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690" r:id="rId3"/>
    <p:sldMasterId id="2147483705" r:id="rId4"/>
    <p:sldMasterId id="2147483717" r:id="rId5"/>
  </p:sldMasterIdLst>
  <p:notesMasterIdLst>
    <p:notesMasterId r:id="rId24"/>
  </p:notesMasterIdLst>
  <p:sldIdLst>
    <p:sldId id="256" r:id="rId6"/>
    <p:sldId id="386" r:id="rId7"/>
    <p:sldId id="411" r:id="rId8"/>
    <p:sldId id="416" r:id="rId9"/>
    <p:sldId id="414" r:id="rId10"/>
    <p:sldId id="359" r:id="rId11"/>
    <p:sldId id="420" r:id="rId12"/>
    <p:sldId id="421" r:id="rId13"/>
    <p:sldId id="422" r:id="rId14"/>
    <p:sldId id="425" r:id="rId15"/>
    <p:sldId id="427" r:id="rId16"/>
    <p:sldId id="429" r:id="rId17"/>
    <p:sldId id="431" r:id="rId18"/>
    <p:sldId id="432" r:id="rId19"/>
    <p:sldId id="448" r:id="rId20"/>
    <p:sldId id="449" r:id="rId21"/>
    <p:sldId id="450" r:id="rId22"/>
    <p:sldId id="3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9" d="100"/>
          <a:sy n="119" d="100"/>
        </p:scale>
        <p:origin x="-13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53548-383C-4657-B207-B8F8C792B217}"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565B1-1E2C-48F8-925A-2C62FF9C6334}" type="slidenum">
              <a:rPr lang="en-US" smtClean="0"/>
              <a:t>‹#›</a:t>
            </a:fld>
            <a:endParaRPr lang="en-US"/>
          </a:p>
        </p:txBody>
      </p:sp>
    </p:spTree>
    <p:extLst>
      <p:ext uri="{BB962C8B-B14F-4D97-AF65-F5344CB8AC3E}">
        <p14:creationId xmlns:p14="http://schemas.microsoft.com/office/powerpoint/2010/main" val="179051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2</a:t>
            </a:fld>
            <a:endParaRPr lang="en-US"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3</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dirty="0">
              <a:solidFill>
                <a:prstClr val="black">
                  <a:tint val="75000"/>
                </a:prstClr>
              </a:solidFill>
            </a:endParaRPr>
          </a:p>
        </p:txBody>
      </p:sp>
    </p:spTree>
    <p:extLst>
      <p:ext uri="{BB962C8B-B14F-4D97-AF65-F5344CB8AC3E}">
        <p14:creationId xmlns:p14="http://schemas.microsoft.com/office/powerpoint/2010/main" val="36983957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fld id="{EE336665-E7E9-4861-9ADF-F11A47CBAD79}" type="slidenum">
              <a:rPr lang="nl-BE" smtClean="0">
                <a:solidFill>
                  <a:prstClr val="black">
                    <a:tint val="75000"/>
                  </a:prstClr>
                </a:solidFill>
              </a:rPr>
              <a:pPr/>
              <a:t>‹#›</a:t>
            </a:fld>
            <a:endParaRPr lang="nl-B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759996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42020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4805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6454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08079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47350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325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75279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152967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2050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481627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4792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7647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54061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06848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51260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5148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11/11/2014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8047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10857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907848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06798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86666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5274F97-0F13-42E5-9A1D-07478243785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08387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0DA8BB-0D18-469F-8022-DD923457DE3A}" type="datetimeFigureOut">
              <a:rPr lang="nl-BE" smtClean="0">
                <a:solidFill>
                  <a:prstClr val="black"/>
                </a:solidFill>
              </a:rPr>
              <a:pPr/>
              <a:t>11/11/2014</a:t>
            </a:fld>
            <a:endParaRPr lang="nl-B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B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74F97-0F13-42E5-9A1D-07478243785D}" type="slidenum">
              <a:rPr lang="nl-BE" smtClean="0">
                <a:solidFill>
                  <a:prstClr val="black"/>
                </a:solidFill>
              </a:rPr>
              <a:pPr/>
              <a:t>‹#›</a:t>
            </a:fld>
            <a:endParaRPr lang="nl-BE">
              <a:solidFill>
                <a:prstClr val="black"/>
              </a:solidFill>
            </a:endParaRPr>
          </a:p>
        </p:txBody>
      </p:sp>
    </p:spTree>
    <p:extLst>
      <p:ext uri="{BB962C8B-B14F-4D97-AF65-F5344CB8AC3E}">
        <p14:creationId xmlns:p14="http://schemas.microsoft.com/office/powerpoint/2010/main" val="162997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11/11/2014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11/11/2014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11/11/2014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11/11/2014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www.trendhunter.com" TargetMode="Externa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11/11/2014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59059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BE" dirty="0">
              <a:solidFill>
                <a:prstClr val="black">
                  <a:tint val="75000"/>
                </a:prstClr>
              </a:solidFill>
            </a:endParaRPr>
          </a:p>
        </p:txBody>
      </p:sp>
      <p:pic>
        <p:nvPicPr>
          <p:cNvPr id="7" name="sidebar image" descr="sidebar image"/>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H Pro logo" descr="TH Pro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3775" y="47625"/>
            <a:ext cx="1724025" cy="476250"/>
          </a:xfrm>
          <a:prstGeom prst="rect">
            <a:avLst/>
          </a:prstGeom>
        </p:spPr>
      </p:pic>
      <p:sp>
        <p:nvSpPr>
          <p:cNvPr id="9" name="TextBox 8">
            <a:hlinkClick r:id="rId6"/>
          </p:cNvPr>
          <p:cNvSpPr txBox="1"/>
          <p:nvPr/>
        </p:nvSpPr>
        <p:spPr>
          <a:xfrm>
            <a:off x="5305926" y="6553200"/>
            <a:ext cx="3810000" cy="238125"/>
          </a:xfrm>
          <a:prstGeom prst="rect">
            <a:avLst/>
          </a:prstGeom>
        </p:spPr>
        <p:txBody>
          <a:bodyPr vertOverflow="overflow" horzOverflow="overflow" wrap="square" lIns="91440" tIns="45720" rIns="91440" bIns="45720" numCol="1" rtlCol="0">
            <a:spAutoFit/>
          </a:bodyPr>
          <a:lstStyle/>
          <a:p>
            <a:pPr algn="r" fontAlgn="base"/>
            <a:r>
              <a:rPr sz="700" dirty="0">
                <a:solidFill>
                  <a:srgbClr val="808080"/>
                </a:solidFill>
                <a:latin typeface="Arial"/>
              </a:rPr>
              <a:t>Copyright © TrendHunter.com. All Rights Reserved</a:t>
            </a:r>
          </a:p>
        </p:txBody>
      </p:sp>
    </p:spTree>
    <p:extLst>
      <p:ext uri="{BB962C8B-B14F-4D97-AF65-F5344CB8AC3E}">
        <p14:creationId xmlns:p14="http://schemas.microsoft.com/office/powerpoint/2010/main" val="3074981992"/>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125303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solidFill>
                  <a:prstClr val="black">
                    <a:tint val="75000"/>
                  </a:prstClr>
                </a:solidFill>
              </a:rPr>
              <a:pPr/>
              <a:t>11/11/2014</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412207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2725" y="5681663"/>
            <a:ext cx="89312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idebar image" descr="sidebar image"/>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
            <a:ext cx="7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H Pro logo" descr="TH Pro logo"/>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343775" y="47625"/>
            <a:ext cx="1724025" cy="476250"/>
          </a:xfrm>
          <a:prstGeom prst="rect">
            <a:avLst/>
          </a:prstGeom>
        </p:spPr>
      </p:pic>
    </p:spTree>
    <p:extLst>
      <p:ext uri="{BB962C8B-B14F-4D97-AF65-F5344CB8AC3E}">
        <p14:creationId xmlns:p14="http://schemas.microsoft.com/office/powerpoint/2010/main" val="1359025080"/>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rendhunter.com/id/258346"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trendhunter.com/id/260942"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trendhunter.com/id/253684" TargetMode="External"/><Relationship Id="rId4" Type="http://schemas.openxmlformats.org/officeDocument/2006/relationships/hyperlink" Target="http://www.trendhunter.com/id/259066"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03.jpg"/><Relationship Id="rId18" Type="http://schemas.openxmlformats.org/officeDocument/2006/relationships/image" Target="../media/image47.png"/><Relationship Id="rId26" Type="http://schemas.openxmlformats.org/officeDocument/2006/relationships/image" Target="../media/image111.png"/><Relationship Id="rId3" Type="http://schemas.openxmlformats.org/officeDocument/2006/relationships/image" Target="../media/image33.jpg"/><Relationship Id="rId21" Type="http://schemas.openxmlformats.org/officeDocument/2006/relationships/image" Target="../media/image108.jpe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106.jpeg"/><Relationship Id="rId25" Type="http://schemas.openxmlformats.org/officeDocument/2006/relationships/image" Target="../media/image110.jpeg"/><Relationship Id="rId2" Type="http://schemas.openxmlformats.org/officeDocument/2006/relationships/image" Target="../media/image34.png"/><Relationship Id="rId16" Type="http://schemas.openxmlformats.org/officeDocument/2006/relationships/hyperlink" Target="http://www.trendhunter.com/id/227998" TargetMode="External"/><Relationship Id="rId20" Type="http://schemas.openxmlformats.org/officeDocument/2006/relationships/hyperlink" Target="http://www.trendhunter.com/id/188127" TargetMode="External"/><Relationship Id="rId29" Type="http://schemas.openxmlformats.org/officeDocument/2006/relationships/image" Target="../media/image113.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102.png"/><Relationship Id="rId24" Type="http://schemas.openxmlformats.org/officeDocument/2006/relationships/hyperlink" Target="http://www.trendhunter.com/id/182273" TargetMode="External"/><Relationship Id="rId5" Type="http://schemas.openxmlformats.org/officeDocument/2006/relationships/image" Target="../media/image36.jpg"/><Relationship Id="rId15" Type="http://schemas.openxmlformats.org/officeDocument/2006/relationships/image" Target="../media/image105.jpg"/><Relationship Id="rId23" Type="http://schemas.openxmlformats.org/officeDocument/2006/relationships/image" Target="../media/image109.png"/><Relationship Id="rId28" Type="http://schemas.openxmlformats.org/officeDocument/2006/relationships/image" Target="../media/image112.jpeg"/><Relationship Id="rId10" Type="http://schemas.openxmlformats.org/officeDocument/2006/relationships/image" Target="../media/image101.png"/><Relationship Id="rId19" Type="http://schemas.openxmlformats.org/officeDocument/2006/relationships/image" Target="../media/image107.png"/><Relationship Id="rId4" Type="http://schemas.openxmlformats.org/officeDocument/2006/relationships/hyperlink" Target="http://www.trendhunter.com/id/228495" TargetMode="External"/><Relationship Id="rId9" Type="http://schemas.openxmlformats.org/officeDocument/2006/relationships/image" Target="../media/image86.png"/><Relationship Id="rId14" Type="http://schemas.openxmlformats.org/officeDocument/2006/relationships/image" Target="../media/image104.jpg"/><Relationship Id="rId22" Type="http://schemas.openxmlformats.org/officeDocument/2006/relationships/image" Target="../media/image50.png"/><Relationship Id="rId27" Type="http://schemas.openxmlformats.org/officeDocument/2006/relationships/hyperlink" Target="http://www.trendhunter.com/id/22490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jpg"/><Relationship Id="rId18" Type="http://schemas.openxmlformats.org/officeDocument/2006/relationships/image" Target="../media/image47.png"/><Relationship Id="rId26" Type="http://schemas.openxmlformats.org/officeDocument/2006/relationships/image" Target="../media/image122.png"/><Relationship Id="rId3" Type="http://schemas.openxmlformats.org/officeDocument/2006/relationships/image" Target="../media/image33.jpg"/><Relationship Id="rId21" Type="http://schemas.openxmlformats.org/officeDocument/2006/relationships/image" Target="../media/image119.jpe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117.jpeg"/><Relationship Id="rId25" Type="http://schemas.openxmlformats.org/officeDocument/2006/relationships/image" Target="../media/image121.jpeg"/><Relationship Id="rId2" Type="http://schemas.openxmlformats.org/officeDocument/2006/relationships/image" Target="../media/image61.png"/><Relationship Id="rId16" Type="http://schemas.openxmlformats.org/officeDocument/2006/relationships/hyperlink" Target="http://www.trendhunter.com/id/246641" TargetMode="External"/><Relationship Id="rId20" Type="http://schemas.openxmlformats.org/officeDocument/2006/relationships/hyperlink" Target="http://www.trendhunter.com/id/234728" TargetMode="External"/><Relationship Id="rId29" Type="http://schemas.openxmlformats.org/officeDocument/2006/relationships/image" Target="../media/image124.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86.png"/><Relationship Id="rId24" Type="http://schemas.openxmlformats.org/officeDocument/2006/relationships/hyperlink" Target="http://www.trendhunter.com/id/239975" TargetMode="External"/><Relationship Id="rId32" Type="http://schemas.openxmlformats.org/officeDocument/2006/relationships/image" Target="../media/image126.png"/><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image" Target="../media/image120.png"/><Relationship Id="rId28" Type="http://schemas.openxmlformats.org/officeDocument/2006/relationships/image" Target="../media/image123.jpeg"/><Relationship Id="rId10" Type="http://schemas.openxmlformats.org/officeDocument/2006/relationships/image" Target="../media/image115.png"/><Relationship Id="rId19" Type="http://schemas.openxmlformats.org/officeDocument/2006/relationships/image" Target="../media/image118.png"/><Relationship Id="rId31" Type="http://schemas.openxmlformats.org/officeDocument/2006/relationships/image" Target="../media/image125.jpeg"/><Relationship Id="rId4" Type="http://schemas.openxmlformats.org/officeDocument/2006/relationships/hyperlink" Target="http://www.trendhunter.com/id/237554" TargetMode="External"/><Relationship Id="rId9" Type="http://schemas.openxmlformats.org/officeDocument/2006/relationships/image" Target="../media/image114.png"/><Relationship Id="rId14" Type="http://schemas.openxmlformats.org/officeDocument/2006/relationships/image" Target="../media/image116.jpg"/><Relationship Id="rId22" Type="http://schemas.openxmlformats.org/officeDocument/2006/relationships/image" Target="../media/image50.png"/><Relationship Id="rId27" Type="http://schemas.openxmlformats.org/officeDocument/2006/relationships/hyperlink" Target="http://www.trendhunter.com/id/231279" TargetMode="External"/><Relationship Id="rId30" Type="http://schemas.openxmlformats.org/officeDocument/2006/relationships/hyperlink" Target="http://www.trendhunter.com/id/229850"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30.jpg"/><Relationship Id="rId18" Type="http://schemas.openxmlformats.org/officeDocument/2006/relationships/image" Target="../media/image50.png"/><Relationship Id="rId26" Type="http://schemas.openxmlformats.org/officeDocument/2006/relationships/hyperlink" Target="http://www.trendhunter.com/id/250531" TargetMode="External"/><Relationship Id="rId39" Type="http://schemas.openxmlformats.org/officeDocument/2006/relationships/hyperlink" Target="http://www.trendhunter.com/id/234276" TargetMode="External"/><Relationship Id="rId3" Type="http://schemas.openxmlformats.org/officeDocument/2006/relationships/image" Target="../media/image33.jpg"/><Relationship Id="rId21" Type="http://schemas.openxmlformats.org/officeDocument/2006/relationships/image" Target="../media/image133.jpeg"/><Relationship Id="rId34" Type="http://schemas.openxmlformats.org/officeDocument/2006/relationships/image" Target="../media/image142.png"/><Relationship Id="rId42" Type="http://schemas.openxmlformats.org/officeDocument/2006/relationships/hyperlink" Target="http://www.trendhunter.com/id/241540" TargetMode="External"/><Relationship Id="rId47" Type="http://schemas.openxmlformats.org/officeDocument/2006/relationships/image" Target="../media/image149.png"/><Relationship Id="rId50" Type="http://schemas.openxmlformats.org/officeDocument/2006/relationships/image" Target="../media/image151.pn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131.jpeg"/><Relationship Id="rId25" Type="http://schemas.openxmlformats.org/officeDocument/2006/relationships/image" Target="../media/image136.png"/><Relationship Id="rId33" Type="http://schemas.openxmlformats.org/officeDocument/2006/relationships/image" Target="../media/image141.jpeg"/><Relationship Id="rId38" Type="http://schemas.openxmlformats.org/officeDocument/2006/relationships/image" Target="../media/image79.png"/><Relationship Id="rId46" Type="http://schemas.openxmlformats.org/officeDocument/2006/relationships/image" Target="../media/image148.jpeg"/><Relationship Id="rId2" Type="http://schemas.openxmlformats.org/officeDocument/2006/relationships/image" Target="../media/image127.png"/><Relationship Id="rId16" Type="http://schemas.openxmlformats.org/officeDocument/2006/relationships/hyperlink" Target="http://www.trendhunter.com/id/244147" TargetMode="External"/><Relationship Id="rId20" Type="http://schemas.openxmlformats.org/officeDocument/2006/relationships/hyperlink" Target="http://www.trendhunter.com/id/239775" TargetMode="External"/><Relationship Id="rId29" Type="http://schemas.openxmlformats.org/officeDocument/2006/relationships/hyperlink" Target="http://www.trendhunter.com/id/245520" TargetMode="External"/><Relationship Id="rId41" Type="http://schemas.openxmlformats.org/officeDocument/2006/relationships/image" Target="../media/image145.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129.png"/><Relationship Id="rId24" Type="http://schemas.openxmlformats.org/officeDocument/2006/relationships/image" Target="../media/image135.jpeg"/><Relationship Id="rId32" Type="http://schemas.openxmlformats.org/officeDocument/2006/relationships/hyperlink" Target="http://www.trendhunter.com/id/256468" TargetMode="External"/><Relationship Id="rId37" Type="http://schemas.openxmlformats.org/officeDocument/2006/relationships/image" Target="../media/image57.png"/><Relationship Id="rId40" Type="http://schemas.openxmlformats.org/officeDocument/2006/relationships/image" Target="../media/image144.jpeg"/><Relationship Id="rId45" Type="http://schemas.openxmlformats.org/officeDocument/2006/relationships/hyperlink" Target="http://www.trendhunter.com/id/253390" TargetMode="External"/><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hyperlink" Target="http://www.trendhunter.com/id/258361" TargetMode="External"/><Relationship Id="rId28" Type="http://schemas.openxmlformats.org/officeDocument/2006/relationships/image" Target="../media/image138.png"/><Relationship Id="rId36" Type="http://schemas.openxmlformats.org/officeDocument/2006/relationships/image" Target="../media/image143.jpeg"/><Relationship Id="rId49" Type="http://schemas.openxmlformats.org/officeDocument/2006/relationships/image" Target="../media/image150.jpeg"/><Relationship Id="rId10" Type="http://schemas.openxmlformats.org/officeDocument/2006/relationships/image" Target="../media/image87.png"/><Relationship Id="rId19" Type="http://schemas.openxmlformats.org/officeDocument/2006/relationships/image" Target="../media/image132.png"/><Relationship Id="rId31" Type="http://schemas.openxmlformats.org/officeDocument/2006/relationships/image" Target="../media/image140.png"/><Relationship Id="rId44" Type="http://schemas.openxmlformats.org/officeDocument/2006/relationships/image" Target="../media/image147.png"/><Relationship Id="rId4" Type="http://schemas.openxmlformats.org/officeDocument/2006/relationships/hyperlink" Target="http://www.trendhunter.com/id/258396" TargetMode="External"/><Relationship Id="rId9" Type="http://schemas.openxmlformats.org/officeDocument/2006/relationships/image" Target="../media/image128.png"/><Relationship Id="rId14" Type="http://schemas.openxmlformats.org/officeDocument/2006/relationships/image" Target="../media/image66.jpg"/><Relationship Id="rId22" Type="http://schemas.openxmlformats.org/officeDocument/2006/relationships/image" Target="../media/image134.png"/><Relationship Id="rId27" Type="http://schemas.openxmlformats.org/officeDocument/2006/relationships/image" Target="../media/image137.jpeg"/><Relationship Id="rId30" Type="http://schemas.openxmlformats.org/officeDocument/2006/relationships/image" Target="../media/image139.jpeg"/><Relationship Id="rId35" Type="http://schemas.openxmlformats.org/officeDocument/2006/relationships/hyperlink" Target="http://www.trendhunter.com/id/254237" TargetMode="External"/><Relationship Id="rId43" Type="http://schemas.openxmlformats.org/officeDocument/2006/relationships/image" Target="../media/image146.jpeg"/><Relationship Id="rId48" Type="http://schemas.openxmlformats.org/officeDocument/2006/relationships/hyperlink" Target="http://www.trendhunter.com/id/238081" TargetMode="External"/><Relationship Id="rId8"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g"/><Relationship Id="rId18" Type="http://schemas.openxmlformats.org/officeDocument/2006/relationships/image" Target="../media/image154.png"/><Relationship Id="rId26" Type="http://schemas.openxmlformats.org/officeDocument/2006/relationships/hyperlink" Target="http://www.trendhunter.com/id/204547" TargetMode="External"/><Relationship Id="rId3" Type="http://schemas.openxmlformats.org/officeDocument/2006/relationships/image" Target="../media/image33.jpg"/><Relationship Id="rId21" Type="http://schemas.openxmlformats.org/officeDocument/2006/relationships/image" Target="../media/image50.png"/><Relationship Id="rId34" Type="http://schemas.openxmlformats.org/officeDocument/2006/relationships/image" Target="../media/image162.png"/><Relationship Id="rId7" Type="http://schemas.openxmlformats.org/officeDocument/2006/relationships/image" Target="../media/image38.png"/><Relationship Id="rId12" Type="http://schemas.openxmlformats.org/officeDocument/2006/relationships/image" Target="../media/image43.jpg"/><Relationship Id="rId17" Type="http://schemas.openxmlformats.org/officeDocument/2006/relationships/image" Target="../media/image47.png"/><Relationship Id="rId25" Type="http://schemas.openxmlformats.org/officeDocument/2006/relationships/image" Target="../media/image142.png"/><Relationship Id="rId33" Type="http://schemas.openxmlformats.org/officeDocument/2006/relationships/image" Target="../media/image161.jpeg"/><Relationship Id="rId2" Type="http://schemas.openxmlformats.org/officeDocument/2006/relationships/image" Target="../media/image61.png"/><Relationship Id="rId16" Type="http://schemas.openxmlformats.org/officeDocument/2006/relationships/image" Target="../media/image153.jpeg"/><Relationship Id="rId20" Type="http://schemas.openxmlformats.org/officeDocument/2006/relationships/image" Target="../media/image155.jpeg"/><Relationship Id="rId29" Type="http://schemas.openxmlformats.org/officeDocument/2006/relationships/image" Target="../media/image159.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hyperlink" Target="http://www.trendhunter.com/trendreports" TargetMode="External"/><Relationship Id="rId24" Type="http://schemas.openxmlformats.org/officeDocument/2006/relationships/image" Target="../media/image157.jpeg"/><Relationship Id="rId32" Type="http://schemas.openxmlformats.org/officeDocument/2006/relationships/hyperlink" Target="http://www.trendhunter.com/id/200502" TargetMode="External"/><Relationship Id="rId37" Type="http://schemas.openxmlformats.org/officeDocument/2006/relationships/image" Target="../media/image164.png"/><Relationship Id="rId5" Type="http://schemas.openxmlformats.org/officeDocument/2006/relationships/image" Target="../media/image36.jpg"/><Relationship Id="rId15" Type="http://schemas.openxmlformats.org/officeDocument/2006/relationships/hyperlink" Target="http://www.trendhunter.com/id/213500" TargetMode="External"/><Relationship Id="rId23" Type="http://schemas.openxmlformats.org/officeDocument/2006/relationships/hyperlink" Target="http://www.trendhunter.com/id/196953" TargetMode="External"/><Relationship Id="rId28" Type="http://schemas.openxmlformats.org/officeDocument/2006/relationships/image" Target="../media/image57.png"/><Relationship Id="rId36" Type="http://schemas.openxmlformats.org/officeDocument/2006/relationships/image" Target="../media/image163.jpeg"/><Relationship Id="rId10" Type="http://schemas.openxmlformats.org/officeDocument/2006/relationships/image" Target="../media/image42.png"/><Relationship Id="rId19" Type="http://schemas.openxmlformats.org/officeDocument/2006/relationships/hyperlink" Target="http://www.trendhunter.com/id/181294" TargetMode="External"/><Relationship Id="rId31" Type="http://schemas.openxmlformats.org/officeDocument/2006/relationships/image" Target="../media/image160.jpeg"/><Relationship Id="rId4" Type="http://schemas.openxmlformats.org/officeDocument/2006/relationships/hyperlink" Target="http://www.trendhunter.com/id/225145" TargetMode="External"/><Relationship Id="rId9" Type="http://schemas.openxmlformats.org/officeDocument/2006/relationships/image" Target="../media/image152.png"/><Relationship Id="rId14" Type="http://schemas.openxmlformats.org/officeDocument/2006/relationships/image" Target="../media/image67.jpg"/><Relationship Id="rId22" Type="http://schemas.openxmlformats.org/officeDocument/2006/relationships/image" Target="../media/image156.png"/><Relationship Id="rId27" Type="http://schemas.openxmlformats.org/officeDocument/2006/relationships/image" Target="../media/image158.jpeg"/><Relationship Id="rId30" Type="http://schemas.openxmlformats.org/officeDocument/2006/relationships/hyperlink" Target="http://www.trendhunter.com/id/190174" TargetMode="External"/><Relationship Id="rId35" Type="http://schemas.openxmlformats.org/officeDocument/2006/relationships/hyperlink" Target="http://www.trendhunter.com/id/22056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5.jpg"/><Relationship Id="rId18" Type="http://schemas.openxmlformats.org/officeDocument/2006/relationships/image" Target="../media/image47.png"/><Relationship Id="rId26" Type="http://schemas.openxmlformats.org/officeDocument/2006/relationships/image" Target="../media/image173.png"/><Relationship Id="rId3" Type="http://schemas.openxmlformats.org/officeDocument/2006/relationships/image" Target="../media/image33.jpg"/><Relationship Id="rId21" Type="http://schemas.openxmlformats.org/officeDocument/2006/relationships/image" Target="../media/image170.jpe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168.jpeg"/><Relationship Id="rId25" Type="http://schemas.openxmlformats.org/officeDocument/2006/relationships/image" Target="../media/image172.jpeg"/><Relationship Id="rId2" Type="http://schemas.openxmlformats.org/officeDocument/2006/relationships/image" Target="../media/image165.png"/><Relationship Id="rId16" Type="http://schemas.openxmlformats.org/officeDocument/2006/relationships/hyperlink" Target="http://www.trendhunter.com/id/258211" TargetMode="External"/><Relationship Id="rId20" Type="http://schemas.openxmlformats.org/officeDocument/2006/relationships/hyperlink" Target="http://www.trendhunter.com/id/251115" TargetMode="External"/><Relationship Id="rId29" Type="http://schemas.openxmlformats.org/officeDocument/2006/relationships/image" Target="../media/image175.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129.png"/><Relationship Id="rId24" Type="http://schemas.openxmlformats.org/officeDocument/2006/relationships/hyperlink" Target="http://www.trendhunter.com/id/257574" TargetMode="External"/><Relationship Id="rId32" Type="http://schemas.openxmlformats.org/officeDocument/2006/relationships/image" Target="../media/image177.png"/><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image" Target="../media/image171.png"/><Relationship Id="rId28" Type="http://schemas.openxmlformats.org/officeDocument/2006/relationships/image" Target="../media/image174.jpeg"/><Relationship Id="rId10" Type="http://schemas.openxmlformats.org/officeDocument/2006/relationships/image" Target="../media/image167.png"/><Relationship Id="rId19" Type="http://schemas.openxmlformats.org/officeDocument/2006/relationships/image" Target="../media/image169.png"/><Relationship Id="rId31" Type="http://schemas.openxmlformats.org/officeDocument/2006/relationships/image" Target="../media/image176.jpeg"/><Relationship Id="rId4" Type="http://schemas.openxmlformats.org/officeDocument/2006/relationships/hyperlink" Target="http://www.trendhunter.com/id/258346" TargetMode="External"/><Relationship Id="rId9" Type="http://schemas.openxmlformats.org/officeDocument/2006/relationships/image" Target="../media/image166.png"/><Relationship Id="rId14" Type="http://schemas.openxmlformats.org/officeDocument/2006/relationships/image" Target="../media/image44.jpg"/><Relationship Id="rId22" Type="http://schemas.openxmlformats.org/officeDocument/2006/relationships/image" Target="../media/image50.png"/><Relationship Id="rId27" Type="http://schemas.openxmlformats.org/officeDocument/2006/relationships/hyperlink" Target="http://www.trendhunter.com/id/214647" TargetMode="External"/><Relationship Id="rId30" Type="http://schemas.openxmlformats.org/officeDocument/2006/relationships/hyperlink" Target="http://www.trendhunter.com/id/25256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5.jpg"/><Relationship Id="rId18" Type="http://schemas.openxmlformats.org/officeDocument/2006/relationships/image" Target="../media/image47.png"/><Relationship Id="rId26" Type="http://schemas.openxmlformats.org/officeDocument/2006/relationships/image" Target="../media/image184.png"/><Relationship Id="rId39" Type="http://schemas.openxmlformats.org/officeDocument/2006/relationships/image" Target="../media/image192.png"/><Relationship Id="rId3" Type="http://schemas.openxmlformats.org/officeDocument/2006/relationships/image" Target="../media/image33.jpg"/><Relationship Id="rId21" Type="http://schemas.openxmlformats.org/officeDocument/2006/relationships/image" Target="../media/image181.jpeg"/><Relationship Id="rId34" Type="http://schemas.openxmlformats.org/officeDocument/2006/relationships/hyperlink" Target="http://www.trendhunter.com/id/256602" TargetMode="External"/><Relationship Id="rId42" Type="http://schemas.openxmlformats.org/officeDocument/2006/relationships/image" Target="../media/image194.pn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179.jpeg"/><Relationship Id="rId25" Type="http://schemas.openxmlformats.org/officeDocument/2006/relationships/image" Target="../media/image183.jpeg"/><Relationship Id="rId33" Type="http://schemas.openxmlformats.org/officeDocument/2006/relationships/image" Target="../media/image188.png"/><Relationship Id="rId38" Type="http://schemas.openxmlformats.org/officeDocument/2006/relationships/image" Target="../media/image191.jpeg"/><Relationship Id="rId2" Type="http://schemas.openxmlformats.org/officeDocument/2006/relationships/image" Target="../media/image34.png"/><Relationship Id="rId16" Type="http://schemas.openxmlformats.org/officeDocument/2006/relationships/hyperlink" Target="http://www.trendhunter.com/id/230342" TargetMode="External"/><Relationship Id="rId20" Type="http://schemas.openxmlformats.org/officeDocument/2006/relationships/hyperlink" Target="http://www.trendhunter.com/id/229707" TargetMode="External"/><Relationship Id="rId29" Type="http://schemas.openxmlformats.org/officeDocument/2006/relationships/image" Target="../media/image57.png"/><Relationship Id="rId41" Type="http://schemas.openxmlformats.org/officeDocument/2006/relationships/image" Target="../media/image193.jpe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64.png"/><Relationship Id="rId24" Type="http://schemas.openxmlformats.org/officeDocument/2006/relationships/hyperlink" Target="http://www.trendhunter.com/id/257455" TargetMode="External"/><Relationship Id="rId32" Type="http://schemas.openxmlformats.org/officeDocument/2006/relationships/image" Target="../media/image187.jpeg"/><Relationship Id="rId37" Type="http://schemas.openxmlformats.org/officeDocument/2006/relationships/hyperlink" Target="http://www.trendhunter.com/id/255480" TargetMode="External"/><Relationship Id="rId40" Type="http://schemas.openxmlformats.org/officeDocument/2006/relationships/hyperlink" Target="http://www.trendhunter.com/id/202264" TargetMode="External"/><Relationship Id="rId45" Type="http://schemas.openxmlformats.org/officeDocument/2006/relationships/image" Target="../media/image196.png"/><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image" Target="../media/image182.png"/><Relationship Id="rId28" Type="http://schemas.openxmlformats.org/officeDocument/2006/relationships/image" Target="../media/image185.jpeg"/><Relationship Id="rId36" Type="http://schemas.openxmlformats.org/officeDocument/2006/relationships/image" Target="../media/image190.png"/><Relationship Id="rId10" Type="http://schemas.openxmlformats.org/officeDocument/2006/relationships/image" Target="../media/image178.png"/><Relationship Id="rId19" Type="http://schemas.openxmlformats.org/officeDocument/2006/relationships/image" Target="../media/image180.png"/><Relationship Id="rId31" Type="http://schemas.openxmlformats.org/officeDocument/2006/relationships/hyperlink" Target="http://www.trendhunter.com/id/257445" TargetMode="External"/><Relationship Id="rId44" Type="http://schemas.openxmlformats.org/officeDocument/2006/relationships/image" Target="../media/image195.jpeg"/><Relationship Id="rId4" Type="http://schemas.openxmlformats.org/officeDocument/2006/relationships/hyperlink" Target="http://www.trendhunter.com/id/232975" TargetMode="External"/><Relationship Id="rId9" Type="http://schemas.openxmlformats.org/officeDocument/2006/relationships/image" Target="../media/image166.png"/><Relationship Id="rId14" Type="http://schemas.openxmlformats.org/officeDocument/2006/relationships/image" Target="../media/image66.jpg"/><Relationship Id="rId22" Type="http://schemas.openxmlformats.org/officeDocument/2006/relationships/image" Target="../media/image50.png"/><Relationship Id="rId27" Type="http://schemas.openxmlformats.org/officeDocument/2006/relationships/hyperlink" Target="http://www.trendhunter.com/id/229825" TargetMode="External"/><Relationship Id="rId30" Type="http://schemas.openxmlformats.org/officeDocument/2006/relationships/image" Target="../media/image186.png"/><Relationship Id="rId35" Type="http://schemas.openxmlformats.org/officeDocument/2006/relationships/image" Target="../media/image189.jpeg"/><Relationship Id="rId43" Type="http://schemas.openxmlformats.org/officeDocument/2006/relationships/hyperlink" Target="http://www.trendhunter.com/id/21393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04.jpg"/><Relationship Id="rId18" Type="http://schemas.openxmlformats.org/officeDocument/2006/relationships/image" Target="../media/image199.png"/><Relationship Id="rId26" Type="http://schemas.openxmlformats.org/officeDocument/2006/relationships/hyperlink" Target="http://www.trendhunter.com/id/184072" TargetMode="External"/><Relationship Id="rId3" Type="http://schemas.openxmlformats.org/officeDocument/2006/relationships/image" Target="../media/image33.jpg"/><Relationship Id="rId21" Type="http://schemas.openxmlformats.org/officeDocument/2006/relationships/image" Target="../media/image50.png"/><Relationship Id="rId7" Type="http://schemas.openxmlformats.org/officeDocument/2006/relationships/image" Target="../media/image38.png"/><Relationship Id="rId12" Type="http://schemas.openxmlformats.org/officeDocument/2006/relationships/image" Target="../media/image65.jpg"/><Relationship Id="rId17" Type="http://schemas.openxmlformats.org/officeDocument/2006/relationships/image" Target="../media/image47.png"/><Relationship Id="rId25" Type="http://schemas.openxmlformats.org/officeDocument/2006/relationships/image" Target="../media/image203.png"/><Relationship Id="rId2" Type="http://schemas.openxmlformats.org/officeDocument/2006/relationships/image" Target="../media/image35.png"/><Relationship Id="rId16" Type="http://schemas.openxmlformats.org/officeDocument/2006/relationships/image" Target="../media/image198.jpeg"/><Relationship Id="rId20" Type="http://schemas.openxmlformats.org/officeDocument/2006/relationships/image" Target="../media/image200.jpeg"/><Relationship Id="rId29" Type="http://schemas.openxmlformats.org/officeDocument/2006/relationships/hyperlink" Target="http://www.trendhunter.com/id/182783" TargetMode="External"/><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hyperlink" Target="http://www.trendhunter.com/trendreports" TargetMode="External"/><Relationship Id="rId24" Type="http://schemas.openxmlformats.org/officeDocument/2006/relationships/image" Target="../media/image202.jpeg"/><Relationship Id="rId5" Type="http://schemas.openxmlformats.org/officeDocument/2006/relationships/image" Target="../media/image36.jpg"/><Relationship Id="rId15" Type="http://schemas.openxmlformats.org/officeDocument/2006/relationships/hyperlink" Target="http://www.trendhunter.com/id/197759" TargetMode="External"/><Relationship Id="rId23" Type="http://schemas.openxmlformats.org/officeDocument/2006/relationships/hyperlink" Target="http://www.trendhunter.com/id/186303" TargetMode="External"/><Relationship Id="rId28" Type="http://schemas.openxmlformats.org/officeDocument/2006/relationships/image" Target="../media/image205.png"/><Relationship Id="rId10" Type="http://schemas.openxmlformats.org/officeDocument/2006/relationships/image" Target="../media/image152.png"/><Relationship Id="rId19" Type="http://schemas.openxmlformats.org/officeDocument/2006/relationships/hyperlink" Target="http://www.trendhunter.com/id/146231" TargetMode="External"/><Relationship Id="rId31" Type="http://schemas.openxmlformats.org/officeDocument/2006/relationships/image" Target="../media/image207.png"/><Relationship Id="rId4" Type="http://schemas.openxmlformats.org/officeDocument/2006/relationships/hyperlink" Target="http://www.trendhunter.com/id/239020" TargetMode="External"/><Relationship Id="rId9" Type="http://schemas.openxmlformats.org/officeDocument/2006/relationships/image" Target="../media/image197.png"/><Relationship Id="rId14" Type="http://schemas.openxmlformats.org/officeDocument/2006/relationships/image" Target="../media/image67.jpg"/><Relationship Id="rId22" Type="http://schemas.openxmlformats.org/officeDocument/2006/relationships/image" Target="../media/image201.png"/><Relationship Id="rId27" Type="http://schemas.openxmlformats.org/officeDocument/2006/relationships/image" Target="../media/image204.jpeg"/><Relationship Id="rId30" Type="http://schemas.openxmlformats.org/officeDocument/2006/relationships/image" Target="../media/image206.jpeg"/></Relationships>
</file>

<file path=ppt/slides/_rels/slide17.xml.rels><?xml version="1.0" encoding="UTF-8" standalone="yes"?>
<Relationships xmlns="http://schemas.openxmlformats.org/package/2006/relationships"><Relationship Id="rId3" Type="http://schemas.openxmlformats.org/officeDocument/2006/relationships/hyperlink" Target="http://www.trendhunter.com" TargetMode="External"/><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208.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210.GIF"/></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gif"/><Relationship Id="rId1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0.xml"/><Relationship Id="rId4" Type="http://schemas.openxmlformats.org/officeDocument/2006/relationships/hyperlink" Target="http://www.trendhunter.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jpg"/><Relationship Id="rId18" Type="http://schemas.openxmlformats.org/officeDocument/2006/relationships/image" Target="../media/image47.png"/><Relationship Id="rId26" Type="http://schemas.openxmlformats.org/officeDocument/2006/relationships/image" Target="../media/image53.png"/><Relationship Id="rId3" Type="http://schemas.openxmlformats.org/officeDocument/2006/relationships/image" Target="../media/image33.jpg"/><Relationship Id="rId21" Type="http://schemas.openxmlformats.org/officeDocument/2006/relationships/image" Target="../media/image49.jpeg"/><Relationship Id="rId34" Type="http://schemas.openxmlformats.org/officeDocument/2006/relationships/hyperlink" Target="http://www.trendhunter.com/id/165402" TargetMode="External"/><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46.jpeg"/><Relationship Id="rId25" Type="http://schemas.openxmlformats.org/officeDocument/2006/relationships/image" Target="../media/image52.jpeg"/><Relationship Id="rId33"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hyperlink" Target="http://www.trendhunter.com/id/168095" TargetMode="External"/><Relationship Id="rId20" Type="http://schemas.openxmlformats.org/officeDocument/2006/relationships/hyperlink" Target="http://www.trendhunter.com/id/223460" TargetMode="External"/><Relationship Id="rId29" Type="http://schemas.openxmlformats.org/officeDocument/2006/relationships/image" Target="../media/image55.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hyperlink" Target="http://www.trendhunter.com/id/216307" TargetMode="External"/><Relationship Id="rId32" Type="http://schemas.openxmlformats.org/officeDocument/2006/relationships/image" Target="../media/image57.png"/><Relationship Id="rId5" Type="http://schemas.openxmlformats.org/officeDocument/2006/relationships/image" Target="../media/image36.jpg"/><Relationship Id="rId15" Type="http://schemas.openxmlformats.org/officeDocument/2006/relationships/image" Target="../media/image45.jpg"/><Relationship Id="rId23" Type="http://schemas.openxmlformats.org/officeDocument/2006/relationships/image" Target="../media/image51.png"/><Relationship Id="rId28" Type="http://schemas.openxmlformats.org/officeDocument/2006/relationships/image" Target="../media/image54.jpeg"/><Relationship Id="rId36" Type="http://schemas.openxmlformats.org/officeDocument/2006/relationships/image" Target="../media/image60.png"/><Relationship Id="rId10" Type="http://schemas.openxmlformats.org/officeDocument/2006/relationships/image" Target="../media/image41.png"/><Relationship Id="rId19" Type="http://schemas.openxmlformats.org/officeDocument/2006/relationships/image" Target="../media/image48.png"/><Relationship Id="rId31" Type="http://schemas.openxmlformats.org/officeDocument/2006/relationships/image" Target="../media/image56.jpeg"/><Relationship Id="rId4" Type="http://schemas.openxmlformats.org/officeDocument/2006/relationships/hyperlink" Target="http://www.trendhunter.com/id/235164" TargetMode="External"/><Relationship Id="rId9" Type="http://schemas.openxmlformats.org/officeDocument/2006/relationships/image" Target="../media/image40.png"/><Relationship Id="rId14" Type="http://schemas.openxmlformats.org/officeDocument/2006/relationships/image" Target="../media/image44.jpg"/><Relationship Id="rId22" Type="http://schemas.openxmlformats.org/officeDocument/2006/relationships/image" Target="../media/image50.png"/><Relationship Id="rId27" Type="http://schemas.openxmlformats.org/officeDocument/2006/relationships/hyperlink" Target="http://www.trendhunter.com/id/137240" TargetMode="External"/><Relationship Id="rId30" Type="http://schemas.openxmlformats.org/officeDocument/2006/relationships/hyperlink" Target="http://www.trendhunter.com/id/234908" TargetMode="External"/><Relationship Id="rId35" Type="http://schemas.openxmlformats.org/officeDocument/2006/relationships/image" Target="../media/image59.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5.jpg"/><Relationship Id="rId18" Type="http://schemas.openxmlformats.org/officeDocument/2006/relationships/image" Target="../media/image47.png"/><Relationship Id="rId26" Type="http://schemas.openxmlformats.org/officeDocument/2006/relationships/image" Target="../media/image73.png"/><Relationship Id="rId39" Type="http://schemas.openxmlformats.org/officeDocument/2006/relationships/image" Target="../media/image81.png"/><Relationship Id="rId3" Type="http://schemas.openxmlformats.org/officeDocument/2006/relationships/image" Target="../media/image33.jpg"/><Relationship Id="rId21" Type="http://schemas.openxmlformats.org/officeDocument/2006/relationships/image" Target="../media/image70.jpeg"/><Relationship Id="rId34" Type="http://schemas.openxmlformats.org/officeDocument/2006/relationships/hyperlink" Target="http://www.trendhunter.com/id/242308" TargetMode="External"/><Relationship Id="rId42" Type="http://schemas.openxmlformats.org/officeDocument/2006/relationships/image" Target="../media/image83.png"/><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68.jpeg"/><Relationship Id="rId25" Type="http://schemas.openxmlformats.org/officeDocument/2006/relationships/image" Target="../media/image72.jpeg"/><Relationship Id="rId33" Type="http://schemas.openxmlformats.org/officeDocument/2006/relationships/image" Target="../media/image77.png"/><Relationship Id="rId38" Type="http://schemas.openxmlformats.org/officeDocument/2006/relationships/image" Target="../media/image80.jpeg"/><Relationship Id="rId2" Type="http://schemas.openxmlformats.org/officeDocument/2006/relationships/image" Target="../media/image61.png"/><Relationship Id="rId16" Type="http://schemas.openxmlformats.org/officeDocument/2006/relationships/hyperlink" Target="http://www.trendhunter.com/id/236696" TargetMode="External"/><Relationship Id="rId20" Type="http://schemas.openxmlformats.org/officeDocument/2006/relationships/hyperlink" Target="http://www.trendhunter.com/id/243436" TargetMode="External"/><Relationship Id="rId29" Type="http://schemas.openxmlformats.org/officeDocument/2006/relationships/image" Target="../media/image57.png"/><Relationship Id="rId41" Type="http://schemas.openxmlformats.org/officeDocument/2006/relationships/image" Target="../media/image82.jpe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64.png"/><Relationship Id="rId24" Type="http://schemas.openxmlformats.org/officeDocument/2006/relationships/hyperlink" Target="http://www.trendhunter.com/id/255439" TargetMode="External"/><Relationship Id="rId32" Type="http://schemas.openxmlformats.org/officeDocument/2006/relationships/image" Target="../media/image76.jpeg"/><Relationship Id="rId37" Type="http://schemas.openxmlformats.org/officeDocument/2006/relationships/hyperlink" Target="http://www.trendhunter.com/id/234886" TargetMode="External"/><Relationship Id="rId40" Type="http://schemas.openxmlformats.org/officeDocument/2006/relationships/hyperlink" Target="http://www.trendhunter.com/id/248142" TargetMode="External"/><Relationship Id="rId45" Type="http://schemas.openxmlformats.org/officeDocument/2006/relationships/image" Target="../media/image85.png"/><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image" Target="../media/image71.png"/><Relationship Id="rId28" Type="http://schemas.openxmlformats.org/officeDocument/2006/relationships/image" Target="../media/image74.jpeg"/><Relationship Id="rId36" Type="http://schemas.openxmlformats.org/officeDocument/2006/relationships/image" Target="../media/image79.png"/><Relationship Id="rId10" Type="http://schemas.openxmlformats.org/officeDocument/2006/relationships/image" Target="../media/image63.png"/><Relationship Id="rId19" Type="http://schemas.openxmlformats.org/officeDocument/2006/relationships/image" Target="../media/image69.png"/><Relationship Id="rId31" Type="http://schemas.openxmlformats.org/officeDocument/2006/relationships/hyperlink" Target="http://www.trendhunter.com/id/234964" TargetMode="External"/><Relationship Id="rId44" Type="http://schemas.openxmlformats.org/officeDocument/2006/relationships/image" Target="../media/image84.jpeg"/><Relationship Id="rId4" Type="http://schemas.openxmlformats.org/officeDocument/2006/relationships/hyperlink" Target="http://www.trendhunter.com/id/257684" TargetMode="External"/><Relationship Id="rId9" Type="http://schemas.openxmlformats.org/officeDocument/2006/relationships/image" Target="../media/image62.png"/><Relationship Id="rId14" Type="http://schemas.openxmlformats.org/officeDocument/2006/relationships/image" Target="../media/image66.jpg"/><Relationship Id="rId22" Type="http://schemas.openxmlformats.org/officeDocument/2006/relationships/image" Target="../media/image50.png"/><Relationship Id="rId27" Type="http://schemas.openxmlformats.org/officeDocument/2006/relationships/hyperlink" Target="http://www.trendhunter.com/id/252909" TargetMode="External"/><Relationship Id="rId30" Type="http://schemas.openxmlformats.org/officeDocument/2006/relationships/image" Target="../media/image75.png"/><Relationship Id="rId35" Type="http://schemas.openxmlformats.org/officeDocument/2006/relationships/image" Target="../media/image78.jpeg"/><Relationship Id="rId43" Type="http://schemas.openxmlformats.org/officeDocument/2006/relationships/hyperlink" Target="http://www.trendhunter.com/id/245369"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5.jpg"/><Relationship Id="rId18" Type="http://schemas.openxmlformats.org/officeDocument/2006/relationships/image" Target="../media/image47.png"/><Relationship Id="rId26" Type="http://schemas.openxmlformats.org/officeDocument/2006/relationships/image" Target="../media/image94.png"/><Relationship Id="rId3" Type="http://schemas.openxmlformats.org/officeDocument/2006/relationships/image" Target="../media/image33.jpg"/><Relationship Id="rId21" Type="http://schemas.openxmlformats.org/officeDocument/2006/relationships/image" Target="../media/image91.jpeg"/><Relationship Id="rId34" Type="http://schemas.openxmlformats.org/officeDocument/2006/relationships/hyperlink" Target="http://www.trendhunter.com/id/218181" TargetMode="External"/><Relationship Id="rId7" Type="http://schemas.openxmlformats.org/officeDocument/2006/relationships/image" Target="../media/image38.png"/><Relationship Id="rId12" Type="http://schemas.openxmlformats.org/officeDocument/2006/relationships/hyperlink" Target="http://www.trendhunter.com/trendreports" TargetMode="External"/><Relationship Id="rId17" Type="http://schemas.openxmlformats.org/officeDocument/2006/relationships/image" Target="../media/image89.jpeg"/><Relationship Id="rId25" Type="http://schemas.openxmlformats.org/officeDocument/2006/relationships/image" Target="../media/image93.jpeg"/><Relationship Id="rId33" Type="http://schemas.openxmlformats.org/officeDocument/2006/relationships/image" Target="../media/image98.png"/><Relationship Id="rId2" Type="http://schemas.openxmlformats.org/officeDocument/2006/relationships/image" Target="../media/image61.png"/><Relationship Id="rId16" Type="http://schemas.openxmlformats.org/officeDocument/2006/relationships/hyperlink" Target="http://www.trendhunter.com/id/218773" TargetMode="External"/><Relationship Id="rId20" Type="http://schemas.openxmlformats.org/officeDocument/2006/relationships/hyperlink" Target="http://www.trendhunter.com/id/192758" TargetMode="External"/><Relationship Id="rId29" Type="http://schemas.openxmlformats.org/officeDocument/2006/relationships/image" Target="../media/image96.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88.png"/><Relationship Id="rId24" Type="http://schemas.openxmlformats.org/officeDocument/2006/relationships/hyperlink" Target="http://www.trendhunter.com/id/217195" TargetMode="External"/><Relationship Id="rId32" Type="http://schemas.openxmlformats.org/officeDocument/2006/relationships/image" Target="../media/image57.png"/><Relationship Id="rId5" Type="http://schemas.openxmlformats.org/officeDocument/2006/relationships/image" Target="../media/image36.jpg"/><Relationship Id="rId15" Type="http://schemas.openxmlformats.org/officeDocument/2006/relationships/image" Target="../media/image67.jpg"/><Relationship Id="rId23" Type="http://schemas.openxmlformats.org/officeDocument/2006/relationships/image" Target="../media/image92.png"/><Relationship Id="rId28" Type="http://schemas.openxmlformats.org/officeDocument/2006/relationships/image" Target="../media/image95.jpeg"/><Relationship Id="rId36"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0.png"/><Relationship Id="rId31" Type="http://schemas.openxmlformats.org/officeDocument/2006/relationships/image" Target="../media/image97.jpeg"/><Relationship Id="rId4" Type="http://schemas.openxmlformats.org/officeDocument/2006/relationships/hyperlink" Target="http://www.trendhunter.com/id/228540" TargetMode="External"/><Relationship Id="rId9" Type="http://schemas.openxmlformats.org/officeDocument/2006/relationships/image" Target="../media/image86.png"/><Relationship Id="rId14" Type="http://schemas.openxmlformats.org/officeDocument/2006/relationships/image" Target="../media/image44.jpg"/><Relationship Id="rId22" Type="http://schemas.openxmlformats.org/officeDocument/2006/relationships/image" Target="../media/image50.png"/><Relationship Id="rId27" Type="http://schemas.openxmlformats.org/officeDocument/2006/relationships/hyperlink" Target="http://www.trendhunter.com/id/216808" TargetMode="External"/><Relationship Id="rId30" Type="http://schemas.openxmlformats.org/officeDocument/2006/relationships/hyperlink" Target="http://www.trendhunter.com/id/216473" TargetMode="External"/><Relationship Id="rId35" Type="http://schemas.openxmlformats.org/officeDocument/2006/relationships/image" Target="../media/image9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542871"/>
            <a:ext cx="8572500" cy="1200329"/>
          </a:xfrm>
          <a:prstGeom prst="rect">
            <a:avLst/>
          </a:prstGeom>
        </p:spPr>
        <p:txBody>
          <a:bodyPr vertOverflow="overflow" horzOverflow="overflow" wrap="square" lIns="91440" tIns="45720" rIns="91440" bIns="45720" numCol="1" rtlCol="0">
            <a:spAutoFit/>
          </a:bodyPr>
          <a:lstStyle/>
          <a:p>
            <a:pPr marL="0" marR="0" lvl="0" indent="0" algn="l" fontAlgn="base"/>
            <a:r>
              <a:rPr lang="en-US" sz="7200" b="1" i="0" u="none" strike="noStrike" dirty="0" smtClean="0">
                <a:solidFill>
                  <a:srgbClr val="FFFFFF"/>
                </a:solidFill>
                <a:latin typeface="Arial"/>
              </a:rPr>
              <a:t>2015</a:t>
            </a:r>
            <a:endParaRPr sz="7200" b="1" i="0" u="none" strike="noStrike" dirty="0">
              <a:solidFill>
                <a:srgbClr val="FFFFFF"/>
              </a:solidFill>
              <a:latin typeface="Arial"/>
            </a:endParaRPr>
          </a:p>
        </p:txBody>
      </p:sp>
      <p:sp>
        <p:nvSpPr>
          <p:cNvPr id="4" name="TextBox 3"/>
          <p:cNvSpPr txBox="1"/>
          <p:nvPr/>
        </p:nvSpPr>
        <p:spPr>
          <a:xfrm>
            <a:off x="238124" y="2571750"/>
            <a:ext cx="8810625" cy="784830"/>
          </a:xfrm>
          <a:prstGeom prst="rect">
            <a:avLst/>
          </a:prstGeom>
        </p:spPr>
        <p:txBody>
          <a:bodyPr vertOverflow="overflow" horzOverflow="overflow" wrap="square" lIns="91440" tIns="45720" rIns="91440" bIns="45720" numCol="1" rtlCol="0">
            <a:spAutoFit/>
          </a:bodyPr>
          <a:lstStyle/>
          <a:p>
            <a:pPr marL="0" marR="0" lvl="0" indent="0" algn="l" fontAlgn="base"/>
            <a:r>
              <a:rPr lang="en-US" sz="4500" b="1" i="0" u="none" strike="noStrike" dirty="0" smtClean="0">
                <a:solidFill>
                  <a:srgbClr val="FFFFFF"/>
                </a:solidFill>
                <a:latin typeface="Arial"/>
              </a:rPr>
              <a:t>Top 10 Trends &amp; 60+ Examples</a:t>
            </a:r>
            <a:endParaRPr sz="4500" b="1" i="0" u="none" strike="noStrike" dirty="0">
              <a:solidFill>
                <a:srgbClr val="FFFFFF"/>
              </a:solidFill>
              <a:latin typeface="Arial"/>
            </a:endParaRPr>
          </a:p>
        </p:txBody>
      </p:sp>
      <p:sp>
        <p:nvSpPr>
          <p:cNvPr id="15" name="TextBox 14"/>
          <p:cNvSpPr txBox="1"/>
          <p:nvPr/>
        </p:nvSpPr>
        <p:spPr>
          <a:xfrm>
            <a:off x="142875" y="6048375"/>
            <a:ext cx="8905875" cy="600164"/>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dirty="0">
                <a:solidFill>
                  <a:srgbClr val="FFFFFF"/>
                </a:solidFill>
                <a:latin typeface="Arial"/>
              </a:rPr>
              <a:t>Nov 11, 2014 - Copyright © Trend Hunter Inc.  This report is for your immediate team’s use only. Please do not distribute, publish or present outside your team. Brought to you by Trend Hunter, the world's most popular, largest trend network, fueled by more than </a:t>
            </a:r>
            <a:r>
              <a:rPr sz="1100" b="0" i="0" u="none" strike="noStrike" dirty="0" smtClean="0">
                <a:solidFill>
                  <a:srgbClr val="FFFFFF"/>
                </a:solidFill>
                <a:latin typeface="Arial"/>
              </a:rPr>
              <a:t>1</a:t>
            </a:r>
            <a:r>
              <a:rPr lang="en-US" sz="1100" b="0" i="0" u="none" strike="noStrike" dirty="0" smtClean="0">
                <a:solidFill>
                  <a:srgbClr val="FFFFFF"/>
                </a:solidFill>
                <a:latin typeface="Arial"/>
              </a:rPr>
              <a:t>6</a:t>
            </a:r>
            <a:r>
              <a:rPr sz="1100" b="0" i="0" u="none" strike="noStrike" dirty="0" smtClean="0">
                <a:solidFill>
                  <a:srgbClr val="FFFFFF"/>
                </a:solidFill>
                <a:latin typeface="Arial"/>
              </a:rPr>
              <a:t>0,000 </a:t>
            </a:r>
            <a:r>
              <a:rPr sz="1100" b="0" i="0" u="none" strike="noStrike" dirty="0">
                <a:solidFill>
                  <a:srgbClr val="FFFFFF"/>
                </a:solidFill>
                <a:latin typeface="Arial"/>
              </a:rPr>
              <a:t>contributors and a billion views of data.   We help creative innovators like you Find Better Ideas, Faster™</a:t>
            </a:r>
          </a:p>
        </p:txBody>
      </p:sp>
      <p:pic>
        <p:nvPicPr>
          <p:cNvPr id="16" name="Image" descr="Image">
            <a:hlinkClick r:id="rId4" tooltip="Go to trend"/>
          </p:cNvPr>
          <p:cNvPicPr>
            <a:picLocks noChangeAspect="1"/>
          </p:cNvPicPr>
          <p:nvPr/>
        </p:nvPicPr>
        <p:blipFill>
          <a:blip r:embed="rId5"/>
          <a:stretch>
            <a:fillRect/>
          </a:stretch>
        </p:blipFill>
        <p:spPr>
          <a:xfrm>
            <a:off x="0" y="3524250"/>
            <a:ext cx="2286000" cy="1495425"/>
          </a:xfrm>
          <a:prstGeom prst="rect">
            <a:avLst/>
          </a:prstGeom>
        </p:spPr>
      </p:pic>
      <p:sp>
        <p:nvSpPr>
          <p:cNvPr id="17" name="TextBox 16"/>
          <p:cNvSpPr txBox="1"/>
          <p:nvPr/>
        </p:nvSpPr>
        <p:spPr>
          <a:xfrm>
            <a:off x="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Franchise Pop-Up</a:t>
            </a:r>
          </a:p>
        </p:txBody>
      </p:sp>
      <p:pic>
        <p:nvPicPr>
          <p:cNvPr id="18" name="Image" descr="Image">
            <a:hlinkClick r:id="rId6" tooltip="Go to trend"/>
          </p:cNvPr>
          <p:cNvPicPr>
            <a:picLocks noChangeAspect="1"/>
          </p:cNvPicPr>
          <p:nvPr/>
        </p:nvPicPr>
        <p:blipFill>
          <a:blip r:embed="rId7"/>
          <a:stretch>
            <a:fillRect/>
          </a:stretch>
        </p:blipFill>
        <p:spPr>
          <a:xfrm>
            <a:off x="2286000" y="3524250"/>
            <a:ext cx="2286000" cy="1495425"/>
          </a:xfrm>
          <a:prstGeom prst="rect">
            <a:avLst/>
          </a:prstGeom>
        </p:spPr>
      </p:pic>
      <p:sp>
        <p:nvSpPr>
          <p:cNvPr id="19" name="TextBox 18"/>
          <p:cNvSpPr txBox="1"/>
          <p:nvPr/>
        </p:nvSpPr>
        <p:spPr>
          <a:xfrm>
            <a:off x="2286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Automated Discount</a:t>
            </a:r>
          </a:p>
        </p:txBody>
      </p:sp>
      <p:pic>
        <p:nvPicPr>
          <p:cNvPr id="20" name="Image" descr="Image">
            <a:hlinkClick r:id="rId8" tooltip="Go to trend"/>
          </p:cNvPr>
          <p:cNvPicPr>
            <a:picLocks noChangeAspect="1"/>
          </p:cNvPicPr>
          <p:nvPr/>
        </p:nvPicPr>
        <p:blipFill>
          <a:blip r:embed="rId9"/>
          <a:stretch>
            <a:fillRect/>
          </a:stretch>
        </p:blipFill>
        <p:spPr>
          <a:xfrm>
            <a:off x="4572000" y="3524250"/>
            <a:ext cx="2286000" cy="1495425"/>
          </a:xfrm>
          <a:prstGeom prst="rect">
            <a:avLst/>
          </a:prstGeom>
        </p:spPr>
      </p:pic>
      <p:sp>
        <p:nvSpPr>
          <p:cNvPr id="21" name="TextBox 20"/>
          <p:cNvSpPr txBox="1"/>
          <p:nvPr/>
        </p:nvSpPr>
        <p:spPr>
          <a:xfrm>
            <a:off x="4572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Waste Currency</a:t>
            </a:r>
          </a:p>
        </p:txBody>
      </p:sp>
      <p:pic>
        <p:nvPicPr>
          <p:cNvPr id="22" name="Image" descr="Image">
            <a:hlinkClick r:id="rId10" tooltip="Go to trend"/>
          </p:cNvPr>
          <p:cNvPicPr>
            <a:picLocks noChangeAspect="1"/>
          </p:cNvPicPr>
          <p:nvPr/>
        </p:nvPicPr>
        <p:blipFill>
          <a:blip r:embed="rId11"/>
          <a:stretch>
            <a:fillRect/>
          </a:stretch>
        </p:blipFill>
        <p:spPr>
          <a:xfrm>
            <a:off x="6858000" y="3524250"/>
            <a:ext cx="2286000" cy="1495425"/>
          </a:xfrm>
          <a:prstGeom prst="rect">
            <a:avLst/>
          </a:prstGeom>
        </p:spPr>
      </p:pic>
      <p:sp>
        <p:nvSpPr>
          <p:cNvPr id="23" name="TextBox 22"/>
          <p:cNvSpPr txBox="1"/>
          <p:nvPr/>
        </p:nvSpPr>
        <p:spPr>
          <a:xfrm>
            <a:off x="6858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Wearable Payment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Chemical Revolt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Rebelling against brands, consumers opt to create natural products at home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the price of personal care items isn't exceedingly high, the number of chemicals used to create them is, which is a contributing factor as to why DIY cosmetics are becoming more widespread across North America. Able to naturally customize and create only what they'll use, DIY sundries mark a shift towards penny-pinching consumers who also have particular tastes that prefer their own product made just the way they like it.</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http://www.trendhunter.com/id/228495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810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DIY Crayon Lip Colours</a:t>
            </a:r>
            <a:r>
              <a:rPr sz="1000" b="0" i="0" u="none" strike="noStrike">
                <a:solidFill>
                  <a:srgbClr val="000000"/>
                </a:solidFill>
                <a:latin typeface="Arial"/>
              </a:rPr>
              <a:t>
These DIY Crayon Lipsticks Will Save You Cash and Help You Look Impressive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954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Beeswax Soap Bars</a:t>
            </a:r>
            <a:r>
              <a:rPr sz="800" b="0" i="0" u="none" strike="noStrike">
                <a:solidFill>
                  <a:srgbClr val="000000"/>
                </a:solidFill>
                <a:latin typeface="Arial"/>
              </a:rPr>
              <a:t>
This Easy-to-Make Facial Lotion is Made from All-Natural Products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57300"/>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192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Body Cream</a:t>
            </a:r>
            <a:r>
              <a:rPr sz="800" b="0" i="0" u="none" strike="noStrike">
                <a:solidFill>
                  <a:srgbClr val="000000"/>
                </a:solidFill>
                <a:latin typeface="Arial"/>
              </a:rPr>
              <a:t>
Make Whipped Shea Butter Lotion with This Easy Recipe</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0668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Homemade Hydrating Face Mists</a:t>
            </a:r>
            <a:r>
              <a:rPr sz="800" b="0" i="0" u="none" strike="noStrike">
                <a:solidFill>
                  <a:srgbClr val="000000"/>
                </a:solidFill>
                <a:latin typeface="Arial"/>
              </a:rPr>
              <a:t>
Beat the Dry Winter Season with a DIY Beauty Product</a:t>
            </a:r>
          </a:p>
        </p:txBody>
      </p:sp>
    </p:spTree>
    <p:extLst>
      <p:ext uri="{BB962C8B-B14F-4D97-AF65-F5344CB8AC3E}">
        <p14:creationId xmlns:p14="http://schemas.microsoft.com/office/powerpoint/2010/main" val="26774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Responsive Retail</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Beacon technology is creating a more interactive, streamlined retail experience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Beacon technology, a responsive innovation creeping its way into the mainstream, is changing the possibilities and capabilities of retail. Able to automate and even customize the shopping experience, this shift will appeal to the tech-savvy consumer looking to streamline everyday tasks. By creating a more straightforward and intuitive shopping experience, brands that adopt this technology will likely lead in terms of attracting consumers who strongly value efficiency over personal connection in their busy lives.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http://www.trendhunter.com/id/237554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4043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Beacon-Powered Retail Platforms</a:t>
            </a:r>
            <a:r>
              <a:rPr sz="1000" b="0" i="0" u="none" strike="noStrike">
                <a:solidFill>
                  <a:srgbClr val="000000"/>
                </a:solidFill>
                <a:latin typeface="Arial"/>
              </a:rPr>
              <a:t>
Swirl's Mobile Marketing Platform Engages Consumers on a New Level</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62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Illuminated Retail Apps</a:t>
            </a:r>
            <a:r>
              <a:rPr sz="800" b="0" i="0" u="none" strike="noStrike">
                <a:solidFill>
                  <a:srgbClr val="000000"/>
                </a:solidFill>
                <a:latin typeface="Arial"/>
              </a:rPr>
              <a:t>
Philips Introduces New Connected Retail Lighting System</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3716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Futuristic Shopping Beacons</a:t>
            </a:r>
            <a:r>
              <a:rPr sz="800" b="0" i="0" u="none" strike="noStrike">
                <a:solidFill>
                  <a:srgbClr val="000000"/>
                </a:solidFill>
                <a:latin typeface="Arial"/>
              </a:rPr>
              <a:t>
The ‘Estimote’ Uses Your Smartphone to Customize Your Shopping Trips</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8382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Illuminated Personal Shoppers</a:t>
            </a:r>
            <a:r>
              <a:rPr sz="800" b="0" i="0" u="none" strike="noStrike">
                <a:solidFill>
                  <a:srgbClr val="000000"/>
                </a:solidFill>
                <a:latin typeface="Arial"/>
              </a:rPr>
              <a:t>
This LED Retail Lighting System Leads Shoppers to Their Product</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6477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Gallery Apps</a:t>
            </a:r>
            <a:r>
              <a:rPr sz="800" b="0" i="0" u="none" strike="noStrike">
                <a:solidFill>
                  <a:srgbClr val="000000"/>
                </a:solidFill>
                <a:latin typeface="Arial"/>
              </a:rPr>
              <a:t>
Prophets' Innovative Experience Lets People Interact with Art</a:t>
            </a:r>
          </a:p>
        </p:txBody>
      </p:sp>
    </p:spTree>
    <p:extLst>
      <p:ext uri="{BB962C8B-B14F-4D97-AF65-F5344CB8AC3E}">
        <p14:creationId xmlns:p14="http://schemas.microsoft.com/office/powerpoint/2010/main" val="428811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Bespoke E-Commerce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demand for one-of-a-kind goods sparks an autonomous custom economy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Custom tailored products are coveted by consumers, which is being addressed by brands with online custom services. As consumers become increasingly dependent on eCommerce, the rise of customized goods ordered online satisfies the the lack of a physical shopping experience.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11 Ideas + 98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http://www.trendhunter.com/id/258396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476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6954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Camo Sneakers</a:t>
            </a:r>
            <a:r>
              <a:rPr sz="800" b="0" i="0" u="none" strike="noStrike">
                <a:solidFill>
                  <a:srgbClr val="000000"/>
                </a:solidFill>
                <a:latin typeface="Arial"/>
              </a:rPr>
              <a:t>
The Nike Kobe 9 EM 'Pop Art Camo' Collection is Rugged Chic</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4478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Makeshift Customizable Handbags</a:t>
            </a:r>
            <a:r>
              <a:rPr sz="800" b="0" i="0" u="none" strike="noStrike">
                <a:solidFill>
                  <a:srgbClr val="000000"/>
                </a:solidFill>
                <a:latin typeface="Arial"/>
              </a:rPr>
              <a:t>
These Handbags Make Sure You Never See Someone with the Same Gear</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6002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Bespoke Dress Design Platforms</a:t>
            </a:r>
            <a:r>
              <a:rPr sz="800" b="0" i="0" u="none" strike="noStrike">
                <a:solidFill>
                  <a:srgbClr val="000000"/>
                </a:solidFill>
                <a:latin typeface="Arial"/>
              </a:rPr>
              <a:t>
Rose Athena's Custom Dress Creations Turn Consumers into Designers</a:t>
            </a:r>
          </a:p>
        </p:txBody>
      </p:sp>
      <p:pic>
        <p:nvPicPr>
          <p:cNvPr id="40"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1"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2" name="bar1" descr="bar1"/>
          <p:cNvPicPr>
            <a:picLocks noChangeAspect="1"/>
          </p:cNvPicPr>
          <p:nvPr/>
        </p:nvPicPr>
        <p:blipFill>
          <a:blip r:embed="rId28"/>
          <a:stretch>
            <a:fillRect/>
          </a:stretch>
        </p:blipFill>
        <p:spPr>
          <a:xfrm>
            <a:off x="333375" y="5238750"/>
            <a:ext cx="1504950" cy="38100"/>
          </a:xfrm>
          <a:prstGeom prst="rect">
            <a:avLst/>
          </a:prstGeom>
        </p:spPr>
      </p:pic>
      <p:sp>
        <p:nvSpPr>
          <p:cNvPr id="43" name="TextBox 42"/>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Ethical Urban Sneakers</a:t>
            </a:r>
            <a:r>
              <a:rPr sz="800" b="0" i="0" u="none" strike="noStrike">
                <a:solidFill>
                  <a:srgbClr val="000000"/>
                </a:solidFill>
                <a:latin typeface="Arial"/>
              </a:rPr>
              <a:t>
The Po-Zu Customizable Socially Aware Shoe Lets You Adapt the Design</a:t>
            </a:r>
          </a:p>
        </p:txBody>
      </p:sp>
      <p:pic>
        <p:nvPicPr>
          <p:cNvPr id="44"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5"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46" name="bar1" descr="bar1"/>
          <p:cNvPicPr>
            <a:picLocks noChangeAspect="1"/>
          </p:cNvPicPr>
          <p:nvPr/>
        </p:nvPicPr>
        <p:blipFill>
          <a:blip r:embed="rId31"/>
          <a:stretch>
            <a:fillRect/>
          </a:stretch>
        </p:blipFill>
        <p:spPr>
          <a:xfrm>
            <a:off x="2524125" y="5238750"/>
            <a:ext cx="1485900" cy="38100"/>
          </a:xfrm>
          <a:prstGeom prst="rect">
            <a:avLst/>
          </a:prstGeom>
        </p:spPr>
      </p:pic>
      <p:sp>
        <p:nvSpPr>
          <p:cNvPr id="47" name="TextBox 46"/>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Completely Customizable Menswear</a:t>
            </a:r>
            <a:r>
              <a:rPr sz="800" b="0" i="0" u="none" strike="noStrike">
                <a:solidFill>
                  <a:srgbClr val="000000"/>
                </a:solidFill>
                <a:latin typeface="Arial"/>
              </a:rPr>
              <a:t>
Original Stitch Lets Men Make the Shirt of Their Dreams</a:t>
            </a:r>
          </a:p>
        </p:txBody>
      </p:sp>
      <p:pic>
        <p:nvPicPr>
          <p:cNvPr id="48"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0" name="bar1" descr="bar1"/>
          <p:cNvPicPr>
            <a:picLocks noChangeAspect="1"/>
          </p:cNvPicPr>
          <p:nvPr/>
        </p:nvPicPr>
        <p:blipFill>
          <a:blip r:embed="rId34"/>
          <a:stretch>
            <a:fillRect/>
          </a:stretch>
        </p:blipFill>
        <p:spPr>
          <a:xfrm>
            <a:off x="4714875" y="5238750"/>
            <a:ext cx="1200150" cy="38100"/>
          </a:xfrm>
          <a:prstGeom prst="rect">
            <a:avLst/>
          </a:prstGeom>
        </p:spPr>
      </p:pic>
      <p:sp>
        <p:nvSpPr>
          <p:cNvPr id="51" name="TextBox 5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 Shirt Builders</a:t>
            </a:r>
            <a:r>
              <a:rPr sz="800" b="0" i="0" u="none" strike="noStrike">
                <a:solidFill>
                  <a:srgbClr val="000000"/>
                </a:solidFill>
                <a:latin typeface="Arial"/>
              </a:rPr>
              <a:t>
Shirts My Way Lets You Create Your Own Tops from Scratch</a:t>
            </a:r>
          </a:p>
        </p:txBody>
      </p:sp>
      <p:pic>
        <p:nvPicPr>
          <p:cNvPr id="52"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3"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54" name="bar1" descr="bar1"/>
          <p:cNvPicPr>
            <a:picLocks noChangeAspect="1"/>
          </p:cNvPicPr>
          <p:nvPr/>
        </p:nvPicPr>
        <p:blipFill>
          <a:blip r:embed="rId38"/>
          <a:stretch>
            <a:fillRect/>
          </a:stretch>
        </p:blipFill>
        <p:spPr>
          <a:xfrm>
            <a:off x="6905625" y="2552700"/>
            <a:ext cx="666750" cy="38100"/>
          </a:xfrm>
          <a:prstGeom prst="rect">
            <a:avLst/>
          </a:prstGeom>
        </p:spPr>
      </p:pic>
      <p:sp>
        <p:nvSpPr>
          <p:cNvPr id="55" name="TextBox 54"/>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3D-Printed Product Stores</a:t>
            </a:r>
          </a:p>
        </p:txBody>
      </p:sp>
      <p:pic>
        <p:nvPicPr>
          <p:cNvPr id="56" name="Image" descr="Image">
            <a:hlinkClick r:id="rId39" tooltip="Go to trend"/>
          </p:cNvPr>
          <p:cNvPicPr>
            <a:picLocks noChangeAspect="1"/>
          </p:cNvPicPr>
          <p:nvPr/>
        </p:nvPicPr>
        <p:blipFill>
          <a:blip r:embed="rId40"/>
          <a:stretch>
            <a:fillRect/>
          </a:stretch>
        </p:blipFill>
        <p:spPr>
          <a:xfrm>
            <a:off x="6905625" y="2667000"/>
            <a:ext cx="952500" cy="647700"/>
          </a:xfrm>
          <a:prstGeom prst="rect">
            <a:avLst/>
          </a:prstGeom>
        </p:spPr>
      </p:pic>
      <p:pic>
        <p:nvPicPr>
          <p:cNvPr id="57" name="bar1" descr="bar1"/>
          <p:cNvPicPr>
            <a:picLocks noChangeAspect="1"/>
          </p:cNvPicPr>
          <p:nvPr/>
        </p:nvPicPr>
        <p:blipFill>
          <a:blip r:embed="rId37"/>
          <a:stretch>
            <a:fillRect/>
          </a:stretch>
        </p:blipFill>
        <p:spPr>
          <a:xfrm>
            <a:off x="6905625" y="3314700"/>
            <a:ext cx="952500" cy="38100"/>
          </a:xfrm>
          <a:prstGeom prst="rect">
            <a:avLst/>
          </a:prstGeom>
        </p:spPr>
      </p:pic>
      <p:pic>
        <p:nvPicPr>
          <p:cNvPr id="58" name="bar1" descr="bar1"/>
          <p:cNvPicPr>
            <a:picLocks noChangeAspect="1"/>
          </p:cNvPicPr>
          <p:nvPr/>
        </p:nvPicPr>
        <p:blipFill>
          <a:blip r:embed="rId41"/>
          <a:stretch>
            <a:fillRect/>
          </a:stretch>
        </p:blipFill>
        <p:spPr>
          <a:xfrm>
            <a:off x="6905625" y="3314700"/>
            <a:ext cx="409575" cy="38100"/>
          </a:xfrm>
          <a:prstGeom prst="rect">
            <a:avLst/>
          </a:prstGeom>
        </p:spPr>
      </p:pic>
      <p:sp>
        <p:nvSpPr>
          <p:cNvPr id="59" name="TextBox 58"/>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Customizable Athletic Prosthetics</a:t>
            </a:r>
          </a:p>
        </p:txBody>
      </p:sp>
      <p:pic>
        <p:nvPicPr>
          <p:cNvPr id="60" name="Image" descr="Image">
            <a:hlinkClick r:id="rId42" tooltip="Go to trend"/>
          </p:cNvPr>
          <p:cNvPicPr>
            <a:picLocks noChangeAspect="1"/>
          </p:cNvPicPr>
          <p:nvPr/>
        </p:nvPicPr>
        <p:blipFill>
          <a:blip r:embed="rId43"/>
          <a:stretch>
            <a:fillRect/>
          </a:stretch>
        </p:blipFill>
        <p:spPr>
          <a:xfrm>
            <a:off x="6905625" y="3429000"/>
            <a:ext cx="952500" cy="647700"/>
          </a:xfrm>
          <a:prstGeom prst="rect">
            <a:avLst/>
          </a:prstGeom>
        </p:spPr>
      </p:pic>
      <p:pic>
        <p:nvPicPr>
          <p:cNvPr id="61" name="bar1" descr="bar1"/>
          <p:cNvPicPr>
            <a:picLocks noChangeAspect="1"/>
          </p:cNvPicPr>
          <p:nvPr/>
        </p:nvPicPr>
        <p:blipFill>
          <a:blip r:embed="rId37"/>
          <a:stretch>
            <a:fillRect/>
          </a:stretch>
        </p:blipFill>
        <p:spPr>
          <a:xfrm>
            <a:off x="6905625" y="4076700"/>
            <a:ext cx="952500" cy="38100"/>
          </a:xfrm>
          <a:prstGeom prst="rect">
            <a:avLst/>
          </a:prstGeom>
        </p:spPr>
      </p:pic>
      <p:pic>
        <p:nvPicPr>
          <p:cNvPr id="62" name="bar1" descr="bar1"/>
          <p:cNvPicPr>
            <a:picLocks noChangeAspect="1"/>
          </p:cNvPicPr>
          <p:nvPr/>
        </p:nvPicPr>
        <p:blipFill>
          <a:blip r:embed="rId44"/>
          <a:stretch>
            <a:fillRect/>
          </a:stretch>
        </p:blipFill>
        <p:spPr>
          <a:xfrm>
            <a:off x="6905625" y="4076700"/>
            <a:ext cx="466725" cy="38100"/>
          </a:xfrm>
          <a:prstGeom prst="rect">
            <a:avLst/>
          </a:prstGeom>
        </p:spPr>
      </p:pic>
      <p:sp>
        <p:nvSpPr>
          <p:cNvPr id="63" name="TextBox 62"/>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 3D Printed Jewelry</a:t>
            </a:r>
          </a:p>
        </p:txBody>
      </p:sp>
      <p:pic>
        <p:nvPicPr>
          <p:cNvPr id="64" name="Image" descr="Image">
            <a:hlinkClick r:id="rId45" tooltip="Go to trend"/>
          </p:cNvPr>
          <p:cNvPicPr>
            <a:picLocks noChangeAspect="1"/>
          </p:cNvPicPr>
          <p:nvPr/>
        </p:nvPicPr>
        <p:blipFill>
          <a:blip r:embed="rId46"/>
          <a:stretch>
            <a:fillRect/>
          </a:stretch>
        </p:blipFill>
        <p:spPr>
          <a:xfrm>
            <a:off x="6905625" y="4191000"/>
            <a:ext cx="952500" cy="647700"/>
          </a:xfrm>
          <a:prstGeom prst="rect">
            <a:avLst/>
          </a:prstGeom>
        </p:spPr>
      </p:pic>
      <p:pic>
        <p:nvPicPr>
          <p:cNvPr id="65" name="bar1" descr="bar1"/>
          <p:cNvPicPr>
            <a:picLocks noChangeAspect="1"/>
          </p:cNvPicPr>
          <p:nvPr/>
        </p:nvPicPr>
        <p:blipFill>
          <a:blip r:embed="rId37"/>
          <a:stretch>
            <a:fillRect/>
          </a:stretch>
        </p:blipFill>
        <p:spPr>
          <a:xfrm>
            <a:off x="6905625" y="4838700"/>
            <a:ext cx="952500" cy="38100"/>
          </a:xfrm>
          <a:prstGeom prst="rect">
            <a:avLst/>
          </a:prstGeom>
        </p:spPr>
      </p:pic>
      <p:pic>
        <p:nvPicPr>
          <p:cNvPr id="66" name="bar1" descr="bar1"/>
          <p:cNvPicPr>
            <a:picLocks noChangeAspect="1"/>
          </p:cNvPicPr>
          <p:nvPr/>
        </p:nvPicPr>
        <p:blipFill>
          <a:blip r:embed="rId47"/>
          <a:stretch>
            <a:fillRect/>
          </a:stretch>
        </p:blipFill>
        <p:spPr>
          <a:xfrm>
            <a:off x="6905625" y="4838700"/>
            <a:ext cx="438150" cy="38100"/>
          </a:xfrm>
          <a:prstGeom prst="rect">
            <a:avLst/>
          </a:prstGeom>
        </p:spPr>
      </p:pic>
      <p:sp>
        <p:nvSpPr>
          <p:cNvPr id="67" name="TextBox 66"/>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Collapsable Custom Slippers</a:t>
            </a:r>
          </a:p>
        </p:txBody>
      </p:sp>
      <p:pic>
        <p:nvPicPr>
          <p:cNvPr id="68" name="Image" descr="Image">
            <a:hlinkClick r:id="rId48" tooltip="Go to trend"/>
          </p:cNvPr>
          <p:cNvPicPr>
            <a:picLocks noChangeAspect="1"/>
          </p:cNvPicPr>
          <p:nvPr/>
        </p:nvPicPr>
        <p:blipFill>
          <a:blip r:embed="rId49"/>
          <a:stretch>
            <a:fillRect/>
          </a:stretch>
        </p:blipFill>
        <p:spPr>
          <a:xfrm>
            <a:off x="6905625" y="4953000"/>
            <a:ext cx="952500" cy="647700"/>
          </a:xfrm>
          <a:prstGeom prst="rect">
            <a:avLst/>
          </a:prstGeom>
        </p:spPr>
      </p:pic>
      <p:pic>
        <p:nvPicPr>
          <p:cNvPr id="69" name="bar1" descr="bar1"/>
          <p:cNvPicPr>
            <a:picLocks noChangeAspect="1"/>
          </p:cNvPicPr>
          <p:nvPr/>
        </p:nvPicPr>
        <p:blipFill>
          <a:blip r:embed="rId37"/>
          <a:stretch>
            <a:fillRect/>
          </a:stretch>
        </p:blipFill>
        <p:spPr>
          <a:xfrm>
            <a:off x="6905625" y="5600700"/>
            <a:ext cx="952500" cy="38100"/>
          </a:xfrm>
          <a:prstGeom prst="rect">
            <a:avLst/>
          </a:prstGeom>
        </p:spPr>
      </p:pic>
      <p:pic>
        <p:nvPicPr>
          <p:cNvPr id="70" name="bar1" descr="bar1"/>
          <p:cNvPicPr>
            <a:picLocks noChangeAspect="1"/>
          </p:cNvPicPr>
          <p:nvPr/>
        </p:nvPicPr>
        <p:blipFill>
          <a:blip r:embed="rId50"/>
          <a:stretch>
            <a:fillRect/>
          </a:stretch>
        </p:blipFill>
        <p:spPr>
          <a:xfrm>
            <a:off x="6905625" y="5600700"/>
            <a:ext cx="295275" cy="38100"/>
          </a:xfrm>
          <a:prstGeom prst="rect">
            <a:avLst/>
          </a:prstGeom>
        </p:spPr>
      </p:pic>
      <p:sp>
        <p:nvSpPr>
          <p:cNvPr id="71" name="TextBox 70"/>
          <p:cNvSpPr txBox="1"/>
          <p:nvPr/>
        </p:nvSpPr>
        <p:spPr>
          <a:xfrm>
            <a:off x="7858125" y="4905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Customizable Hipster Eyewear</a:t>
            </a:r>
          </a:p>
        </p:txBody>
      </p:sp>
    </p:spTree>
    <p:extLst>
      <p:ext uri="{BB962C8B-B14F-4D97-AF65-F5344CB8AC3E}">
        <p14:creationId xmlns:p14="http://schemas.microsoft.com/office/powerpoint/2010/main" val="292841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Tech Paranoia</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RFID gains more popularity, consumers protect themselves against theft</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more credit cards and smartphones adopt RFID technology, the issue of mobile security is taking centerstage for consumers, which is being soothed with anti-wireless theft accessories. The move towards these more formalized ways to prevent wireless theft identifies the strong demand for "tap and go" payment solutions, but also a preference to deal with the associated effects without having to give up convenience technologies.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http://www.trendhunter.com/id/225145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619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9"/>
          <a:stretch>
            <a:fillRect/>
          </a:stretch>
        </p:blipFill>
        <p:spPr>
          <a:xfrm>
            <a:off x="1190625" y="6610350"/>
            <a:ext cx="3619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303085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Anti-Identity Theft Wallets</a:t>
            </a:r>
            <a:r>
              <a:rPr sz="1000" b="0" i="0" u="none" strike="noStrike">
                <a:solidFill>
                  <a:srgbClr val="000000"/>
                </a:solidFill>
                <a:latin typeface="Arial"/>
              </a:rPr>
              <a:t>
The Anti-Identity Theft Wallet Blocks Radio Signals From Intrusion</a:t>
            </a:r>
          </a:p>
        </p:txBody>
      </p:sp>
      <p:pic>
        <p:nvPicPr>
          <p:cNvPr id="32"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2"/>
          <a:stretch>
            <a:fillRect/>
          </a:stretch>
        </p:blipFill>
        <p:spPr>
          <a:xfrm>
            <a:off x="4714875" y="3143250"/>
            <a:ext cx="12382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Hacker-Proof Travel Totes</a:t>
            </a:r>
            <a:r>
              <a:rPr sz="800" b="0" i="0" u="none" strike="noStrike">
                <a:solidFill>
                  <a:srgbClr val="000000"/>
                </a:solidFill>
                <a:latin typeface="Arial"/>
              </a:rPr>
              <a:t>
The New Tumi ID Lock Collection Blocks RFID Signals</a:t>
            </a:r>
          </a:p>
        </p:txBody>
      </p:sp>
      <p:pic>
        <p:nvPicPr>
          <p:cNvPr id="36" name="Image" descr="Image">
            <a:hlinkClick r:id="rId23" tooltip="Go to trend"/>
          </p:cNvPr>
          <p:cNvPicPr>
            <a:picLocks noChangeAspect="1"/>
          </p:cNvPicPr>
          <p:nvPr/>
        </p:nvPicPr>
        <p:blipFill>
          <a:blip r:embed="rId24"/>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5"/>
          <a:stretch>
            <a:fillRect/>
          </a:stretch>
        </p:blipFill>
        <p:spPr>
          <a:xfrm>
            <a:off x="4714875" y="5238750"/>
            <a:ext cx="12001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Minimalistic Metal Money Holders</a:t>
            </a:r>
            <a:r>
              <a:rPr sz="800" b="0" i="0" u="none" strike="noStrike">
                <a:solidFill>
                  <a:srgbClr val="000000"/>
                </a:solidFill>
                <a:latin typeface="Arial"/>
              </a:rPr>
              <a:t>
The Zippo Stainless Steel Wallet is Expertly Crafted</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8"/>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29"/>
          <a:stretch>
            <a:fillRect/>
          </a:stretch>
        </p:blipFill>
        <p:spPr>
          <a:xfrm>
            <a:off x="6905625" y="2552700"/>
            <a:ext cx="476250"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Anti-Wireless Theft Wallets</a:t>
            </a:r>
          </a:p>
        </p:txBody>
      </p:sp>
      <p:pic>
        <p:nvPicPr>
          <p:cNvPr id="44" name="Image" descr="Image">
            <a:hlinkClick r:id="rId30" tooltip="Go to trend"/>
          </p:cNvPr>
          <p:cNvPicPr>
            <a:picLocks noChangeAspect="1"/>
          </p:cNvPicPr>
          <p:nvPr/>
        </p:nvPicPr>
        <p:blipFill>
          <a:blip r:embed="rId31"/>
          <a:stretch>
            <a:fillRect/>
          </a:stretch>
        </p:blipFill>
        <p:spPr>
          <a:xfrm>
            <a:off x="6905625" y="2667000"/>
            <a:ext cx="952500" cy="647700"/>
          </a:xfrm>
          <a:prstGeom prst="rect">
            <a:avLst/>
          </a:prstGeom>
        </p:spPr>
      </p:pic>
      <p:pic>
        <p:nvPicPr>
          <p:cNvPr id="45" name="bar1" descr="bar1"/>
          <p:cNvPicPr>
            <a:picLocks noChangeAspect="1"/>
          </p:cNvPicPr>
          <p:nvPr/>
        </p:nvPicPr>
        <p:blipFill>
          <a:blip r:embed="rId28"/>
          <a:stretch>
            <a:fillRect/>
          </a:stretch>
        </p:blipFill>
        <p:spPr>
          <a:xfrm>
            <a:off x="6905625" y="3314700"/>
            <a:ext cx="952500" cy="38100"/>
          </a:xfrm>
          <a:prstGeom prst="rect">
            <a:avLst/>
          </a:prstGeom>
        </p:spPr>
      </p:pic>
      <p:pic>
        <p:nvPicPr>
          <p:cNvPr id="46" name="bar1" descr="bar1"/>
          <p:cNvPicPr>
            <a:picLocks noChangeAspect="1"/>
          </p:cNvPicPr>
          <p:nvPr/>
        </p:nvPicPr>
        <p:blipFill>
          <a:blip r:embed="rId29"/>
          <a:stretch>
            <a:fillRect/>
          </a:stretch>
        </p:blipFill>
        <p:spPr>
          <a:xfrm>
            <a:off x="6905625" y="3314700"/>
            <a:ext cx="476250" cy="38100"/>
          </a:xfrm>
          <a:prstGeom prst="rect">
            <a:avLst/>
          </a:prstGeom>
        </p:spPr>
      </p:pic>
      <p:sp>
        <p:nvSpPr>
          <p:cNvPr id="47" name="TextBox 46"/>
          <p:cNvSpPr txBox="1"/>
          <p:nvPr/>
        </p:nvSpPr>
        <p:spPr>
          <a:xfrm>
            <a:off x="7858125" y="2619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Theft-Blocking Wallets</a:t>
            </a:r>
          </a:p>
        </p:txBody>
      </p:sp>
      <p:pic>
        <p:nvPicPr>
          <p:cNvPr id="48" name="Image" descr="Image">
            <a:hlinkClick r:id="rId32" tooltip="Go to trend"/>
          </p:cNvPr>
          <p:cNvPicPr>
            <a:picLocks noChangeAspect="1"/>
          </p:cNvPicPr>
          <p:nvPr/>
        </p:nvPicPr>
        <p:blipFill>
          <a:blip r:embed="rId33"/>
          <a:stretch>
            <a:fillRect/>
          </a:stretch>
        </p:blipFill>
        <p:spPr>
          <a:xfrm>
            <a:off x="6905625" y="3429000"/>
            <a:ext cx="952500" cy="647700"/>
          </a:xfrm>
          <a:prstGeom prst="rect">
            <a:avLst/>
          </a:prstGeom>
        </p:spPr>
      </p:pic>
      <p:pic>
        <p:nvPicPr>
          <p:cNvPr id="49" name="bar1" descr="bar1"/>
          <p:cNvPicPr>
            <a:picLocks noChangeAspect="1"/>
          </p:cNvPicPr>
          <p:nvPr/>
        </p:nvPicPr>
        <p:blipFill>
          <a:blip r:embed="rId28"/>
          <a:stretch>
            <a:fillRect/>
          </a:stretch>
        </p:blipFill>
        <p:spPr>
          <a:xfrm>
            <a:off x="6905625" y="4076700"/>
            <a:ext cx="952500" cy="38100"/>
          </a:xfrm>
          <a:prstGeom prst="rect">
            <a:avLst/>
          </a:prstGeom>
        </p:spPr>
      </p:pic>
      <p:pic>
        <p:nvPicPr>
          <p:cNvPr id="50" name="bar1" descr="bar1"/>
          <p:cNvPicPr>
            <a:picLocks noChangeAspect="1"/>
          </p:cNvPicPr>
          <p:nvPr/>
        </p:nvPicPr>
        <p:blipFill>
          <a:blip r:embed="rId34"/>
          <a:stretch>
            <a:fillRect/>
          </a:stretch>
        </p:blipFill>
        <p:spPr>
          <a:xfrm>
            <a:off x="6905625" y="4076700"/>
            <a:ext cx="428625" cy="38100"/>
          </a:xfrm>
          <a:prstGeom prst="rect">
            <a:avLst/>
          </a:prstGeom>
        </p:spPr>
      </p:pic>
      <p:sp>
        <p:nvSpPr>
          <p:cNvPr id="51" name="TextBox 50"/>
          <p:cNvSpPr txBox="1"/>
          <p:nvPr/>
        </p:nvSpPr>
        <p:spPr>
          <a:xfrm>
            <a:off x="7858125" y="3381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Stainless Steel Wallets</a:t>
            </a:r>
          </a:p>
        </p:txBody>
      </p:sp>
      <p:pic>
        <p:nvPicPr>
          <p:cNvPr id="52" name="Image" descr="Image">
            <a:hlinkClick r:id="rId35" tooltip="Go to trend"/>
          </p:cNvPr>
          <p:cNvPicPr>
            <a:picLocks noChangeAspect="1"/>
          </p:cNvPicPr>
          <p:nvPr/>
        </p:nvPicPr>
        <p:blipFill>
          <a:blip r:embed="rId36"/>
          <a:stretch>
            <a:fillRect/>
          </a:stretch>
        </p:blipFill>
        <p:spPr>
          <a:xfrm>
            <a:off x="6905625" y="4191000"/>
            <a:ext cx="952500" cy="647700"/>
          </a:xfrm>
          <a:prstGeom prst="rect">
            <a:avLst/>
          </a:prstGeom>
        </p:spPr>
      </p:pic>
      <p:pic>
        <p:nvPicPr>
          <p:cNvPr id="53" name="bar1" descr="bar1"/>
          <p:cNvPicPr>
            <a:picLocks noChangeAspect="1"/>
          </p:cNvPicPr>
          <p:nvPr/>
        </p:nvPicPr>
        <p:blipFill>
          <a:blip r:embed="rId28"/>
          <a:stretch>
            <a:fillRect/>
          </a:stretch>
        </p:blipFill>
        <p:spPr>
          <a:xfrm>
            <a:off x="6905625" y="4838700"/>
            <a:ext cx="952500" cy="38100"/>
          </a:xfrm>
          <a:prstGeom prst="rect">
            <a:avLst/>
          </a:prstGeom>
        </p:spPr>
      </p:pic>
      <p:pic>
        <p:nvPicPr>
          <p:cNvPr id="54" name="bar1" descr="bar1"/>
          <p:cNvPicPr>
            <a:picLocks noChangeAspect="1"/>
          </p:cNvPicPr>
          <p:nvPr/>
        </p:nvPicPr>
        <p:blipFill>
          <a:blip r:embed="rId37"/>
          <a:stretch>
            <a:fillRect/>
          </a:stretch>
        </p:blipFill>
        <p:spPr>
          <a:xfrm>
            <a:off x="6905625" y="4838700"/>
            <a:ext cx="409575" cy="38100"/>
          </a:xfrm>
          <a:prstGeom prst="rect">
            <a:avLst/>
          </a:prstGeom>
        </p:spPr>
      </p:pic>
      <p:sp>
        <p:nvSpPr>
          <p:cNvPr id="55" name="TextBox 54"/>
          <p:cNvSpPr txBox="1"/>
          <p:nvPr/>
        </p:nvSpPr>
        <p:spPr>
          <a:xfrm>
            <a:off x="7858125" y="4143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Practical Mesh Wallet Organizers</a:t>
            </a:r>
          </a:p>
        </p:txBody>
      </p:sp>
    </p:spTree>
    <p:extLst>
      <p:ext uri="{BB962C8B-B14F-4D97-AF65-F5344CB8AC3E}">
        <p14:creationId xmlns:p14="http://schemas.microsoft.com/office/powerpoint/2010/main" val="191148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Waste Currency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accept waste as a payment for goods to reinforce positive perceptions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are becoming more aware of how their habits affect the environment, which a number of brands are taking in stride by accepting waste as a form of payment. This active push for recycling helps reinforce a positive image of the brand for consumers and align previously wasteful brands with eco-conscious customers.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http://www.trendhunter.com/id/258346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857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85000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Can Currency Campaigns</a:t>
            </a:r>
            <a:r>
              <a:rPr sz="1000" b="0" i="0" u="none" strike="noStrike">
                <a:solidFill>
                  <a:srgbClr val="000000"/>
                </a:solidFill>
                <a:latin typeface="Arial"/>
              </a:rPr>
              <a:t>
McDonald's Stockholm Lets Youth Trade in Bags of Recycled Cans For Burgers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00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Incentivized Recycling Machines</a:t>
            </a:r>
            <a:r>
              <a:rPr sz="800" b="0" i="0" u="none" strike="noStrike">
                <a:solidFill>
                  <a:srgbClr val="000000"/>
                </a:solidFill>
                <a:latin typeface="Arial"/>
              </a:rPr>
              <a:t>
The Envirobank Recycling Machine Offers Prizes for Cleaning Litter</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5049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Bottle Deposit Train Tickets</a:t>
            </a:r>
            <a:r>
              <a:rPr sz="800" b="0" i="0" u="none" strike="noStrike">
                <a:solidFill>
                  <a:srgbClr val="000000"/>
                </a:solidFill>
                <a:latin typeface="Arial"/>
              </a:rPr>
              <a:t>
Plastic Recycling Could Get You a Free Transit Pass in Beijing</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1430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Charitable Airport Regulations</a:t>
            </a:r>
            <a:r>
              <a:rPr sz="800" b="0" i="0" u="none" strike="noStrike">
                <a:solidFill>
                  <a:srgbClr val="000000"/>
                </a:solidFill>
                <a:latin typeface="Arial"/>
              </a:rPr>
              <a:t>
The Frankfurt Airport Recycling Bank Makes Giving Up Bottles Easier</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137160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Bartering Biomass Teahouses</a:t>
            </a:r>
            <a:r>
              <a:rPr sz="800" b="0" i="0" u="none" strike="noStrike">
                <a:solidFill>
                  <a:srgbClr val="000000"/>
                </a:solidFill>
                <a:latin typeface="Arial"/>
              </a:rPr>
              <a:t>
The Methane Cafe is an Eco Cafe in Japan That Trades Trash for Tea</a:t>
            </a:r>
          </a:p>
        </p:txBody>
      </p:sp>
    </p:spTree>
    <p:extLst>
      <p:ext uri="{BB962C8B-B14F-4D97-AF65-F5344CB8AC3E}">
        <p14:creationId xmlns:p14="http://schemas.microsoft.com/office/powerpoint/2010/main" val="221578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Social Good</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Cause Reappropriation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and activists remix campaigns and causes to be more forward-thinking</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inequality continues to remain a poignant issue around the world, companies and activists alike are taking a page from one another's manuals to take said issues to a more mainstream audience. Whereas corporations were once encouraged to remain as neutral as possible in regard to controversial issues, it is now understood that in order for a brand to appeal to the impassioned millennial, it must take a stand.</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http://www.trendhunter.com/id/232975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857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762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0718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Reappropriated Pride Posters</a:t>
            </a:r>
            <a:r>
              <a:rPr sz="1000" b="0" i="0" u="none" strike="noStrike">
                <a:solidFill>
                  <a:srgbClr val="000000"/>
                </a:solidFill>
                <a:latin typeface="Arial"/>
              </a:rPr>
              <a:t>
These LGBT Posters Rework Soviet Propoganda into Gay Pride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906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LGBT Parody Olympic Sites</a:t>
            </a:r>
            <a:r>
              <a:rPr sz="800" b="0" i="0" u="none" strike="noStrike">
                <a:solidFill>
                  <a:srgbClr val="000000"/>
                </a:solidFill>
                <a:latin typeface="Arial"/>
              </a:rPr>
              <a:t>
This Website Protests Sponsorship of the Sochi 2014 Winter Olympic Games</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44780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Charitable Chicken Chain Videos</a:t>
            </a:r>
            <a:r>
              <a:rPr sz="800" b="0" i="0" u="none" strike="noStrike">
                <a:solidFill>
                  <a:srgbClr val="000000"/>
                </a:solidFill>
                <a:latin typeface="Arial"/>
              </a:rPr>
              <a:t>
KFC's Colonel Takes on the ALS Ice Bucket Challenge for Charity</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61912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Satirical Olympic Sponsorship Videos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71437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Epic Icy Challenges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64770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Activist Ice Cream Campaigns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438150"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Prideful Gaming Consoles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33337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Patriarchy-Spinning Twitter Accounts</a:t>
            </a:r>
          </a:p>
        </p:txBody>
      </p:sp>
      <p:pic>
        <p:nvPicPr>
          <p:cNvPr id="60" name="Image" descr="Image">
            <a:hlinkClick r:id="rId43" tooltip="Go to trend"/>
          </p:cNvPr>
          <p:cNvPicPr>
            <a:picLocks noChangeAspect="1"/>
          </p:cNvPicPr>
          <p:nvPr/>
        </p:nvPicPr>
        <p:blipFill>
          <a:blip r:embed="rId44"/>
          <a:stretch>
            <a:fillRect/>
          </a:stretch>
        </p:blipFill>
        <p:spPr>
          <a:xfrm>
            <a:off x="6905625" y="5476875"/>
            <a:ext cx="952500" cy="647700"/>
          </a:xfrm>
          <a:prstGeom prst="rect">
            <a:avLst/>
          </a:prstGeom>
        </p:spPr>
      </p:pic>
      <p:pic>
        <p:nvPicPr>
          <p:cNvPr id="61" name="bar1" descr="bar1"/>
          <p:cNvPicPr>
            <a:picLocks noChangeAspect="1"/>
          </p:cNvPicPr>
          <p:nvPr/>
        </p:nvPicPr>
        <p:blipFill>
          <a:blip r:embed="rId29"/>
          <a:stretch>
            <a:fillRect/>
          </a:stretch>
        </p:blipFill>
        <p:spPr>
          <a:xfrm>
            <a:off x="6905625" y="6124575"/>
            <a:ext cx="952500" cy="38100"/>
          </a:xfrm>
          <a:prstGeom prst="rect">
            <a:avLst/>
          </a:prstGeom>
        </p:spPr>
      </p:pic>
      <p:pic>
        <p:nvPicPr>
          <p:cNvPr id="62" name="bar1" descr="bar1"/>
          <p:cNvPicPr>
            <a:picLocks noChangeAspect="1"/>
          </p:cNvPicPr>
          <p:nvPr/>
        </p:nvPicPr>
        <p:blipFill>
          <a:blip r:embed="rId45"/>
          <a:stretch>
            <a:fillRect/>
          </a:stretch>
        </p:blipFill>
        <p:spPr>
          <a:xfrm>
            <a:off x="6905625" y="6124575"/>
            <a:ext cx="466725" cy="38100"/>
          </a:xfrm>
          <a:prstGeom prst="rect">
            <a:avLst/>
          </a:prstGeom>
        </p:spPr>
      </p:pic>
      <p:sp>
        <p:nvSpPr>
          <p:cNvPr id="63" name="TextBox 62"/>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Scientific LGBT Pride Posters</a:t>
            </a:r>
          </a:p>
        </p:txBody>
      </p:sp>
    </p:spTree>
    <p:extLst>
      <p:ext uri="{BB962C8B-B14F-4D97-AF65-F5344CB8AC3E}">
        <p14:creationId xmlns:p14="http://schemas.microsoft.com/office/powerpoint/2010/main" val="400075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Tiny Indulgence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Smaller sized portions of comfort food meet health concerns with cravings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Though health consciousness is an increasingly big priority for today's consumer, so to is pleasurable experience. Consumers who feel they shouldn't have to sacrifice flavor for health are instead indulging in smaller portions that are not only more figure-friendly, but better for sharing. Ultimately, consumers are looking to maintain an indulgent lifestyle while still reaping the benefits of sacrifice.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http://www.trendhunter.com/id/239020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3619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282606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Gooey Grilled Cheese Rolls</a:t>
            </a:r>
            <a:r>
              <a:rPr sz="1000" b="0" i="0" u="none" strike="noStrike">
                <a:solidFill>
                  <a:srgbClr val="000000"/>
                </a:solidFill>
                <a:latin typeface="Arial"/>
              </a:rPr>
              <a:t>
This Quick Dish Recipe Redesigns a Scrumptious Classic Sandwich</a:t>
            </a:r>
          </a:p>
        </p:txBody>
      </p:sp>
      <p:pic>
        <p:nvPicPr>
          <p:cNvPr id="32"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2"/>
          <a:stretch>
            <a:fillRect/>
          </a:stretch>
        </p:blipFill>
        <p:spPr>
          <a:xfrm>
            <a:off x="4714875" y="3143250"/>
            <a:ext cx="11239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Tiny Savory Treats</a:t>
            </a:r>
            <a:r>
              <a:rPr sz="800" b="0" i="0" u="none" strike="noStrike">
                <a:solidFill>
                  <a:srgbClr val="000000"/>
                </a:solidFill>
                <a:latin typeface="Arial"/>
              </a:rPr>
              <a:t>
These Chicken Pot Pie Cupcakes Will Keep You Snacking Sensibly</a:t>
            </a:r>
          </a:p>
        </p:txBody>
      </p:sp>
      <p:pic>
        <p:nvPicPr>
          <p:cNvPr id="36" name="Image" descr="Image">
            <a:hlinkClick r:id="rId23" tooltip="Go to trend"/>
          </p:cNvPr>
          <p:cNvPicPr>
            <a:picLocks noChangeAspect="1"/>
          </p:cNvPicPr>
          <p:nvPr/>
        </p:nvPicPr>
        <p:blipFill>
          <a:blip r:embed="rId24"/>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1"/>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5"/>
          <a:stretch>
            <a:fillRect/>
          </a:stretch>
        </p:blipFill>
        <p:spPr>
          <a:xfrm>
            <a:off x="6905625" y="3143250"/>
            <a:ext cx="5715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Sprinkled Snacks</a:t>
            </a:r>
            <a:r>
              <a:rPr sz="800" b="0" i="0" u="none" strike="noStrike">
                <a:solidFill>
                  <a:srgbClr val="000000"/>
                </a:solidFill>
                <a:latin typeface="Arial"/>
              </a:rPr>
              <a:t>
The Cupcakes and Cashmere Miniature Baked Donuts Are Tiny</a:t>
            </a:r>
          </a:p>
        </p:txBody>
      </p:sp>
      <p:pic>
        <p:nvPicPr>
          <p:cNvPr id="40"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8"/>
          <a:stretch>
            <a:fillRect/>
          </a:stretch>
        </p:blipFill>
        <p:spPr>
          <a:xfrm>
            <a:off x="4714875" y="5238750"/>
            <a:ext cx="4572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Savory Gumbo Cupcakes</a:t>
            </a:r>
            <a:r>
              <a:rPr sz="800" b="0" i="0" u="none" strike="noStrike">
                <a:solidFill>
                  <a:srgbClr val="000000"/>
                </a:solidFill>
                <a:latin typeface="Arial"/>
              </a:rPr>
              <a:t>
Fat Tuesday Meets Mardi Gras with This Gumbo Cupcake Recipe</a:t>
            </a:r>
          </a:p>
        </p:txBody>
      </p:sp>
      <p:pic>
        <p:nvPicPr>
          <p:cNvPr id="44"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1"/>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1"/>
          <a:stretch>
            <a:fillRect/>
          </a:stretch>
        </p:blipFill>
        <p:spPr>
          <a:xfrm>
            <a:off x="6905625" y="5238750"/>
            <a:ext cx="2476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Bite-Sized Pasta Pastries</a:t>
            </a:r>
            <a:r>
              <a:rPr sz="800" b="0" i="0" u="none" strike="noStrike">
                <a:solidFill>
                  <a:srgbClr val="000000"/>
                </a:solidFill>
                <a:latin typeface="Arial"/>
              </a:rPr>
              <a:t>
The 'Girl Who Ate Everything' Lasagna Cupcakes Serve Italian Differently</a:t>
            </a:r>
          </a:p>
        </p:txBody>
      </p:sp>
    </p:spTree>
    <p:extLst>
      <p:ext uri="{BB962C8B-B14F-4D97-AF65-F5344CB8AC3E}">
        <p14:creationId xmlns:p14="http://schemas.microsoft.com/office/powerpoint/2010/main" val="400923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sp>
        <p:nvSpPr>
          <p:cNvPr id="3" name="TextBox 2"/>
          <p:cNvSpPr txBox="1"/>
          <p:nvPr/>
        </p:nvSpPr>
        <p:spPr>
          <a:xfrm>
            <a:off x="333375" y="186435"/>
            <a:ext cx="8572500" cy="938719"/>
          </a:xfrm>
          <a:prstGeom prst="rect">
            <a:avLst/>
          </a:prstGeom>
        </p:spPr>
        <p:txBody>
          <a:bodyPr vertOverflow="overflow" horzOverflow="overflow" wrap="square" lIns="91440" tIns="45720" rIns="91440" bIns="45720" numCol="1" rtlCol="0">
            <a:spAutoFit/>
          </a:bodyPr>
          <a:lstStyle/>
          <a:p>
            <a:pPr fontAlgn="base"/>
            <a:r>
              <a:rPr lang="en-US" sz="4000" b="1" dirty="0" smtClean="0">
                <a:solidFill>
                  <a:srgbClr val="FF0000"/>
                </a:solidFill>
                <a:latin typeface="Arial"/>
              </a:rPr>
              <a:t>Find Better Ideas in 2015!</a:t>
            </a:r>
            <a:br>
              <a:rPr lang="en-US" sz="4000" b="1" dirty="0" smtClean="0">
                <a:solidFill>
                  <a:srgbClr val="FF0000"/>
                </a:solidFill>
                <a:latin typeface="Arial"/>
              </a:rPr>
            </a:br>
            <a:r>
              <a:rPr lang="en-US" sz="1500" b="1" dirty="0" smtClean="0">
                <a:solidFill>
                  <a:schemeClr val="bg1">
                    <a:lumMod val="50000"/>
                  </a:schemeClr>
                </a:solidFill>
                <a:latin typeface="Arial"/>
              </a:rPr>
              <a:t>Order at TrendReports.com</a:t>
            </a:r>
            <a:endParaRPr sz="1500" b="1" dirty="0">
              <a:solidFill>
                <a:schemeClr val="bg1">
                  <a:lumMod val="50000"/>
                </a:schemeClr>
              </a:solidFill>
              <a:latin typeface="Arial"/>
            </a:endParaRPr>
          </a:p>
        </p:txBody>
      </p:sp>
      <p:sp>
        <p:nvSpPr>
          <p:cNvPr id="4" name="TextBox 3">
            <a:hlinkClick r:id="rId3"/>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pic>
        <p:nvPicPr>
          <p:cNvPr id="8" name="sidebar image" descr="sidebar image"/>
          <p:cNvPicPr>
            <a:picLocks noChangeAspect="1"/>
          </p:cNvPicPr>
          <p:nvPr/>
        </p:nvPicPr>
        <p:blipFill>
          <a:blip r:embed="rId4"/>
          <a:stretch>
            <a:fillRect/>
          </a:stretch>
        </p:blipFill>
        <p:spPr>
          <a:xfrm>
            <a:off x="0" y="0"/>
            <a:ext cx="152400" cy="6858000"/>
          </a:xfrm>
          <a:prstGeom prst="rect">
            <a:avLst/>
          </a:prstGeom>
        </p:spPr>
      </p:pic>
      <p:pic>
        <p:nvPicPr>
          <p:cNvPr id="1028" name="Picture 4" descr="C:\Users\Jeremy\Desktop\Trend Hunter\Trend-Report-Pric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1315453"/>
            <a:ext cx="7358537" cy="51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47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784" y="1600200"/>
            <a:ext cx="8621484" cy="2554545"/>
          </a:xfrm>
          <a:prstGeom prst="rect">
            <a:avLst/>
          </a:prstGeom>
        </p:spPr>
        <p:txBody>
          <a:bodyPr vertOverflow="overflow" horzOverflow="overflow" wrap="square" lIns="91440" tIns="45720" rIns="91440" bIns="45720" numCol="1" rtlCol="0">
            <a:spAutoFit/>
          </a:bodyPr>
          <a:lstStyle/>
          <a:p>
            <a:pPr algn="ctr" fontAlgn="base"/>
            <a:r>
              <a:rPr lang="en-US" sz="9600" dirty="0" smtClean="0">
                <a:solidFill>
                  <a:prstClr val="white"/>
                </a:solidFill>
                <a:latin typeface="Arial Black" pitchFamily="34" charset="0"/>
              </a:rPr>
              <a:t>Let’s Chat!</a:t>
            </a:r>
          </a:p>
          <a:p>
            <a:pPr algn="ctr" fontAlgn="base"/>
            <a:r>
              <a:rPr lang="en-US" sz="3200" b="1" dirty="0" smtClean="0">
                <a:solidFill>
                  <a:prstClr val="white"/>
                </a:solidFill>
                <a:latin typeface="Arial" panose="020B0604020202020204" pitchFamily="34" charset="0"/>
                <a:cs typeface="Arial" panose="020B0604020202020204" pitchFamily="34" charset="0"/>
              </a:rPr>
              <a:t>Schedule a call or ask a question: </a:t>
            </a:r>
            <a:r>
              <a:rPr lang="en-US" sz="3200" dirty="0" smtClean="0">
                <a:solidFill>
                  <a:prstClr val="white"/>
                </a:solidFill>
                <a:latin typeface="Arial" panose="020B0604020202020204" pitchFamily="34" charset="0"/>
                <a:cs typeface="Arial" panose="020B0604020202020204" pitchFamily="34" charset="0"/>
              </a:rPr>
              <a:t>TrendReports@TrendHunter.com</a:t>
            </a:r>
            <a:endParaRPr lang="en-US" sz="3200" dirty="0">
              <a:solidFill>
                <a:prstClr val="white"/>
              </a:solidFill>
              <a:latin typeface="Arial" panose="020B0604020202020204" pitchFamily="34" charset="0"/>
              <a:cs typeface="Arial" panose="020B0604020202020204" pitchFamily="34" charset="0"/>
            </a:endParaRPr>
          </a:p>
        </p:txBody>
      </p:sp>
      <p:sp>
        <p:nvSpPr>
          <p:cNvPr id="59" name="TextBox 58"/>
          <p:cNvSpPr txBox="1"/>
          <p:nvPr/>
        </p:nvSpPr>
        <p:spPr>
          <a:xfrm>
            <a:off x="238124" y="6504801"/>
            <a:ext cx="8753475" cy="276999"/>
          </a:xfrm>
          <a:prstGeom prst="rect">
            <a:avLst/>
          </a:prstGeom>
        </p:spPr>
        <p:txBody>
          <a:bodyPr vertOverflow="overflow" horzOverflow="overflow" wrap="square" lIns="91440" tIns="45720" rIns="91440" bIns="45720" numCol="1" rtlCol="0">
            <a:spAutoFit/>
          </a:bodyPr>
          <a:lstStyle/>
          <a:p>
            <a:pPr algn="ctr" fontAlgn="base"/>
            <a:r>
              <a:rPr lang="en-US" sz="1200" dirty="0" smtClean="0">
                <a:solidFill>
                  <a:prstClr val="white"/>
                </a:solidFill>
                <a:latin typeface="Arial"/>
              </a:rPr>
              <a:t>Copyright Trend Hunter Inc. - </a:t>
            </a:r>
            <a:r>
              <a:rPr sz="1200" dirty="0" smtClean="0">
                <a:solidFill>
                  <a:prstClr val="white"/>
                </a:solidFill>
                <a:latin typeface="Arial"/>
              </a:rPr>
              <a:t>All </a:t>
            </a:r>
            <a:r>
              <a:rPr sz="1200" dirty="0">
                <a:solidFill>
                  <a:prstClr val="white"/>
                </a:solidFill>
                <a:latin typeface="Arial"/>
              </a:rPr>
              <a:t>Rights Reserved. 'Trend Hunter' is the legally registered trademarks of Trend Hunter Inc. </a:t>
            </a:r>
          </a:p>
        </p:txBody>
      </p:sp>
      <p:pic>
        <p:nvPicPr>
          <p:cNvPr id="5" name="Picture 4" descr="C:\Users\Jeremy\Desktop\Trend Hunter\Logo2013-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442" y="228600"/>
            <a:ext cx="2445675" cy="6020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7" descr="Image7"/>
          <p:cNvPicPr>
            <a:picLocks noChangeAspect="1"/>
          </p:cNvPicPr>
          <p:nvPr/>
        </p:nvPicPr>
        <p:blipFill rotWithShape="1">
          <a:blip r:embed="rId4" cstate="email">
            <a:extLst>
              <a:ext uri="{28A0092B-C50C-407E-A947-70E740481C1C}">
                <a14:useLocalDpi xmlns:a14="http://schemas.microsoft.com/office/drawing/2010/main"/>
              </a:ext>
            </a:extLst>
          </a:blip>
          <a:srcRect t="73951"/>
          <a:stretch/>
        </p:blipFill>
        <p:spPr>
          <a:xfrm>
            <a:off x="0" y="5071532"/>
            <a:ext cx="9144000" cy="1786467"/>
          </a:xfrm>
          <a:prstGeom prst="rect">
            <a:avLst/>
          </a:prstGeom>
        </p:spPr>
      </p:pic>
    </p:spTree>
    <p:extLst>
      <p:ext uri="{BB962C8B-B14F-4D97-AF65-F5344CB8AC3E}">
        <p14:creationId xmlns:p14="http://schemas.microsoft.com/office/powerpoint/2010/main" val="86820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1" descr="Image1"/>
          <p:cNvPicPr>
            <a:picLocks noChangeAspect="1"/>
          </p:cNvPicPr>
          <p:nvPr/>
        </p:nvPicPr>
        <p:blipFill rotWithShape="1">
          <a:blip r:embed="rId3" cstate="email">
            <a:extLst>
              <a:ext uri="{28A0092B-C50C-407E-A947-70E740481C1C}">
                <a14:useLocalDpi xmlns:a14="http://schemas.microsoft.com/office/drawing/2010/main"/>
              </a:ext>
            </a:extLst>
          </a:blip>
          <a:srcRect l="3810" t="86667" r="82381" b="9047"/>
          <a:stretch/>
        </p:blipFill>
        <p:spPr>
          <a:xfrm>
            <a:off x="424997" y="6067926"/>
            <a:ext cx="1022804" cy="238066"/>
          </a:xfrm>
          <a:prstGeom prst="rect">
            <a:avLst/>
          </a:prstGeom>
        </p:spPr>
      </p:pic>
      <p:sp>
        <p:nvSpPr>
          <p:cNvPr id="55" name="TextBox 54"/>
          <p:cNvSpPr txBox="1"/>
          <p:nvPr/>
        </p:nvSpPr>
        <p:spPr>
          <a:xfrm>
            <a:off x="381000" y="2538663"/>
            <a:ext cx="8534400" cy="4362733"/>
          </a:xfrm>
          <a:prstGeom prst="rect">
            <a:avLst/>
          </a:prstGeom>
        </p:spPr>
        <p:txBody>
          <a:bodyPr vertOverflow="overflow" horzOverflow="overflow" wrap="square" lIns="91440" tIns="45720" rIns="91440" bIns="45720" numCol="1" rtlCol="0">
            <a:spAutoFit/>
          </a:bodyPr>
          <a:lstStyle/>
          <a:p>
            <a:pPr fontAlgn="base"/>
            <a:r>
              <a:rPr lang="en-US" sz="2000" b="1" dirty="0" smtClean="0">
                <a:solidFill>
                  <a:prstClr val="black"/>
                </a:solidFill>
                <a:latin typeface="Arial" pitchFamily="34" charset="0"/>
                <a:cs typeface="Arial" pitchFamily="34" charset="0"/>
              </a:rPr>
              <a:t>Welcome to 2015!</a:t>
            </a:r>
          </a:p>
          <a:p>
            <a:pPr fontAlgn="base"/>
            <a:endParaRPr lang="en-US" sz="1050" u="sng"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This year’s Trend Hunter annual report is our best yet because we did </a:t>
            </a:r>
            <a:r>
              <a:rPr lang="en-US" sz="1400" dirty="0" smtClean="0">
                <a:solidFill>
                  <a:prstClr val="black"/>
                </a:solidFill>
                <a:latin typeface="Arial" pitchFamily="34" charset="0"/>
                <a:cs typeface="Arial" pitchFamily="34" charset="0"/>
              </a:rPr>
              <a:t>roughly 10x </a:t>
            </a:r>
            <a:r>
              <a:rPr lang="en-US" sz="1400" dirty="0" smtClean="0">
                <a:solidFill>
                  <a:prstClr val="black"/>
                </a:solidFill>
                <a:latin typeface="Arial" pitchFamily="34" charset="0"/>
                <a:cs typeface="Arial" pitchFamily="34" charset="0"/>
              </a:rPr>
              <a:t>more work to filter down to our favorite trends. After pivoting our business to a custom advisory model, we began researching insight with a much larger team, budget and scope, completing roughly 1000 custom research projects. Through that journey we’ve discovered far more inspiring opportunities, with some of our favorites featured in this inspiring report.</a:t>
            </a:r>
          </a:p>
          <a:p>
            <a:pPr fontAlgn="base"/>
            <a:endParaRPr lang="en-US" sz="1400"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Our </a:t>
            </a:r>
            <a:r>
              <a:rPr lang="en-US" sz="1400" dirty="0">
                <a:solidFill>
                  <a:prstClr val="black"/>
                </a:solidFill>
                <a:latin typeface="Arial" pitchFamily="34" charset="0"/>
                <a:cs typeface="Arial" pitchFamily="34" charset="0"/>
              </a:rPr>
              <a:t>goal is to </a:t>
            </a:r>
            <a:r>
              <a:rPr lang="en-US" sz="1400" dirty="0" smtClean="0">
                <a:solidFill>
                  <a:prstClr val="black"/>
                </a:solidFill>
                <a:latin typeface="Arial" pitchFamily="34" charset="0"/>
                <a:cs typeface="Arial" pitchFamily="34" charset="0"/>
              </a:rPr>
              <a:t>help you </a:t>
            </a:r>
            <a:r>
              <a:rPr lang="en-US" sz="1400" u="sng" dirty="0" smtClean="0">
                <a:solidFill>
                  <a:prstClr val="black"/>
                </a:solidFill>
                <a:latin typeface="Arial" pitchFamily="34" charset="0"/>
                <a:cs typeface="Arial" pitchFamily="34" charset="0"/>
              </a:rPr>
              <a:t>find better ideas faster</a:t>
            </a:r>
            <a:r>
              <a:rPr lang="en-US" sz="1400" dirty="0" smtClean="0">
                <a:solidFill>
                  <a:prstClr val="black"/>
                </a:solidFill>
                <a:latin typeface="Arial" pitchFamily="34" charset="0"/>
                <a:cs typeface="Arial" pitchFamily="34" charset="0"/>
              </a:rPr>
              <a:t>. With our data-driven, cost-effective research, we want to help you be more successful with less effort.  This year, we are also excited to reveal our groundbreaking trend framework in our upcoming book, “BETTER &amp; FASTER – The Proven Path to Unstoppable Ideas”, coming in March.  Put it all together and we want to make this your most inspired year yet!</a:t>
            </a:r>
          </a:p>
          <a:p>
            <a:pPr fontAlgn="base"/>
            <a:endParaRPr lang="en-US" sz="1400" dirty="0">
              <a:solidFill>
                <a:prstClr val="black"/>
              </a:solidFill>
              <a:latin typeface="Arial" pitchFamily="34" charset="0"/>
              <a:cs typeface="Arial" pitchFamily="34" charset="0"/>
            </a:endParaRPr>
          </a:p>
          <a:p>
            <a:pPr fontAlgn="base"/>
            <a:r>
              <a:rPr lang="en-US" sz="1400" dirty="0" smtClean="0">
                <a:solidFill>
                  <a:prstClr val="black"/>
                </a:solidFill>
                <a:latin typeface="Arial" pitchFamily="34" charset="0"/>
                <a:cs typeface="Arial" pitchFamily="34" charset="0"/>
              </a:rPr>
              <a:t>Be Smarter. Act Faster. Dive Deeper. Save Effort. Win More.</a:t>
            </a:r>
          </a:p>
          <a:p>
            <a:pPr fontAlgn="base"/>
            <a:endParaRPr lang="en-US" sz="600" dirty="0" smtClean="0">
              <a:solidFill>
                <a:prstClr val="black"/>
              </a:solidFill>
              <a:latin typeface="Arial" pitchFamily="34" charset="0"/>
              <a:cs typeface="Arial" pitchFamily="34" charset="0"/>
            </a:endParaRPr>
          </a:p>
          <a:p>
            <a:pPr fontAlgn="base"/>
            <a:endParaRPr lang="en-US" sz="700" dirty="0" smtClean="0">
              <a:solidFill>
                <a:prstClr val="black"/>
              </a:solidFill>
              <a:latin typeface="Arial" pitchFamily="34" charset="0"/>
              <a:cs typeface="Arial" pitchFamily="34" charset="0"/>
            </a:endParaRPr>
          </a:p>
          <a:p>
            <a:pPr fontAlgn="base"/>
            <a:r>
              <a:rPr lang="en-US" sz="1600" dirty="0" smtClean="0">
                <a:solidFill>
                  <a:prstClr val="black"/>
                </a:solidFill>
                <a:latin typeface="Arial" pitchFamily="34" charset="0"/>
                <a:cs typeface="Arial" pitchFamily="34" charset="0"/>
              </a:rPr>
              <a:t>Cheers,</a:t>
            </a:r>
          </a:p>
          <a:p>
            <a:pPr fontAlgn="base"/>
            <a:r>
              <a:rPr lang="en-US" sz="2000" dirty="0">
                <a:solidFill>
                  <a:prstClr val="black"/>
                </a:solidFill>
                <a:latin typeface="Arial" pitchFamily="34" charset="0"/>
                <a:cs typeface="Arial" pitchFamily="34" charset="0"/>
              </a:rPr>
              <a:t/>
            </a:r>
            <a:br>
              <a:rPr lang="en-US" sz="2000" dirty="0">
                <a:solidFill>
                  <a:prstClr val="black"/>
                </a:solidFill>
                <a:latin typeface="Arial" pitchFamily="34" charset="0"/>
                <a:cs typeface="Arial" pitchFamily="34" charset="0"/>
              </a:rPr>
            </a:br>
            <a:r>
              <a:rPr lang="en-US" sz="1600" dirty="0" smtClean="0">
                <a:solidFill>
                  <a:prstClr val="black"/>
                </a:solidFill>
                <a:latin typeface="Arial" pitchFamily="34" charset="0"/>
                <a:cs typeface="Arial" pitchFamily="34" charset="0"/>
              </a:rPr>
              <a:t>Jeremy Gutsche</a:t>
            </a:r>
            <a:r>
              <a:rPr lang="en-US" sz="1600" dirty="0" smtClean="0">
                <a:solidFill>
                  <a:prstClr val="black">
                    <a:lumMod val="50000"/>
                    <a:lumOff val="50000"/>
                  </a:prstClr>
                </a:solidFill>
                <a:latin typeface="Arial" pitchFamily="34" charset="0"/>
                <a:cs typeface="Arial" pitchFamily="34" charset="0"/>
              </a:rPr>
              <a:t> (jeremy@trendhunter.com)</a:t>
            </a:r>
          </a:p>
          <a:p>
            <a:pPr fontAlgn="base"/>
            <a:r>
              <a:rPr lang="en-US" sz="1400" dirty="0" smtClean="0">
                <a:solidFill>
                  <a:prstClr val="black"/>
                </a:solidFill>
                <a:latin typeface="Arial" pitchFamily="34" charset="0"/>
                <a:cs typeface="Arial" pitchFamily="34" charset="0"/>
              </a:rPr>
              <a:t>CEO &amp; Award-Winning Author </a:t>
            </a:r>
            <a:r>
              <a:rPr lang="en-US" sz="1400" dirty="0" smtClean="0">
                <a:solidFill>
                  <a:prstClr val="black">
                    <a:lumMod val="50000"/>
                    <a:lumOff val="50000"/>
                  </a:prstClr>
                </a:solidFill>
                <a:latin typeface="Arial" pitchFamily="34" charset="0"/>
                <a:cs typeface="Arial" pitchFamily="34" charset="0"/>
              </a:rPr>
              <a:t> (JeremyGutsche.com)</a:t>
            </a:r>
          </a:p>
        </p:txBody>
      </p:sp>
      <p:pic>
        <p:nvPicPr>
          <p:cNvPr id="1026" name="Picture 2" descr="C:\Users\Jeremy\Desktop\Trend Hunter\Jeremy-Gutsche-Secret-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42" y="0"/>
            <a:ext cx="6835684"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rend Reports Platform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cdn.trendhunterstatic.com/Number-One-in-Trends-square.gif"/>
          <p:cNvPicPr>
            <a:picLocks noChangeAspect="1" noChangeArrowheads="1"/>
          </p:cNvPicPr>
          <p:nvPr/>
        </p:nvPicPr>
        <p:blipFill rotWithShape="1">
          <a:blip r:embed="rId5">
            <a:extLst>
              <a:ext uri="{28A0092B-C50C-407E-A947-70E740481C1C}">
                <a14:useLocalDpi xmlns:a14="http://schemas.microsoft.com/office/drawing/2010/main" val="0"/>
              </a:ext>
            </a:extLst>
          </a:blip>
          <a:srcRect b="2734"/>
          <a:stretch/>
        </p:blipFill>
        <p:spPr bwMode="auto">
          <a:xfrm>
            <a:off x="6958264" y="0"/>
            <a:ext cx="218573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5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85750" y="612027"/>
            <a:ext cx="847725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latin typeface="+mj-lt"/>
                <a:cs typeface="Arial" pitchFamily="34" charset="0"/>
              </a:rPr>
              <a:t>Our dedicated advisors now help more than a hundred of the world’s top brands </a:t>
            </a:r>
            <a:br>
              <a:rPr lang="en-US" sz="1600" dirty="0" smtClean="0">
                <a:solidFill>
                  <a:prstClr val="black">
                    <a:lumMod val="50000"/>
                    <a:lumOff val="50000"/>
                  </a:prstClr>
                </a:solidFill>
                <a:latin typeface="+mj-lt"/>
                <a:cs typeface="Arial" pitchFamily="34" charset="0"/>
              </a:rPr>
            </a:br>
            <a:r>
              <a:rPr lang="en-US" sz="1600" dirty="0" smtClean="0">
                <a:solidFill>
                  <a:prstClr val="black">
                    <a:lumMod val="50000"/>
                    <a:lumOff val="50000"/>
                  </a:prstClr>
                </a:solidFill>
                <a:latin typeface="+mj-lt"/>
                <a:cs typeface="Arial" pitchFamily="34" charset="0"/>
              </a:rPr>
              <a:t>to identify opportunity, improve projects and more-quickly explore curiosities</a:t>
            </a:r>
            <a:endParaRPr lang="en-US" sz="1600" u="sng" dirty="0">
              <a:solidFill>
                <a:prstClr val="black">
                  <a:lumMod val="50000"/>
                  <a:lumOff val="50000"/>
                </a:prstClr>
              </a:solidFill>
              <a:latin typeface="+mj-lt"/>
              <a:cs typeface="Arial" pitchFamily="34" charset="0"/>
            </a:endParaRPr>
          </a:p>
        </p:txBody>
      </p:sp>
      <p:sp>
        <p:nvSpPr>
          <p:cNvPr id="56" name="TextBox 55"/>
          <p:cNvSpPr txBox="1"/>
          <p:nvPr/>
        </p:nvSpPr>
        <p:spPr>
          <a:xfrm>
            <a:off x="285750" y="147935"/>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Be More Successful With Less Effort</a:t>
            </a:r>
            <a:endParaRPr lang="en-US" sz="2600" b="1" dirty="0">
              <a:solidFill>
                <a:srgbClr val="FF0000"/>
              </a:solidFill>
              <a:latin typeface="Arial" pitchFamily="34" charset="0"/>
              <a:cs typeface="Arial" pitchFamily="34" charset="0"/>
            </a:endParaRPr>
          </a:p>
        </p:txBody>
      </p:sp>
      <p:sp>
        <p:nvSpPr>
          <p:cNvPr id="3" name="AutoShape 4" descr="data:image/jpeg;base64,/9j/4AAQSkZJRgABAQAAAQABAAD/2wCEAAkGBxMTEhMSExIUFhUXFhIYGBgWFxgYGhcXGBgZFxoWGxYYHCggGCAlHRcWIjEhJSkrLi4vFx8zODMtNygtLisBCgoKDg0OGhAQGy8lICQ0LC40LDUvLS8sMCwsLSwsLCwsLywsLCwuLCwsLCwsLDQtLCwsLCwsLCwsLzQ0LCwsLP/AABEIAN0A5AMBEQACEQEDEQH/xAAcAAEAAgMBAQEAAAAAAAAAAAAABgcEBQgDAQL/xABMEAABAwIBBwcHCAkCBQUAAAABAAIDBBEFBgcSITFBURNSYXGBkbEiMkJyocHRFBc1VGKSs9IIFiMzc3SCk7IVwkNjouLxNFPD0+H/xAAbAQEAAgMBAQAAAAAAAAAAAAAABAUBAgYDB//EADQRAQABAgIIAwYHAQEBAAAAAAABAgMEEQUSEyExQVHRcZHwFSJhgaGxBhYyQlLB4RQzJP/aAAwDAQACEQMRAD8AvFAQEBAQEBAQEBAQEBAQEBAQEBAQEBAQEBAQEBAQEBAQEBAQEBAQeFdWRwsdJK9rGN2ucbBG9u3XcqimiM5V3i+dmNpLaeAvA9KQ6IPU0XPfZZyX9j8P1zGd2rL4Rvatmduovrp4iOF3D2pklT+HrWW6uUmwDObTTuDJWmBx2FxBYT627tFulMlditB37Ua1HvR9fJOGm+sbFhScH1B5VVSyNpfI4NaNZJNgFmImZygQjFM5DGktgiL7ek86IPUBr77KZRg5n9UsZtUM49Tf93Fbh5Xjdev/AB0dWM28wbOHDIQ2dhiJ9IHSZ272rxuYSqN9O9nNNGOBAIIIOsEbCOKhsvqAgICAgICAgICAgICAgICAg86iZrGue4gNaCSTuA1ko2ppmqYpjjKgMtMqZK6YkkiFpIjZwHOP2j7Ni2iHd6PwFGFt5funjP8AXgjqysBAQWVmqysc14opnXY790T6LuZfgd3T1rWYc5pvR8TTN+3G+OPfutpzgASdQG1YcqprK/KF1XKbEiFpIY3j9sjifYFbWLMW6fi1mWgXuwICCZ5v8pTFI2mkP7J5s0n0HHYOonuKiYmzrRrRxZiVpKtbCAgICAgICAgICAgICAgICCGZ2a4x0DmtNjK9jD6vnHv0bdqLjQlqK8VEzyiZ/pRq3dqICAg9aWcxvZI3a1zXDrabjwSWldEV0zTPPcvzK7EdHDnyNOuRjALf8ywPsJW+Hp1rkPm9ynVqmnop5W7yEBAQfQeG1BeuA1nLU0Mp2ujYT121+26pblOrXMN2etAQEBAQEBAQEBAQEBB+JJWtF3OAHSbeKxNURxbU0zVuiHgzEYSbCWMngHt+K84vW5nKKo8282LsRnNM+UsoFeryQPPHTl1Ex49CVt+ogi/fbvWYXmga8sTMdYUstnYiAgICDoiXA21FFDBI57QGQm7LA3a0cQQs2rk251ofN8ROtdqn4yguVOT9FStLW1EpmtqYdB33tFo0e/sU+zduVzvjc8JhEVKYEBAQXfklAWUdO07eTaT0aXlW9qp7053Jbw2rnAayQOteWWZnkxhiMN7ctHfhptv4rfZV8cpee1t55a0ebJab6wtHo+oCAgICAgICAgiuUmVPJkxQ2Lx5zzrDTwA3n2KqxmkNSZot8eq4wOjdpEXLvDp1QqpqXyHSe9zjxcb/APhUtddVc51Tmv6LdFuMqIyeK0btphOOzQEaLiW72ONwerh2KVYxd2zO6c46ImIwVq/G+Mp6ppVCPEaOWMbHtIsdrHjWL9RAK6LD36b1GtS5+IuYHE01Ty+sOe54SxzmOFnNJaRwINiO9SYd5TVFVMVRwl5o2EBBkYfDpyxs5z2N73ALE8Hndq1bdVXSJdJ10vJQvcPQY4j+lurwSmM6oh82mc96h5ZXOcXOJLnEkk7STtKuojLdDR+FkEBBscnsNNRURQ7nOu7oYNbvYPaF53a9SiaiFp5VZSsomBoGlIR5DNwA1aTuA8VBwuFqv1fDqiY3G04enrM8lU4pjM9Q4ulkc7ovZo6A0alf2rFu3GVMOZvYm7enOuezXr1eDZYVjtRTkGKVwHNJu09BadS8buHt3Y96Eizirtmfcq+XJamSeVDKxpBGjK0DSbuI5zeI8FQ4rCVWJ6w6XBY6nERlwqjl2SFRE4QEBAQEBBq8pMQ5CB7x5x8lvWd/YLnsUXGXtlamqOPCEvA2NteimeHGVXrl3XviAgINzkriRhnbc+Q+zXduw9h96m4G/srsdJ3Sg6Qw+2szlxjfCPZ2sG5GrEzR5M4Lv622Du+7T2rpoe2g8TtbGznjT9uSDrZdiAg3uQ1NymIUreErXf2/2n+1YlB0lXqYW5Pwy8939uga6HTjkZzmOb3ghYpnKYlwCgVeNBAQEFg5uqVsME9bJqADg0/ZbrcR1nV/SoWJma64t0sVVxRTNc8IQjF8QfUTPmedbj3Dc0dQV3atxboimOTjb96q9cmurmxF6PIQEGVhVe+CVkzDraQesb2noI1Lzu24uUTTPN62btVquK6eS9qSobIxkjfNc0OHURdctXTNNU0zydpRXFdMVRzey1bCAgICAgiOcN50IRuLnntAAHiVUaWn3aI+MrrQsRrVz8IQhUjoBAQEBBKcepvl+FE7ZYRpDiXRjX95viuowV7a2onnG6VHZq/4sfl+2r7T2lSymuvEBBNs0dPpV4dbzI5D1E2b7ysSptO16uFy6zC71q4tQ+M0/J1EzObLIB1aRt7LK6tznTEtGEtwQelPA57msYLucQ0DpJsFiZiIzkT/AC9qG01LDQxnaAXeq3eet2vsK8dH25uXJuzyVOl7+rbi1HP7K7Vy50QEBAQXPkJIXUMBO4OHY17gPYFzeOiIv1ZetzrdHVTVhqZn4/SW/UROEBAQEBBHcuKMvp9IbY3B39JFj4g9irtJ2prs60ct6z0Tdii9qz+7d81eLnnTiAgICCR5EV+hMYyfJkAH9QvbvuR3Ky0be1LurP7vuq9K2Ne1rxxp+yu8usH+S1ksYFmE6bPUdr1dR0h/SuihcaNxP/Rh6ap48J8Y9ZtAsp4gszMlBeSqk4Nib94uP+1ay5v8RVe7bp8f6WysOWU3l7BoV032tB3e0fBW2GnO3DWUeXuwIJlm0wzTndO4eTENRPPd8Bc9oUTF15U6sc2YaDKfFPlNTJL6N7M9Ruod+3tVthrOytxS4/GX9tdmvly8GrXujCAgIPrWkkAaydiZ5ERnOUL1wCh5GnhiO1rAD17T7SVyt+5tLlVXV2mGt7O1TR0hsF5PcQEBAQEH5ewEEEXBBBB3grExExlLMTMTnCtso8BdTuJAJiJ8k8Psu+O9c3jMJNirOP0+t0uqwWNpxFOU/q9b4aVQk8QEBB+o3lpDgbEEEHgQbhZiZiYmGtURVExPNuM5dGKqhhrWDyo7aXquOi4djre1dZh7sXbcVxzVeia5w2Kqw9XCeHjy84VKpDqRBceZemtSzSW1vmt1hrW29pctZch+IK879NPSPvKwlhQquzpwWqY386K3a1x9xCssHPuTDWULUtgQWLXH5BhTY9ks2o8QXi7u5tm9dlFw9O3xGfKEHSN/Y2Mo4zuVyrxyogICAgn+QGSbi5tVO2zRYxtO0nc8jcBu71U4/GRlNuj59l5o3ATnF25HhH99ljqmX4gICAgICDDmxSFpsZBfo1+Cg3dJ4W1OVVcZ+f2e9OGu1b4pef8AqcDwWl7SDqIcCAe8WXnTpTB3Pd14+e77t/8Amv0TrRHkjWOZJbZKbWNuhf8AxPuUbEaOiY17O/4dlphdKfsv+fdEXsIJBBBG0HUR2KpmJicpXcTExnD8rDIgIJVkbO2Rk1HJrbI1xA43FnDuse9XGir2+bU+Mf2ptKW5omnEUcY9QqLGMPdTzywP2xvc3rG49ose1XkOmw96L1qm5HOGEsvZfmbOm0MOg+1pv+84laOF0vXrYuv4ZR5QlKKxAs7EF46eTg57fvAH/apuCnfMMSrdWDVvci8L+UVcbSPIYdN/U3YO02HevHEV6lEswyc4WK8tVFgPkReQOl3pHv1dilaPs7O1nPGd7mNKX9pe1Y4U7u6MKcrRAQZFBQyTPEcTC9x3DxJ2AdJWldym3GtVOUPS3aruVatEZysnJ/I6ClAmqnsc8a/KIEbO/wA49JVHitITXup3R9XQYbR9rDxr3pjP6Q3L8rqIGxqG9gcR3gWVXtaOqVOkcNE5a8fVn0GKwTfupWP6ARf7u0LaK6Z4S97WItXf0VRLNWz2EBAQfl7wASTYDWVrVVFNM1VcIZiJmcoRTFMWdISGkhnDj0n4Li9IaVuYmqaaJyo6dfHsu8PhabcZzvlrlUpQgyKOufGbtOreDsPYpeFxt7DTnbnd05PK7YouR70NjU0lPWjWNCa23f8A9w9q6S1fw2kYy/TX684RKLl/BTu30+vJDsWwiWndaQajscPNPbuPQoN/D12Jyr8+S7w+Kt34zon5c2AvBJEGRQVZikZINrSD1jeO0XXpauTbriuOTyvWou0TRPN9zvYWCYK2PW2Roa49NrsPaLj+kLraKoqiJjhKLoK/NOvh6+Mb+6tl6OidJZM03J0lMzhDFfr0QT7brR87xlevfrq+M/ds0RkWzkQaVE48x7He3R96k4WcrjEqjVo1WDkwPkWHTVbh5cnmdXmsHeS7qUOqnbX4txwj1LxxN7Y2aq/WavnuJJJNySSTxJV9EZbnHTMzOcviMCCR5M5ITVVnn9nDvedrvUG/r2eCh4nG0Wd3GendYYTR9y/vndT17JXWYzS4cwwUrA+X0jtseL3bSfsj2Lm8TjKq5zqnOfpCxu4qxgqdnZjOr1xlBsRxKWd2nK8uPTsHUNgVfVVNXFR3r9y9VrVzmxFh5P1G8tIc0kEbCDYjtCMxMxOcLAyNywL3Np6g3cbBknE813TwO9SbV3PdUvtH6SmqYtXePKf6lOlJXggINJlNUkNbGPS1nqG7v8Fz2n8RNNum1H7t8+Ef6sdH24mqa55I4uUWogICADvWYmYnOBuaTF2ubydQA5p1XIv3j3rocFpmJjZYrfHXv3V93CTTOvZnKfXBqcbyULRylOdNm3R2kD7J9Ie3rUy/gN20sTnHrh1TMLpOJnUvbp69+iLEblWLd8WGUow2IVtBPRu89rSY78drT2OFuoq+0Ze1qJonjH2UuK/+XF0YiOE8f7+ioKekc6VsJBDi9rCN4Jdo271bZ7nU13Ii3NccMs3TbRYAcFq+bTvfUGpyrp9OjqG/8p5HW0aQ9oXrZnK5EkqbwmgdPNHC3a9wF+A3nsF1a116lM1S0SvOViADoqSPUyJoJA42s0djf8lnRtrdNyeMqHTF/OqLUct6EK0Ur1pqZ8jgxjS5x2AC5K1qqimM6pyhtRRVXOrTGcrAwTI2GmZ8ornN1a9AnyW9fPPQNXWqXF6SzjK3ujqvcPo+3Yp2uIn5cv8AWFlJlo+W8UF44tl9jnDs80dG1UNy9NXBGxelKrnuWt1P1/xEV4KkQEBB9BQXLkriRqKaOQ+dYtd6zdRPbqPap9urWpzdhgr+2s01zx5+MNst0sQRnKf9431feuR/EGe3p8P7XGj/APznxadUKcICAgICDMw/EXxHUbt3tOzs4KfgtIXcLPu76enL/Hhew9F2N/Hqza7C4K0F7PIltrP5hv610dM4bSFOtbnKr6/Pr4o1rE3sHOrVvp9cELxLDZIHaMjbcCNYd1FVt6xXZq1a4XtjEW79OtRPd7ZP4hyM7H+iTou9U6j3bexb4S9srsVcuE+DTGWNtZmnnxjxfjG8ntDG6dwH7Od7ZBbYHNF3DvAd/Uupz3I+Hxmto2umeNMZfKeHZayOXEHnPHpNc3iCO8WWYnKRXOb6gEIqKyXzYg9g6xreevUB2lWGIqmuabdPN51VxRTNU8kKr6t00j5X+c9xce3d2bFd26IopimOTjLtyblc11cZbTJ3JiarN2jRjvrkds6gPSK8MRi6LMb989EjC4G5iJ3bo6pxLUUeFsLI26c5Gve49LneiOgd29c7isbVcn3vJcVXMPgKdWmM6vr8+iDYxjM1S/SldfmtGpreoe/aqyquap3qLEYm5fqzrn5coa9avAQEBAQEFmZsSfk0nDlTb7rbqXh/0uk0NnsZ8UwXutxBo8p6e7WyDdqPUdh7/Fc7+IMPNVFN2OW6fCf9WOj7mVU0TzR1cqtRAQEBAQEH6jeWkEEgjYQtqK6qKoqpnKY5sVUxVGUt3T4lHM3kqhoIO87D+U9K6bB6Xt36dliojx5f5Kurw1dmraWZ9f20GO5KPju+G749ttrmj/cF6YnR9VHvW98fX/VjhNJ03Pdubp+k9m9yae2oihe/XJTucAetpZr62uHa1WeAvbSzGfGNytx9FVi7XFP6a++f3+iRqarBAQQHL+URQx0UIOlK9z3AayQXF1rDi4/9KtdH0a1c3auEKjS12Yoi1Txn7MbJ7IZrG8vWkNaPK5O4AA4vd7h/+LbFaSyzpt+fZHwui4pjaX53Ry7v3lBlrYcjRgNaNWna2rgxu4dK5+7iJmd3mxitKbtSxujr2QhziSSTcnWSdZJ4kqMpJnPe+ICAgICAgILfyKw8w0kbXCznXe7rdsHdoqdapypdbo6zNrDxE8Z3+ber0ThB+JYw4FpFwRYrS5bpuUzRVGcSzTVNM5wiWJ4Y6I32s3O9x4LiMfo25has+NHKe69w+Jpux8ejBVakCAgICAgICDYYbiz4tR8pnDh1H3K1wGlbuG92fep6dPDsi38JTd3xulvcOihLnTRai4WeBqudxLdx26+ldVhLli9ndszx4/7HVW36rtNMW7nLh66NipqKICCP4zWUtI91RJ5UzwA0bXaIGprR6DeJ4lZuYiaaIomd3RAxF6xhqpuV/qnz+XSFd4/lFNVO8s6LNzBsHSecetV9dyauLnsVjbmIn3t0dGnWiIICAgICAgIJbkZks6ZzZpW2hFiAf+Id2rm9O9e1q1rb54LXR+Am7VFyuPd+/wDiz1MdMICAg+ELExExlIwJ8Ghdr0beqbezYqy9ofCXJz1cvDd/iVRjLtPPN4fq9Fxf3j4KP+X8N/Krzjs9PaF3pHr5n6vRc5/ePgsfl/Dfyq847HtC70j18z9Xouc/vHwT8v4b+VXnHY9oXekevmfq9Fzn94+Cfl/Dfyq847HtC70j18z9Xouc/vHwT8v4b+VXnHY9oXekevmfq9Fzn94+Cfl/Dfyq847HtC70j18z9Xouc/vHwT8v4b+VXnHY9oXekevmfq9Fzn94+Cfl/Dfyq847HtC70j183pT4KxjtJr5Aesd2zWvazoa1Zriu3XVE+MdmteNrrjKqI9fNs1boYg/MjbggEi42i1x0i4IRiYzjJF6jISne4vfLUOc43JL2kn/oXjNimd8qurRFquqaqqqpmfjHZ5/N7S8+f7zPyLGwpa+xrHWrzjsfN7S8+f7zPyJsKT2NY61ecdj5vaXnz/eZ+RNhSexrHWrzjsfN7S8+f7zPyJsKT2NY61ecdj5vaXnz/eZ+RNhSexrHWrzjsfN7S8+f7zPyJsKT2NY61ecdj5vaXnz/AHmfkTYUnsax1q847Hze0vPn+838ibCln2NY61ecdmxw/JGkiIcI9Jw3vOl7Dq9i3ptUwkWtHYe3OcU5z8d7er0ThAQEBAQR/LjKUYfSmqLC9rZImuaDY6L3BpLd1wDcA7bbtqDZ4PisNVCyeB4fG8XBHgRuI3hBmoCAgIIZimdHC6eaSCWoc2SNxa8clKbOG0XDLHsQYvzw4P8AWnf2ZvyIJ4Xar7rXQQR2eDCAbGqd/Zm/Ig+fPDg/1p39mb8iB88OD/Wnf2ZvyIPozw4P9ad/Zm/IgkuB5T0dX/6apjkPNa4aQ62nWg26AgICDUZQZT0lE3SqZ2R6rgE3c7qYPKPYEFd4ln6omkiGnnlt6TtGMHpGsnvAQa1n6QLL66F1uiUX/wAUG+wbPjh0pDZWzQE73tDmfeYSe9oCCyaOqZKxksbg9jwHNc3WHNOsEFB7ICAgICAgr3Px9DzfxIPxAgo3N3l5Phk123fA8jlYr7d2k3muHHfax6A6jwDGoKyBlRTvD43DtB3tcPRI3hBsUBAQchZzPpWv/mJPFBGUHbzvMPq+5BxNU+e71neKDyQEBB6QTOY4PY5zXNNw5pIIPEEawUHRWZnOQ+tvR1TgahjdJj9nKsG2+7TG3pHUUFqoCCls52eLknOpcOc0vFxJP5wadhbGNhIPpG41agdoCi6uqfK90kj3Pe43c5xJJPEk7UHigICDsDNz9F0H8tB/gEEjQEBAQEBBXufj6Hm/iQfiBBy8glWQGW8+GT6cZLonEcrETqeOI5rhuKDqXJvH4K6BtRTv0mO2j0mu3tcNxCDaICDkLOZ9K1/8xJ4oIyg7ed5h9X3IOJqnz3es7xQSPNjh8U+KUkMzA+N7nhzXbCBG46+0BB0h82+FfUIe4/FBG8sszdFNC91JHyE4BLLOcWOI2Nc0k2vsuNnSg5umiLXOa4Wc0kEHcQbEINzkNXugxCjladbZ4h1tc4NcO1pI7UHY6Coc+uXhp2f6fTuIlkbeV7dRZGdjAdxdY34DrQc9IJLkRkVU4nLycAAY23KSuvoMB6tp4NHs2oL+yazQ4bTAGSL5TIBrdNrbfoi823WCelBLm5P0gboilg0eHJMt3WQRfKLNNhlUDaAQPtqfB5FuuMeQe5BJ8msLNLSU9MXaZiiZHpAW0tEWva5t1INmgICAgICCvc/H0PN/Eg/ECDl5AQSPIjLGow2cSwm7DYSRk+TI3p4EbjuQdTZJ5TU+IU7aindcGwc0+dG62tjhuPsO0IN0g5CzmfStf/MSeKCMoO3neYfV9yDiap893rO8UEszP/TFF67/AMN6DrJBh4viUdNDJPM4NjjaXOJ4DcOJOwDeSg4xxOq5WaWW1tOSR9uGk4ut7UG5zeYS6pxGkiaCf2rHutuYw6bj3NPsQdc4hVthiklebNjY57upoufBBxnjuKyVVRLUyny5Xucei+xo6ALDsQfMEwuSqnip4hd8rw0cBfaT0AXJ6kHX+S+AQ0NNHTQizWjWba3u9J7uJPwQbZAQEBAQEBAQEBBXufj6Hm/iQfiBBy8glGR+RcuIxVboDeWBsThGf+IHad2g7neSLcdiCMyRlpLXAggkEEWII1EEHYUG8yNyrqMOqBPA7VqEkZ82RvNcPA7Qg6oyOyrp8RgE8Duh7DbSjdzXDwO9By/nM+la/wDmJPFBGUHbzvMPq+5BxNU+e71neKD3wjFJaaZlRA/QlYSWus11iQRscCDqJ2hBK/nbxj66f7MH/wBaDSZQZX11bYVVS+Ro2N1NbfjoMAbfpsg0aDpzM5kLHRQfKS+OWeZo8uM6TGM26DXb9e09FtyDZZ5awxYPVkekGM7Hvaw+wlByigtH9HmgEmJPkI/dQPcPWc5jB7C5B0kgICAgICAgICAgIK9z8fQ838SD8QIOXkF1/o0fvK/1afxkQSXO3mwbWh1XSNDaoDymCwE4Hg+2w79h3EBzlNE5jnMcC1zSQ4EWIINiCDsIKDbZJ5TT4fO2op3WI1OafNe3e1w3jwQeeVOKiqq56kNLRLI5+iTfR0tZF96DVIO3neYfV9yDiap893rO8UGRg2GSVM8dPEAZJHaLQTYX6zsQTX5mMW/9mP8Aus+KDDxTNRisDDI6m02gEnk3teQPUB0j2AoIU4WNjqKCX5uMu5sMnBBLqd7hysV9RGzTbweB32sd1gvbO0W1OBzyRODmOZDK1w1gsD2Pv3IOWUFr/o5VQbiE0Z9Ondbra9ht3X7kHRiAgICAgICAgICAgr3Px9DzfxIPxAg5eQXX+jR+8r/Vp/GRBfCCsc6+bFtc11TTNa2qaNY2CYDceDuB37D0BzdUwOjc5j2lrmkhzSLEEaiCEHmgIO3neYfV9yDiap893rO8UEmzVfS1D/GHgUHXCAg5pz/YHHT4g2WMBonj03NHPB0XOtuvqPXc70FZIOjMzzvluBy0jzfRM8OvcHjSb3aaDnipp3RvdG8Fr2Oc1wO0OabEdhCDb5FZQGhrYKoAkMd5bRtcw6nAdNibdICDsGkqWSsZJG4OY9oc1w2FpFwUHsgICAgICAgICAgr3Px9DzfxIPxAg5eQXX+jR+8r/Vp/GRBfCAgrfOtm0ZiDDUQAMq2jqEwHou4Hg7sPQHNVXTPie6ORpY9hLXNcLFpG0EIPFB287zD6vuQcTVPnu9Z3igkuaxwGLUJJsOVG3qKDrP5VHz2feCDAxnKSkpYzJPURMbr2uF3dDWjW49ACDlzOVlZ/qVa+cAtiaBHE07dBtzpHpJJPcNyCKIOlP0e8PMeGGQ3/AG00jh1NtHfvae5BBc/uSDoakV8bTyU1hJbYyUatfAOFu0HiEFSoLMzW50n4famqAZKUnURrfDfaWj0m39HrI4EOg8Dyhpatgkpp45R9lw0h0ObtaeghBtEGtxrHqakZp1M8cTftuAJO2zW7XHoAJQe+FYgyohjnjJMcjGvaSLEtcLjVuQZaAgICAgIK9z8fQ838SD8QIOXkF1/o0fvK/wBWn8ZEF8ICAgrvOpm1ZiLDPCGsq2DUdglA9B/Twd069WwOZ62kfFI+KRhY9hLXNcLEEbiEHa7vMPq+5BxNU+e71neKDyQEBAQSbIPIyfEqgRxgiJpHKy7mN39biL2Hu1oOs8Lw+Onhjgiboxxsaxo4AC23eelB+cYwuKqhkp52B8cjbOafEHcQbEEbCEHLmcXN7PhkhNjJTOd+zlA2X2MfzXew7uACFoPWnqHsdpMe5juLSWnvCDZ/rVXaOj8sqLcOVf8AFBrKiofI7Se9z3cXEuPeUHXebn6LoP5aD/AIJGgICAgICDR5Z5NMxCldSyPcxrnMcXNtfyTpb9W5BXfzA0n1uo7o/gglub/N7DhTpnRTSScqIwdMN1aBcRbRH2kEzQEBAQV9nSzbx4kwyxaLKtg8l2wSAeg/3O3dSCfaPk26LIKkfmEpCSfldRrJOyP4IPz8wNJ9bqO6P4IHzA0n1uo7o/ggfMDSfW6juj+CDNw3MVh7HB0klRNb0S5rWnr0Gh3tQWRhmGw08YigjZHGNjWAAdfSelBloCDyqadkjXMe1rmOFnNcAQRwIO1BVOVWY2mmJko5TTuPoOGnHe+7XpN7yOgIK7xHMvisZ8iKOYX2xysGriRIWoMGPNNjBNvkRHXLCP8A5EEjwfMRWvINRNDC3VcNvI7p1Cwv2oL6wDCxS00FM1xcIo2RhxFiQ0WuQEGwQEBAQEBAQEBAQEBAQEBAQEBAQEBAQEBAQEBAQEBAQ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330376" y="3354701"/>
            <a:ext cx="922422" cy="108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4" descr="Why brands use Trends Platfor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45902" y="1835719"/>
            <a:ext cx="930669" cy="97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5325650" y="2192704"/>
            <a:ext cx="3818350" cy="738664"/>
          </a:xfrm>
          <a:prstGeom prst="rect">
            <a:avLst/>
          </a:prstGeom>
        </p:spPr>
        <p:txBody>
          <a:bodyPr wrap="square">
            <a:spAutoFit/>
          </a:bodyPr>
          <a:lstStyle/>
          <a:p>
            <a:pPr eaLnBrk="0" fontAlgn="base" hangingPunct="0">
              <a:spcBef>
                <a:spcPct val="0"/>
              </a:spcBef>
              <a:spcAft>
                <a:spcPts val="600"/>
              </a:spcAft>
              <a:buClr>
                <a:srgbClr val="000000"/>
              </a:buClr>
            </a:pPr>
            <a:r>
              <a:rPr lang="en-US" sz="2000" b="1" dirty="0" smtClean="0">
                <a:solidFill>
                  <a:schemeClr val="tx1">
                    <a:lumMod val="75000"/>
                    <a:lumOff val="25000"/>
                  </a:schemeClr>
                </a:solidFill>
              </a:rPr>
              <a:t>Be Smarter</a:t>
            </a:r>
            <a:r>
              <a:rPr lang="en-US" sz="2000" dirty="0" smtClean="0">
                <a:solidFill>
                  <a:schemeClr val="tx1">
                    <a:lumMod val="75000"/>
                    <a:lumOff val="25000"/>
                  </a:schemeClr>
                </a:solidFill>
              </a:rPr>
              <a:t>: </a:t>
            </a:r>
            <a:r>
              <a:rPr lang="en-US" sz="2000" dirty="0" smtClean="0">
                <a:solidFill>
                  <a:prstClr val="black">
                    <a:lumMod val="65000"/>
                    <a:lumOff val="35000"/>
                  </a:prstClr>
                </a:solidFill>
              </a:rPr>
              <a:t>Identify Opportunity</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Instead of relying on a guru’s gut instinct, increase</a:t>
            </a:r>
            <a:br>
              <a:rPr lang="en-US" sz="1100" dirty="0" smtClean="0">
                <a:solidFill>
                  <a:prstClr val="black">
                    <a:lumMod val="65000"/>
                    <a:lumOff val="35000"/>
                  </a:prstClr>
                </a:solidFill>
              </a:rPr>
            </a:br>
            <a:r>
              <a:rPr lang="en-US" sz="1100" dirty="0" smtClean="0">
                <a:solidFill>
                  <a:prstClr val="black">
                    <a:lumMod val="65000"/>
                    <a:lumOff val="35000"/>
                  </a:prstClr>
                </a:solidFill>
              </a:rPr>
              <a:t>certainty with our 100,000,000 person focus group</a:t>
            </a:r>
          </a:p>
        </p:txBody>
      </p:sp>
      <p:sp>
        <p:nvSpPr>
          <p:cNvPr id="63" name="Rectangle 62"/>
          <p:cNvSpPr/>
          <p:nvPr/>
        </p:nvSpPr>
        <p:spPr>
          <a:xfrm>
            <a:off x="5325650" y="3798298"/>
            <a:ext cx="3655064" cy="738664"/>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sz="2000" b="1" dirty="0" smtClean="0">
                <a:solidFill>
                  <a:schemeClr val="tx1">
                    <a:lumMod val="75000"/>
                    <a:lumOff val="25000"/>
                  </a:schemeClr>
                </a:solidFill>
              </a:rPr>
              <a:t>Dive Deeper</a:t>
            </a:r>
            <a:r>
              <a:rPr lang="en-US" sz="2000" dirty="0" smtClean="0">
                <a:solidFill>
                  <a:schemeClr val="tx1">
                    <a:lumMod val="75000"/>
                    <a:lumOff val="25000"/>
                  </a:schemeClr>
                </a:solidFill>
              </a:rPr>
              <a:t>: </a:t>
            </a:r>
            <a:r>
              <a:rPr lang="en-US" sz="2000" dirty="0" smtClean="0">
                <a:solidFill>
                  <a:prstClr val="black">
                    <a:lumMod val="65000"/>
                    <a:lumOff val="35000"/>
                  </a:prstClr>
                </a:solidFill>
              </a:rPr>
              <a:t>Improve Projects</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Find better ideas faster &amp; discover related </a:t>
            </a:r>
            <a:br>
              <a:rPr lang="en-US" sz="1100" dirty="0" smtClean="0">
                <a:solidFill>
                  <a:prstClr val="black">
                    <a:lumMod val="65000"/>
                    <a:lumOff val="35000"/>
                  </a:prstClr>
                </a:solidFill>
              </a:rPr>
            </a:br>
            <a:r>
              <a:rPr lang="en-US" sz="1100" dirty="0" smtClean="0">
                <a:solidFill>
                  <a:prstClr val="black">
                    <a:lumMod val="65000"/>
                    <a:lumOff val="35000"/>
                  </a:prstClr>
                </a:solidFill>
              </a:rPr>
              <a:t>products that could make project better</a:t>
            </a:r>
            <a:endParaRPr lang="en-US" sz="1100" dirty="0">
              <a:solidFill>
                <a:prstClr val="black">
                  <a:lumMod val="65000"/>
                  <a:lumOff val="35000"/>
                </a:prstClr>
              </a:solidFill>
            </a:endParaRPr>
          </a:p>
        </p:txBody>
      </p:sp>
      <p:sp>
        <p:nvSpPr>
          <p:cNvPr id="64" name="Rectangle 63"/>
          <p:cNvSpPr/>
          <p:nvPr/>
        </p:nvSpPr>
        <p:spPr>
          <a:xfrm>
            <a:off x="5353541" y="5357336"/>
            <a:ext cx="3626238" cy="738664"/>
          </a:xfrm>
          <a:prstGeom prst="rect">
            <a:avLst/>
          </a:prstGeom>
        </p:spPr>
        <p:txBody>
          <a:bodyPr wrap="square">
            <a:spAutoFit/>
          </a:bodyPr>
          <a:lstStyle/>
          <a:p>
            <a:pPr eaLnBrk="0" fontAlgn="base" hangingPunct="0">
              <a:spcBef>
                <a:spcPct val="0"/>
              </a:spcBef>
              <a:spcAft>
                <a:spcPts val="600"/>
              </a:spcAft>
              <a:buClr>
                <a:srgbClr val="000000"/>
              </a:buClr>
              <a:tabLst>
                <a:tab pos="112713" algn="l"/>
              </a:tabLst>
            </a:pPr>
            <a:r>
              <a:rPr lang="en-US" sz="2000" b="1" dirty="0" smtClean="0">
                <a:solidFill>
                  <a:schemeClr val="tx1">
                    <a:lumMod val="75000"/>
                    <a:lumOff val="25000"/>
                  </a:schemeClr>
                </a:solidFill>
              </a:rPr>
              <a:t>Act Faster</a:t>
            </a:r>
            <a:r>
              <a:rPr lang="en-US" sz="2000" dirty="0" smtClean="0">
                <a:solidFill>
                  <a:schemeClr val="tx1">
                    <a:lumMod val="75000"/>
                    <a:lumOff val="25000"/>
                  </a:schemeClr>
                </a:solidFill>
              </a:rPr>
              <a:t>: </a:t>
            </a:r>
            <a:r>
              <a:rPr lang="en-US" sz="2000" dirty="0" smtClean="0">
                <a:solidFill>
                  <a:prstClr val="black">
                    <a:lumMod val="65000"/>
                    <a:lumOff val="35000"/>
                  </a:prstClr>
                </a:solidFill>
              </a:rPr>
              <a:t>Deep Dive Curiosities</a:t>
            </a:r>
            <a:r>
              <a:rPr lang="en-US" dirty="0" smtClean="0">
                <a:solidFill>
                  <a:prstClr val="black">
                    <a:lumMod val="65000"/>
                    <a:lumOff val="35000"/>
                  </a:prstClr>
                </a:solidFill>
              </a:rPr>
              <a:t/>
            </a:r>
            <a:br>
              <a:rPr lang="en-US" dirty="0" smtClean="0">
                <a:solidFill>
                  <a:prstClr val="black">
                    <a:lumMod val="65000"/>
                    <a:lumOff val="35000"/>
                  </a:prstClr>
                </a:solidFill>
              </a:rPr>
            </a:br>
            <a:r>
              <a:rPr lang="en-US" sz="1100" dirty="0" smtClean="0">
                <a:solidFill>
                  <a:prstClr val="black">
                    <a:lumMod val="65000"/>
                    <a:lumOff val="35000"/>
                  </a:prstClr>
                </a:solidFill>
              </a:rPr>
              <a:t>Save time &amp; cost-effectively explore curiosities </a:t>
            </a:r>
            <a:br>
              <a:rPr lang="en-US" sz="1100" dirty="0" smtClean="0">
                <a:solidFill>
                  <a:prstClr val="black">
                    <a:lumMod val="65000"/>
                    <a:lumOff val="35000"/>
                  </a:prstClr>
                </a:solidFill>
              </a:rPr>
            </a:br>
            <a:r>
              <a:rPr lang="en-US" sz="1100" dirty="0" smtClean="0">
                <a:solidFill>
                  <a:prstClr val="black">
                    <a:lumMod val="65000"/>
                    <a:lumOff val="35000"/>
                  </a:prstClr>
                </a:solidFill>
              </a:rPr>
              <a:t>to make sure you never miss a big idea</a:t>
            </a:r>
          </a:p>
        </p:txBody>
      </p:sp>
      <p:pic>
        <p:nvPicPr>
          <p:cNvPr id="65" name="Picture 2" descr="http://www.dailymobile.net/wp-content/uploads/2011/12/550x-transparent-amoled.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345901" y="5014062"/>
            <a:ext cx="930669" cy="997954"/>
          </a:xfrm>
          <a:prstGeom prst="rect">
            <a:avLst/>
          </a:prstGeom>
          <a:noFill/>
          <a:extLst>
            <a:ext uri="{909E8E84-426E-40DD-AFC4-6F175D3DCCD1}">
              <a14:hiddenFill xmlns:a14="http://schemas.microsoft.com/office/drawing/2010/main">
                <a:solidFill>
                  <a:srgbClr val="FFFFFF"/>
                </a:solidFill>
              </a14:hiddenFill>
            </a:ext>
          </a:extLst>
        </p:spPr>
      </p:pic>
      <p:sp>
        <p:nvSpPr>
          <p:cNvPr id="66" name="Right Brace 65"/>
          <p:cNvSpPr/>
          <p:nvPr/>
        </p:nvSpPr>
        <p:spPr>
          <a:xfrm flipH="1">
            <a:off x="3680879" y="1794635"/>
            <a:ext cx="228600" cy="4147281"/>
          </a:xfrm>
          <a:prstGeom prst="rightBrace">
            <a:avLst>
              <a:gd name="adj1" fmla="val 71198"/>
              <a:gd name="adj2" fmla="val 18861"/>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prstClr val="black"/>
              </a:solidFill>
            </a:endParaRPr>
          </a:p>
        </p:txBody>
      </p:sp>
      <p:pic>
        <p:nvPicPr>
          <p:cNvPr id="67" name="Picture 6" descr="http://4.bp.blogspot.com/-bLON9MCYcsM/ULzH75A74EI/AAAAAAAAFiw/SpW0bxdbts0/s1600/Chrysler+Logo+2.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384665" y="5004303"/>
            <a:ext cx="1022674" cy="2522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43850" y="1774677"/>
            <a:ext cx="976867" cy="3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8" descr="http://www.therecycler.com/wp-content/uploads/2013/03/Samsung-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3786" y="4987767"/>
            <a:ext cx="920197" cy="3059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s://encrypted-tbn0.gstatic.com/images?q=tbn:ANd9GcT5Syfw7SiTjH1uYgQmR2-PNXaZTAaI-643YlXLeMoqQateVORkO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93786" y="3344140"/>
            <a:ext cx="554499" cy="3689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s://encrypted-tbn0.gstatic.com/images?q=tbn:ANd9GcTTt5SW5CmGSAf5NowgZneo9U6uYWs4P8i4uun8g2jTjtpNJqL3v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55132" y="5026898"/>
            <a:ext cx="404652" cy="26683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http://www.anheuser-busch.com/s/uploads/Budweiser-Logo.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102717" y="3456189"/>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encrypted-tbn2.gstatic.com/images?q=tbn:ANd9GcQ2WojpymPdyrhohxiW3JzMEPu8gLdKrsboC__RIIx7Bb0Ml7uFBQ"/>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936395" y="5011968"/>
            <a:ext cx="280654" cy="28065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groups.cob.ohio-state.edu/boms/files/Target-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8652" y="1829685"/>
            <a:ext cx="949483" cy="21479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386172" y="1752600"/>
            <a:ext cx="380099" cy="36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6"/>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862451" y="3407298"/>
            <a:ext cx="304800" cy="33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a:xfrm>
            <a:off x="277653" y="3596458"/>
            <a:ext cx="3174622" cy="590931"/>
          </a:xfrm>
          <a:prstGeom prst="rect">
            <a:avLst/>
          </a:prstGeom>
        </p:spPr>
        <p:txBody>
          <a:bodyPr wrap="square">
            <a:spAutoFit/>
          </a:bodyPr>
          <a:lstStyle/>
          <a:p>
            <a:pPr algn="ctr">
              <a:lnSpc>
                <a:spcPct val="90000"/>
              </a:lnSpc>
            </a:pPr>
            <a:r>
              <a:rPr lang="en-US" b="1" dirty="0" smtClean="0">
                <a:solidFill>
                  <a:schemeClr val="tx1">
                    <a:lumMod val="75000"/>
                    <a:lumOff val="25000"/>
                  </a:schemeClr>
                </a:solidFill>
                <a:latin typeface="Arial" pitchFamily="34" charset="0"/>
                <a:cs typeface="Arial" pitchFamily="34" charset="0"/>
              </a:rPr>
              <a:t>Save Effort</a:t>
            </a:r>
            <a:r>
              <a:rPr lang="en-US" dirty="0" smtClean="0">
                <a:solidFill>
                  <a:schemeClr val="tx1">
                    <a:lumMod val="75000"/>
                    <a:lumOff val="25000"/>
                  </a:schemeClr>
                </a:solidFill>
                <a:latin typeface="Arial" pitchFamily="34" charset="0"/>
                <a:cs typeface="Arial" pitchFamily="34" charset="0"/>
              </a:rPr>
              <a:t>:</a:t>
            </a:r>
            <a:r>
              <a:rPr lang="en-US" b="1" dirty="0" smtClean="0">
                <a:solidFill>
                  <a:prstClr val="black">
                    <a:lumMod val="65000"/>
                    <a:lumOff val="35000"/>
                  </a:prstClr>
                </a:solidFill>
                <a:latin typeface="Arial" pitchFamily="34" charset="0"/>
                <a:cs typeface="Arial" pitchFamily="34" charset="0"/>
              </a:rPr>
              <a:t/>
            </a:r>
            <a:br>
              <a:rPr lang="en-US" b="1" dirty="0" smtClean="0">
                <a:solidFill>
                  <a:prstClr val="black">
                    <a:lumMod val="65000"/>
                    <a:lumOff val="35000"/>
                  </a:prstClr>
                </a:solidFill>
                <a:latin typeface="Arial" pitchFamily="34" charset="0"/>
                <a:cs typeface="Arial" pitchFamily="34" charset="0"/>
              </a:rPr>
            </a:br>
            <a:r>
              <a:rPr lang="en-US" dirty="0" smtClean="0">
                <a:solidFill>
                  <a:prstClr val="black">
                    <a:lumMod val="65000"/>
                    <a:lumOff val="35000"/>
                  </a:prstClr>
                </a:solidFill>
                <a:latin typeface="Arial" pitchFamily="34" charset="0"/>
                <a:cs typeface="Arial" pitchFamily="34" charset="0"/>
              </a:rPr>
              <a:t>Get a Dedicated Advisor</a:t>
            </a:r>
            <a:endParaRPr lang="en-US" dirty="0">
              <a:solidFill>
                <a:prstClr val="white">
                  <a:lumMod val="50000"/>
                </a:prstClr>
              </a:solidFill>
              <a:latin typeface="Arial" pitchFamily="34" charset="0"/>
              <a:cs typeface="Arial" pitchFamily="34" charset="0"/>
            </a:endParaRPr>
          </a:p>
        </p:txBody>
      </p:sp>
      <p:sp>
        <p:nvSpPr>
          <p:cNvPr id="29" name="Rectangle 68"/>
          <p:cNvSpPr>
            <a:spLocks noChangeArrowheads="1"/>
          </p:cNvSpPr>
          <p:nvPr/>
        </p:nvSpPr>
        <p:spPr bwMode="auto">
          <a:xfrm>
            <a:off x="1351333" y="4953599"/>
            <a:ext cx="1109324"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Custom Dashboard</a:t>
            </a:r>
            <a:endParaRPr lang="en-US" sz="900" dirty="0">
              <a:solidFill>
                <a:prstClr val="black">
                  <a:lumMod val="65000"/>
                  <a:lumOff val="35000"/>
                </a:prstClr>
              </a:solidFill>
            </a:endParaRPr>
          </a:p>
        </p:txBody>
      </p:sp>
      <p:sp>
        <p:nvSpPr>
          <p:cNvPr id="30" name="Rectangle 68"/>
          <p:cNvSpPr>
            <a:spLocks noChangeArrowheads="1"/>
          </p:cNvSpPr>
          <p:nvPr/>
        </p:nvSpPr>
        <p:spPr bwMode="auto">
          <a:xfrm>
            <a:off x="2491229" y="4953599"/>
            <a:ext cx="997406"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Report </a:t>
            </a:r>
          </a:p>
          <a:p>
            <a:pPr algn="ctr" fontAlgn="base">
              <a:lnSpc>
                <a:spcPct val="80000"/>
              </a:lnSpc>
              <a:spcBef>
                <a:spcPct val="0"/>
              </a:spcBef>
              <a:spcAft>
                <a:spcPct val="0"/>
              </a:spcAft>
            </a:pPr>
            <a:r>
              <a:rPr lang="en-US" sz="1400" dirty="0" smtClean="0">
                <a:solidFill>
                  <a:prstClr val="black">
                    <a:lumMod val="65000"/>
                    <a:lumOff val="35000"/>
                  </a:prstClr>
                </a:solidFill>
              </a:rPr>
              <a:t>Library</a:t>
            </a:r>
            <a:endParaRPr lang="en-US" sz="900" dirty="0">
              <a:solidFill>
                <a:prstClr val="black">
                  <a:lumMod val="65000"/>
                  <a:lumOff val="35000"/>
                </a:prstClr>
              </a:solidFill>
            </a:endParaRPr>
          </a:p>
        </p:txBody>
      </p:sp>
      <p:sp>
        <p:nvSpPr>
          <p:cNvPr id="31" name="Rectangle 68"/>
          <p:cNvSpPr>
            <a:spLocks noChangeArrowheads="1"/>
          </p:cNvSpPr>
          <p:nvPr/>
        </p:nvSpPr>
        <p:spPr bwMode="auto">
          <a:xfrm>
            <a:off x="240989" y="4931599"/>
            <a:ext cx="1109324"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1400" dirty="0" smtClean="0">
                <a:solidFill>
                  <a:prstClr val="black">
                    <a:lumMod val="65000"/>
                    <a:lumOff val="35000"/>
                  </a:prstClr>
                </a:solidFill>
              </a:rPr>
              <a:t>Custom Reports</a:t>
            </a:r>
            <a:endParaRPr lang="en-US" sz="900" dirty="0">
              <a:solidFill>
                <a:prstClr val="black">
                  <a:lumMod val="65000"/>
                  <a:lumOff val="35000"/>
                </a:prstClr>
              </a:solidFill>
            </a:endParaRPr>
          </a:p>
        </p:txBody>
      </p:sp>
      <p:pic>
        <p:nvPicPr>
          <p:cNvPr id="32" name="Picture 4" descr="2014 Trend Repor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9392" y="4329079"/>
            <a:ext cx="937838" cy="6330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3-ps.googleusercontent.com/x/www.trendhunter.com/cdn.trendhunterstatic.com/xTrend-Hunter-Reports-Custom-Platform.jpg.pagespeed.ic.s--UQsZR4j.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73784" y="4324591"/>
            <a:ext cx="906731" cy="6120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2014 Trend Repor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4267" y="4324489"/>
            <a:ext cx="909030" cy="613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edicated Advisory"/>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a:stretch/>
        </p:blipFill>
        <p:spPr bwMode="auto">
          <a:xfrm>
            <a:off x="580527" y="1763925"/>
            <a:ext cx="2568873" cy="18192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png;base64,iVBORw0KGgoAAAANSUhEUgAAAQ4AAAEsBAMAAADA+0CrAAAAMFBMVEX/mJj/7u7/vLz/qqr/ZWX/d3f/VFT/RET/MjL/IiL/ERH/3d3/zMz/hIT/////AAAaePaTAAANW0lEQVR42u3dTYwbVx0A8HCIBBy8HAhtcpi9BEoqZF9aqeXgFQiQALFO1K6K+BirRUigVGvKx4nKJq1yQKhr0QKCUu1kGwVEQ2IhiiA97B4oXzl4uXDpwfbYO7vrjP3Pfnl3vGvv433MjMfz4Z0Zexwjng+R9nk88/O89/7zf+/NOKfQZLxOcQd3cAd3cAd3cAd3cAd3cAd3cAd3cMf/l2MLjNcUK1gwC9w/cCiYG8D90Tl2zJ2mWMGs8XfV/QNdiMRxbO40zwpixt8V9w8sReNwVEPc+HvN/QOxaByOajAPsum6vQbROOzVoJ1wkE5EDns17JkHSbhuX4rIYa8GRz8eUC0jdDiqwdGP+183I3I4qsHRj/tfxYgcAcPpFkTkCBhOk1E5goVT2+kYoSNYOE1G5ggUTq9BZI4g4bRdjM4RJJw+C9E5AoTT6xCdI0A43RcidPgPp1ocInT4DqftGETp8BtO3Rmjc/gMp/txiNbhL5zeWIZIHMfg81Wmm3/D8/1xOvbfBxPhGLQxd3AHd3CHf8cfJ8NRuzURDjnTnQjHBTQRjg+jiXBUChPhqObRJDjUDBq1w+mRbJNfFcdGagpF5jCzU3lAdsoc1RyKzuEYJJhDtg2b40MSitBhDhKa+ijF7QDE8Zjr7PrIHGY1rOvDFPMAq1ZH4ysoWoe5v7r9IJbB/vFjEorW0RvsT9tHmWmvfUXhGDDYz43TsWUbt524FBWRo1cNGVs/bozV4QinJy1FReTwDqfKWB3ec6cbY3XYw6nmY/9ROOzhdM8tnI7BYQ+nJyxFReUIE06jcIQJpw8wL+SO4I4WzWC5gzu443/JwePYQMdFnNHlHmD7OGIXTZHmeNKDdrzJ3nv4ATse1Vff1cKDdXzCM5kar8N8rUyIY9NXXhgqOw3kWPPlcGSn2z6yU1+OmtRyHxSe8jXYXzx5sO/PUdZHihVfDsdgf/7kwb4vh1zQz60/h6+50zCOmvEl/TnCDPZ9OZpGpftz+Jo7DeNQgjl8zZ2GcawFc/iaOx2Dw9zXvQFzp9E7NPtlwF84HbmjF05ngoTTkTtChtORO3bsX99fOB25oxdOC0HC6cgdZjhVA4XTkTvMcFoLFE5H7ggZTkfuiNu+vs9wOnJHyHA6akfYcDpqR9hwOtTr1OjC6agdD+TFHdzBHdwx+PWDSySmP+3DYb8LvNq2/KE80x/39YvygeXa09LjbtZ8v/mMse9D0Ujr8sM5WELm4Tjr4QA4Y8+vXPLLgA646+moejrgz/St3f7dDOdoeDpYxbg62FvJ/t0M58DXYC/HWW+HszrTwzrqno6qt4PMKy31FUwP62h6Ouh39HC8Y22llpmE8I6Gt+Ost0PRm0dFQq9YhwJ+5gvTlkEDyVRf0XOyPfsjYweWxtfnwOOwPTYWlAvsG04Zw7RGeId+ZgueDvIJu8N4sC7FHBk9nT49N4SDjXslb0fdxaE/lTvDHOVA1xcPx+0T6oWcbKdjT+8f9LzUciNwlNi+vR34I04H+42DTWPS4PHUkA7tKf3SMMBRd3GwYeparwedSYV3WLtpf79VrY6Gm6PEOm5vVGi5VTS8IzHIAWkXh8hOY1twXoHDO2TJy0FnK+oujll9KsUa2v45rGMDeTneoBXj5cAXH80aq3PDOdScp+OX9N85b4fedtwXxoI55DTydEisHXjXC4YUPROQYI4cGuCw/MqE08EywcOnzE1Swzhq0gCH5uEQrdfX9tf751aCxrGDuHlp94hjEhLdHcn+Gc+DpFsi5Due7poL4p6OjrujaMt79qz3LQZ2HC4bp9PTobk6WGn953NzcV0Td5mK9X99mTUWgD0dvYqxOlg8X1nstVbRpeP6dxwZFePt6Lg5GK683Vv/jFvmRIM7zFGKt0NzOg6/pi/Asvb1L7N9rIbOP1iPOWfPk6s9h1kxjjy5YgTTLyMt5nabQgDHop55D3B0vBzn+n7yybJCHcKhz6tKAxyalyNjacSuI+0ADj2BmBrgMA7mNq68aTtB4fNTdpD6IEfH3ZFC9l/1yQ/hYN+oNsihgfe8g7XooWHydR3w/QEO/Zz1H/Rv+jpGsf96GdqhD37PD3J0HI7HzSmGPWOByWUUM955ujmSu1fm+Lwld3AHd3AHd3AHd3AHd3AHd3AHd3AHd3AHnWOdGnS/q0jub91S0aB7cz8teb1zrIzRsQfjdKSjdCAUTyAEc2SqsUQPVSzvQ6bbQC/DGdSGr1aw4zJcVFEnvbdMN8iux2q/Xf4IolugL4KCRLrQABfh4wg9D++ilnoZb4l3HEtgx2vQyG2pYt2PQ2DLfmSRUVztQrmjkDnB1TZAU7y/T1cSZqVZtgGZGSwC5OgWZGpzRncIINOn5cotmazP6Q6ynlTfOnndgzo29iEt4n9yCC1sdmD19uZSQxKVNtzRxPtHan5WRf9A8dUWmRbOqtJy5QDKdIudBhI3Wb3AQwcwla2h5EYLZnZA0h0tWcqubUE678cxg6u/OIPiZYS2ldvyvdnp+Q20JbehjNvHooJ2yBdOKnTtM6ug2D0kTNEtduFpo33gbWPTpXPoqNaCQhvSRr2gOQE7Cr7aRxotp5fZYk+3Nv/X9eQUbhYt+B2ksCO7gbrEMQ/wMdo+UOw+WmZb/AagmtEdZFu8t91GC28tmI4kwNqWigI5VhDal0v/aQoZF4d2ia5n4D97jsJVAdY9HXHs6MLpxUAOXC/kdQjCt2Qo4LO+q7bpvm/r9YJQS5jqOegWuPBSxayXEqmX7QrmHdJ6KWLHUQ0tBHKIGxrtl0koCFWkt1Pi6Mh5kexHSGhCueegW2xX0ZXmPl3VgPVeO30Ut9Pkwy3Ajo76Vpw64gl/jpsADdKaxAZukfSZjwRz7OsrkbP0bhDTQbcg/fasRp+HpP22S+9Nof0Wby6Q/kKWhYI4DkvwHilYbOKuiPQ4RhzohySO0R9wfj/qOVgce47c5EpPF3wJLpA49nccx17EH9yDt2k7FRvfq1LHzHiut707Glquv+6wW54Mx5XcZDjOo8lw8LyQO0bp+E7KK+9rJTwywRb0Rcu9C7bgGcbRBk9HbMWfY7Y+MY6g9XKsiI0fx3HSdAuaEvouVKQsXammV5zserxSQC/BaZAOivDkDs7su+RWBlqCyLXkbT0xpo5PwQdxFgCP4CvbCv6TvfESKfThwFfDP+BLZBtnQWfJkvo7VodMcmVy94W0gC+5xIET5BlWwm4fTLPEmDi65GYicjfOVerQ3/B6htfhyMUabwmrO3LuhSpJaRVWL8yBMwycWmau4GQC58hSbKUFufkNVoLQUvVw+ZyecGDHgqLhjygaJGj7MDLmm7IvRw3NrqPkym1y+81VOG20D71ecNKL8ylMQDdKxNGpoZ2mXoLmN9HFnJ4Y4wOXpvGYA//zuEQdRsbcAl8OnK/gfGIFJxUafFsANW111NFu9ZjkRBK52RQ7yL1ceok+0mMJKXGQoeF92lypw3jDp0OxODI3itA0HWB1FJXPGA7VdNxzOOrx1eEcuF7ouX5eNRw408X10ql1SC38ijRIVi8IdXr18lxKT4xZveCx6TT6d86oF/pGMAdtp7uq9PvGIU2Whbu72KHmxbUupF6A12HmJyCVpnE7XVBoCW2nheJmr51m8RAykW22hWkMNNtpQAfpi3c0gdwnKZDsG59kwdpvyZ0teRE+ibv3XWu/nWGJMXHgLivnSb9NL8A07cb0jWAOEscK6Ed4cIaeJcfYgkdwO91I4s7/Kola1+FJIX0dpuhmr5px7IyeGNM4dgmeIHGM/MniGH3Dn2PgK1ufjOs+d0ymg+eF3EFfr/XP5rUvDkh1jyrOCdIBE6iBHKV+Bz6Ud6obpSO+gpwOj9dRJdCEsl8HyY+P6XN/WtKYBAZQaIqJk2g1g67BEzQVeJFMF4vq5QoraSfpf56Az4eeSFfzqAtyiibbgR00P2aOBTJd3O+gjyUUQSUOMg2V79K8l5b8lN2FfKywy+88uWOfTFG22VOeAR0072D1Er+zCznqMNrHsZwTlX0ov0Ec29XDeGKxWohVWEnyTpf8ytmxwtJmIfFmFWd0SxWabAd20Pw4Txw4/9HOo35HEx+mK6MD4sDJTfbe7CZaqtCSL5DMMUMcNG3+BeQPoIC+WcQp2OkQ7YPlpcRxQB/+6Xco+DA7VUxMsccuNnBq3KnQks/rdxIfKzRd/Rl9ekjEtdYmyfZQjgxzxL0dazbHVL/jc/DRX1cQSbbD1AvOefV6OfwTopPAfQ5LvdB/LPXC4kdHrxecxMk4NSZ5mjpUO/1LF9J0Ehjvmaa61GG006UqSp673Sgk9XYav9MiNXnM0ubXhcSufAvypQpNtoP3W5IfMwcZwhboJPAuKDTVpQ7cSxvEQbLilNFvcckCG7ka/RY3jTWyMlRjyXaYOFZgDhzH3mOTwFpxrcXiGHFcgw/QOEbyXjTL4hgu0ZL04Tq8AU2b94sNnGLLn5ULNNmO5HrbhsyJJZFf9/egbFtNcpaMw0Gqv3ZCyVjyoJfZU5YDS3heyB3cwR3cwR3cwR3cwR3cwR3cwR3cwR2T4/gvEfO5leSzv3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3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584775"/>
          </a:xfrm>
          <a:prstGeom prst="rect">
            <a:avLst/>
          </a:prstGeom>
        </p:spPr>
        <p:txBody>
          <a:bodyPr vertOverflow="overflow" horzOverflow="overflow" wrap="square" lIns="91440" tIns="45720" rIns="91440" bIns="45720" numCol="1" rtlCol="0">
            <a:spAutoFit/>
          </a:bodyPr>
          <a:lstStyle/>
          <a:p>
            <a:pPr fontAlgn="base"/>
            <a:r>
              <a:rPr lang="en-US" sz="1600" dirty="0" smtClean="0">
                <a:solidFill>
                  <a:prstClr val="black">
                    <a:lumMod val="50000"/>
                    <a:lumOff val="50000"/>
                  </a:prstClr>
                </a:solidFill>
                <a:cs typeface="Arial" pitchFamily="34" charset="0"/>
              </a:rPr>
              <a:t>If you become a Trend Hunter Report customer, let’s hop on the phone for a quick call </a:t>
            </a:r>
            <a:br>
              <a:rPr lang="en-US" sz="1600" dirty="0" smtClean="0">
                <a:solidFill>
                  <a:prstClr val="black">
                    <a:lumMod val="50000"/>
                    <a:lumOff val="50000"/>
                  </a:prstClr>
                </a:solidFill>
                <a:cs typeface="Arial" pitchFamily="34" charset="0"/>
              </a:rPr>
            </a:br>
            <a:r>
              <a:rPr lang="en-US" sz="1600" dirty="0" smtClean="0">
                <a:solidFill>
                  <a:prstClr val="black">
                    <a:lumMod val="50000"/>
                    <a:lumOff val="50000"/>
                  </a:prstClr>
                </a:solidFill>
                <a:cs typeface="Arial" pitchFamily="34" charset="0"/>
              </a:rPr>
              <a:t>and we’ll scope out your key topics and show you how incredibly customized we can get!</a:t>
            </a:r>
            <a:endParaRPr lang="en-US" sz="1600" u="sng" dirty="0">
              <a:solidFill>
                <a:prstClr val="black">
                  <a:lumMod val="50000"/>
                  <a:lumOff val="50000"/>
                </a:prstClr>
              </a:solidFill>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Get a FREE Sample Custom Report</a:t>
            </a:r>
            <a:endParaRPr lang="en-US" sz="2600" b="1" dirty="0">
              <a:solidFill>
                <a:srgbClr val="FF0000"/>
              </a:solidFill>
              <a:latin typeface="Arial" pitchFamily="34" charset="0"/>
              <a:cs typeface="Arial" pitchFamily="34" charset="0"/>
            </a:endParaRPr>
          </a:p>
        </p:txBody>
      </p:sp>
      <p:sp>
        <p:nvSpPr>
          <p:cNvPr id="41" name="Rectangle 40"/>
          <p:cNvSpPr/>
          <p:nvPr/>
        </p:nvSpPr>
        <p:spPr>
          <a:xfrm>
            <a:off x="361103" y="5048567"/>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Wearable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Smart Homes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Future of Interface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Gamification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3D Printing</a:t>
            </a:r>
          </a:p>
        </p:txBody>
      </p:sp>
      <p:sp>
        <p:nvSpPr>
          <p:cNvPr id="57" name="Rectangle 56"/>
          <p:cNvSpPr/>
          <p:nvPr/>
        </p:nvSpPr>
        <p:spPr>
          <a:xfrm>
            <a:off x="1836821" y="503566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Mobile Marketing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Intentional Viral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QR Codes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Millennial Marketing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Augmented </a:t>
            </a:r>
            <a:r>
              <a:rPr lang="en-US" sz="1050" dirty="0" smtClean="0">
                <a:solidFill>
                  <a:prstClr val="black">
                    <a:lumMod val="75000"/>
                    <a:lumOff val="25000"/>
                  </a:prstClr>
                </a:solidFill>
                <a:latin typeface="Arial" panose="020B0604020202020204" pitchFamily="34" charset="0"/>
                <a:cs typeface="Arial" panose="020B0604020202020204" pitchFamily="34" charset="0"/>
              </a:rPr>
              <a:t>Reality</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1" name="Rectangle 60"/>
          <p:cNvSpPr/>
          <p:nvPr/>
        </p:nvSpPr>
        <p:spPr>
          <a:xfrm>
            <a:off x="3276600" y="5048566"/>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Superhero Toys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Kids as Adults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Play With Purpose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Buildable Drones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Social Learning</a:t>
            </a:r>
          </a:p>
        </p:txBody>
      </p:sp>
      <p:sp>
        <p:nvSpPr>
          <p:cNvPr id="63" name="Rectangle 62"/>
          <p:cNvSpPr/>
          <p:nvPr/>
        </p:nvSpPr>
        <p:spPr>
          <a:xfrm>
            <a:off x="4704192" y="5035661"/>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Snacking</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Tricky Diets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Fast Food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Flavor </a:t>
            </a:r>
            <a:r>
              <a:rPr lang="en-US" sz="1050" dirty="0">
                <a:solidFill>
                  <a:prstClr val="black">
                    <a:lumMod val="75000"/>
                    <a:lumOff val="25000"/>
                  </a:prstClr>
                </a:solidFill>
                <a:latin typeface="Arial" panose="020B0604020202020204" pitchFamily="34" charset="0"/>
                <a:cs typeface="Arial" panose="020B0604020202020204" pitchFamily="34" charset="0"/>
              </a:rPr>
              <a:t>Reversal</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Hispanic Flavor</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Asian Fusion </a:t>
            </a:r>
          </a:p>
        </p:txBody>
      </p:sp>
      <p:sp>
        <p:nvSpPr>
          <p:cNvPr id="66" name="Rectangle 65"/>
          <p:cNvSpPr/>
          <p:nvPr/>
        </p:nvSpPr>
        <p:spPr>
          <a:xfrm>
            <a:off x="6156469" y="5035661"/>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Packaging for Pets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Simplicity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Package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Bottle Innovation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Unique Delivery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Eco Materials</a:t>
            </a:r>
          </a:p>
        </p:txBody>
      </p:sp>
      <p:sp>
        <p:nvSpPr>
          <p:cNvPr id="67" name="Rectangle 66"/>
          <p:cNvSpPr/>
          <p:nvPr/>
        </p:nvSpPr>
        <p:spPr>
          <a:xfrm>
            <a:off x="7551977" y="5022756"/>
            <a:ext cx="1527855"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1980s Nostalgia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Retro Americana</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Couture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Handbags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Sneaker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Affordable Runway</a:t>
            </a: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sp>
        <p:nvSpPr>
          <p:cNvPr id="68" name="Rectangle 67"/>
          <p:cNvSpPr/>
          <p:nvPr/>
        </p:nvSpPr>
        <p:spPr>
          <a:xfrm>
            <a:off x="381000" y="2566738"/>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Retail Tech</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In-Store Display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Pop-Up Shops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Store Design</a:t>
            </a:r>
          </a:p>
        </p:txBody>
      </p:sp>
      <p:sp>
        <p:nvSpPr>
          <p:cNvPr id="69" name="Rectangle 68"/>
          <p:cNvSpPr/>
          <p:nvPr/>
        </p:nvSpPr>
        <p:spPr>
          <a:xfrm>
            <a:off x="1824634" y="2553833"/>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Loyalty Programs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Rituals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Brand Extensions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Co-Branding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Immersive Brand</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Branding </a:t>
            </a:r>
          </a:p>
        </p:txBody>
      </p:sp>
      <p:sp>
        <p:nvSpPr>
          <p:cNvPr id="70" name="Rectangle 69"/>
          <p:cNvSpPr/>
          <p:nvPr/>
        </p:nvSpPr>
        <p:spPr>
          <a:xfrm>
            <a:off x="3296497" y="2566737"/>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Viral Video Strategy</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Gen Y Preference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Mommy Bloggers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Meme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Subscriptions </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Evolution</a:t>
            </a:r>
          </a:p>
        </p:txBody>
      </p:sp>
      <p:sp>
        <p:nvSpPr>
          <p:cNvPr id="71" name="Rectangle 70"/>
          <p:cNvSpPr/>
          <p:nvPr/>
        </p:nvSpPr>
        <p:spPr>
          <a:xfrm>
            <a:off x="4724089" y="25538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Personalization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Media Consumption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Custom Design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Adventure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Experience Tourism</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Niche Pop Culture</a:t>
            </a:r>
          </a:p>
        </p:txBody>
      </p:sp>
      <p:sp>
        <p:nvSpPr>
          <p:cNvPr id="72" name="Rectangle 71"/>
          <p:cNvSpPr/>
          <p:nvPr/>
        </p:nvSpPr>
        <p:spPr>
          <a:xfrm>
            <a:off x="6160324" y="2553832"/>
            <a:ext cx="1527855" cy="1254189"/>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Wellness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Healthy Living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Health Education</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Apps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Boomer Psychology</a:t>
            </a:r>
          </a:p>
          <a:p>
            <a:pPr marL="112713" indent="-112713">
              <a:spcAft>
                <a:spcPts val="300"/>
              </a:spcAft>
              <a:buFont typeface="Arial" panose="020B0604020202020204" pitchFamily="34" charset="0"/>
              <a:buChar char="•"/>
            </a:pPr>
            <a:r>
              <a:rPr lang="en-US" sz="1050" dirty="0">
                <a:solidFill>
                  <a:prstClr val="black">
                    <a:lumMod val="75000"/>
                    <a:lumOff val="25000"/>
                  </a:prstClr>
                </a:solidFill>
                <a:latin typeface="Arial" panose="020B0604020202020204" pitchFamily="34" charset="0"/>
                <a:cs typeface="Arial" panose="020B0604020202020204" pitchFamily="34" charset="0"/>
              </a:rPr>
              <a:t>Experience </a:t>
            </a:r>
            <a:r>
              <a:rPr lang="en-US" sz="1050" dirty="0" smtClean="0">
                <a:solidFill>
                  <a:prstClr val="black">
                    <a:lumMod val="75000"/>
                    <a:lumOff val="25000"/>
                  </a:prstClr>
                </a:solidFill>
                <a:latin typeface="Arial" panose="020B0604020202020204" pitchFamily="34" charset="0"/>
                <a:cs typeface="Arial" panose="020B0604020202020204" pitchFamily="34" charset="0"/>
              </a:rPr>
              <a:t>Tourism</a:t>
            </a: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3" name="Rectangle 72"/>
          <p:cNvSpPr/>
          <p:nvPr/>
        </p:nvSpPr>
        <p:spPr>
          <a:xfrm>
            <a:off x="7563853" y="2540927"/>
            <a:ext cx="1572126" cy="1454244"/>
          </a:xfrm>
          <a:prstGeom prst="rect">
            <a:avLst/>
          </a:prstGeom>
        </p:spPr>
        <p:txBody>
          <a:bodyPr wrap="square">
            <a:spAutoFit/>
          </a:bodyPr>
          <a:lstStyle/>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Young Parents</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Teen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DIY Culture</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Digital Learning</a:t>
            </a:r>
          </a:p>
          <a:p>
            <a:pPr marL="112713" indent="-112713">
              <a:spcAft>
                <a:spcPts val="300"/>
              </a:spcAft>
              <a:buFont typeface="Arial" panose="020B0604020202020204" pitchFamily="34" charset="0"/>
              <a:buChar char="•"/>
            </a:pPr>
            <a:r>
              <a:rPr lang="en-US" sz="1050" dirty="0" smtClean="0">
                <a:solidFill>
                  <a:prstClr val="black">
                    <a:lumMod val="75000"/>
                    <a:lumOff val="25000"/>
                  </a:prstClr>
                </a:solidFill>
                <a:latin typeface="Arial" panose="020B0604020202020204" pitchFamily="34" charset="0"/>
                <a:cs typeface="Arial" panose="020B0604020202020204" pitchFamily="34" charset="0"/>
              </a:rPr>
              <a:t>Night Life</a:t>
            </a:r>
          </a:p>
          <a:p>
            <a:pPr marL="112713" indent="-112713">
              <a:spcAft>
                <a:spcPts val="300"/>
              </a:spcAft>
              <a:buFont typeface="Arial" panose="020B0604020202020204" pitchFamily="34" charset="0"/>
              <a:buChar char="•"/>
            </a:pPr>
            <a:r>
              <a:rPr lang="en-US" sz="1000" dirty="0">
                <a:solidFill>
                  <a:prstClr val="black">
                    <a:lumMod val="75000"/>
                    <a:lumOff val="25000"/>
                  </a:prstClr>
                </a:solidFill>
                <a:latin typeface="Arial" panose="020B0604020202020204" pitchFamily="34" charset="0"/>
                <a:cs typeface="Arial" panose="020B0604020202020204" pitchFamily="34" charset="0"/>
              </a:rPr>
              <a:t>Gen Y Entrepreneurs</a:t>
            </a: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12713" indent="-112713">
              <a:spcAft>
                <a:spcPts val="300"/>
              </a:spcAft>
              <a:buFont typeface="Arial" panose="020B0604020202020204" pitchFamily="34" charset="0"/>
              <a:buChar char="•"/>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p:txBody>
      </p:sp>
      <p:pic>
        <p:nvPicPr>
          <p:cNvPr id="105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9" y="1600200"/>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9" y="4116461"/>
            <a:ext cx="83978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5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00" y="606353"/>
            <a:ext cx="8763000" cy="584775"/>
          </a:xfrm>
          <a:prstGeom prst="rect">
            <a:avLst/>
          </a:prstGeom>
        </p:spPr>
        <p:txBody>
          <a:bodyPr vertOverflow="overflow" horzOverflow="overflow" wrap="square" lIns="91440" tIns="45720" rIns="91440" bIns="45720" numCol="1" rtlCol="0">
            <a:spAutoFit/>
          </a:bodyPr>
          <a:lstStyle/>
          <a:p>
            <a:pPr fontAlgn="base"/>
            <a:r>
              <a:rPr lang="en-US" sz="1600" dirty="0">
                <a:solidFill>
                  <a:prstClr val="black">
                    <a:lumMod val="50000"/>
                    <a:lumOff val="50000"/>
                  </a:prstClr>
                </a:solidFill>
                <a:latin typeface="+mj-lt"/>
                <a:cs typeface="Arial" pitchFamily="34" charset="0"/>
              </a:rPr>
              <a:t>Learn the award-winning methods we use to accelerate the world's most innovative </a:t>
            </a:r>
            <a:r>
              <a:rPr lang="en-US" sz="1600" dirty="0" smtClean="0">
                <a:solidFill>
                  <a:prstClr val="black">
                    <a:lumMod val="50000"/>
                    <a:lumOff val="50000"/>
                  </a:prstClr>
                </a:solidFill>
                <a:latin typeface="+mj-lt"/>
                <a:cs typeface="Arial" pitchFamily="34" charset="0"/>
              </a:rPr>
              <a:t>companies. </a:t>
            </a:r>
            <a:br>
              <a:rPr lang="en-US" sz="1600" dirty="0" smtClean="0">
                <a:solidFill>
                  <a:prstClr val="black">
                    <a:lumMod val="50000"/>
                    <a:lumOff val="50000"/>
                  </a:prstClr>
                </a:solidFill>
                <a:latin typeface="+mj-lt"/>
                <a:cs typeface="Arial" pitchFamily="34" charset="0"/>
              </a:rPr>
            </a:br>
            <a:r>
              <a:rPr lang="en-US" sz="1600" dirty="0" smtClean="0">
                <a:solidFill>
                  <a:prstClr val="black">
                    <a:lumMod val="50000"/>
                    <a:lumOff val="50000"/>
                  </a:prstClr>
                </a:solidFill>
                <a:latin typeface="+mj-lt"/>
                <a:cs typeface="Arial" pitchFamily="34" charset="0"/>
              </a:rPr>
              <a:t>BETTER and FASTER, our proven method, is launching March 2015  (visit: BetterAndFaster.com)</a:t>
            </a:r>
            <a:endParaRPr lang="en-US" sz="1600" u="sng" dirty="0">
              <a:solidFill>
                <a:prstClr val="black">
                  <a:lumMod val="50000"/>
                  <a:lumOff val="50000"/>
                </a:prstClr>
              </a:solidFill>
              <a:latin typeface="+mj-lt"/>
              <a:cs typeface="Arial" pitchFamily="34" charset="0"/>
            </a:endParaRPr>
          </a:p>
        </p:txBody>
      </p:sp>
      <p:sp>
        <p:nvSpPr>
          <p:cNvPr id="29" name="TextBox 28"/>
          <p:cNvSpPr txBox="1"/>
          <p:nvPr/>
        </p:nvSpPr>
        <p:spPr>
          <a:xfrm>
            <a:off x="285750" y="162580"/>
            <a:ext cx="7029450" cy="492443"/>
          </a:xfrm>
          <a:prstGeom prst="rect">
            <a:avLst/>
          </a:prstGeom>
        </p:spPr>
        <p:txBody>
          <a:bodyPr vertOverflow="overflow" horzOverflow="overflow" wrap="square" lIns="91440" tIns="45720" rIns="91440" bIns="45720" numCol="1" rtlCol="0">
            <a:spAutoFit/>
          </a:bodyPr>
          <a:lstStyle/>
          <a:p>
            <a:pPr fontAlgn="base"/>
            <a:r>
              <a:rPr lang="en-US" sz="2600" b="1" dirty="0" smtClean="0">
                <a:solidFill>
                  <a:srgbClr val="FF0000"/>
                </a:solidFill>
                <a:latin typeface="Arial" pitchFamily="34" charset="0"/>
                <a:cs typeface="Arial" pitchFamily="34" charset="0"/>
              </a:rPr>
              <a:t>Find Better Ideas Faster</a:t>
            </a:r>
            <a:endParaRPr lang="en-US" sz="2600" b="1" dirty="0">
              <a:solidFill>
                <a:srgbClr val="FF0000"/>
              </a:solidFill>
              <a:latin typeface="Arial" pitchFamily="34" charset="0"/>
              <a:cs typeface="Arial" pitchFamily="34" charset="0"/>
            </a:endParaRPr>
          </a:p>
        </p:txBody>
      </p:sp>
      <p:sp>
        <p:nvSpPr>
          <p:cNvPr id="2" name="AutoShape 2" descr="http://cdn.trendhunterstatic.com/Trend-Hunter-Innovation-Book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cdn.trendhunterstatic.com/Trend-Hunter-Innovation-Book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Jeremy\Desktop\Trend Hunter\Trend-Hunter-Innovation-Books-3.jpg"/>
          <p:cNvPicPr>
            <a:picLocks noChangeAspect="1" noChangeArrowheads="1"/>
          </p:cNvPicPr>
          <p:nvPr/>
        </p:nvPicPr>
        <p:blipFill rotWithShape="1">
          <a:blip r:embed="rId3">
            <a:extLst>
              <a:ext uri="{28A0092B-C50C-407E-A947-70E740481C1C}">
                <a14:useLocalDpi xmlns:a14="http://schemas.microsoft.com/office/drawing/2010/main" val="0"/>
              </a:ext>
            </a:extLst>
          </a:blip>
          <a:srcRect r="73954"/>
          <a:stretch/>
        </p:blipFill>
        <p:spPr bwMode="auto">
          <a:xfrm>
            <a:off x="329746" y="1842228"/>
            <a:ext cx="3712865"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9548" y="1922105"/>
            <a:ext cx="4263189" cy="3199337"/>
          </a:xfrm>
          <a:prstGeom prst="rect">
            <a:avLst/>
          </a:prstGeom>
        </p:spPr>
        <p:txBody>
          <a:bodyPr wrap="square">
            <a:spAutoFit/>
          </a:bodyPr>
          <a:lstStyle/>
          <a:p>
            <a:pPr>
              <a:lnSpc>
                <a:spcPct val="90000"/>
              </a:lnSpc>
            </a:pPr>
            <a:r>
              <a:rPr lang="en-US" sz="2400" b="1" dirty="0"/>
              <a:t>What great ideas are so </a:t>
            </a:r>
            <a:r>
              <a:rPr lang="en-US" sz="2400" b="1" dirty="0" smtClean="0"/>
              <a:t/>
            </a:r>
            <a:br>
              <a:rPr lang="en-US" sz="2400" b="1" dirty="0" smtClean="0"/>
            </a:br>
            <a:r>
              <a:rPr lang="en-US" sz="2400" b="1" dirty="0" smtClean="0"/>
              <a:t>close </a:t>
            </a:r>
            <a:r>
              <a:rPr lang="en-US" sz="2400" b="1" dirty="0"/>
              <a:t>within your grasp? </a:t>
            </a:r>
            <a:endParaRPr lang="en-US" sz="2400" b="1" dirty="0" smtClean="0"/>
          </a:p>
          <a:p>
            <a:endParaRPr lang="en-US" sz="1050" dirty="0" smtClean="0"/>
          </a:p>
          <a:p>
            <a:pPr>
              <a:lnSpc>
                <a:spcPct val="110000"/>
              </a:lnSpc>
            </a:pPr>
            <a:r>
              <a:rPr lang="en-US" sz="1400" dirty="0" smtClean="0">
                <a:solidFill>
                  <a:schemeClr val="tx1">
                    <a:lumMod val="50000"/>
                    <a:lumOff val="50000"/>
                  </a:schemeClr>
                </a:solidFill>
              </a:rPr>
              <a:t>There </a:t>
            </a:r>
            <a:r>
              <a:rPr lang="en-US" sz="1400" dirty="0">
                <a:solidFill>
                  <a:schemeClr val="tx1">
                    <a:lumMod val="50000"/>
                    <a:lumOff val="50000"/>
                  </a:schemeClr>
                </a:solidFill>
              </a:rPr>
              <a:t>are patterns and clues that could lead you to your full potential, but to connect the dots, you'd need to learn a new skill: how to adapt and disrupt. BETTER and FASTER will make you BETTER by teaching you how to overcome evolutionary traps that block smart people and successful teams. Then, it will make you FASTER by teaching you 6 Patterns of Opportunity -- </a:t>
            </a:r>
            <a:r>
              <a:rPr lang="en-US" sz="1400" dirty="0" smtClean="0">
                <a:solidFill>
                  <a:schemeClr val="tx1">
                    <a:lumMod val="50000"/>
                    <a:lumOff val="50000"/>
                  </a:schemeClr>
                </a:solidFill>
              </a:rPr>
              <a:t>repeatable </a:t>
            </a:r>
            <a:r>
              <a:rPr lang="en-US" sz="1400" dirty="0">
                <a:solidFill>
                  <a:schemeClr val="tx1">
                    <a:lumMod val="50000"/>
                    <a:lumOff val="50000"/>
                  </a:schemeClr>
                </a:solidFill>
              </a:rPr>
              <a:t>shortcuts that you can use to </a:t>
            </a:r>
            <a:r>
              <a:rPr lang="en-US" sz="1400" dirty="0" smtClean="0">
                <a:solidFill>
                  <a:schemeClr val="tx1">
                    <a:lumMod val="50000"/>
                    <a:lumOff val="50000"/>
                  </a:schemeClr>
                </a:solidFill>
              </a:rPr>
              <a:t>find </a:t>
            </a:r>
            <a:r>
              <a:rPr lang="en-US" sz="1400" dirty="0">
                <a:solidFill>
                  <a:schemeClr val="tx1">
                    <a:lumMod val="50000"/>
                    <a:lumOff val="50000"/>
                  </a:schemeClr>
                </a:solidFill>
              </a:rPr>
              <a:t>better ideas, faster</a:t>
            </a:r>
            <a:r>
              <a:rPr lang="en-US" sz="1400" dirty="0" smtClean="0">
                <a:solidFill>
                  <a:schemeClr val="tx1">
                    <a:lumMod val="50000"/>
                    <a:lumOff val="50000"/>
                  </a:schemeClr>
                </a:solidFill>
              </a:rPr>
              <a:t>.</a:t>
            </a:r>
          </a:p>
          <a:p>
            <a:endParaRPr lang="en-US" sz="1000" dirty="0"/>
          </a:p>
          <a:p>
            <a:r>
              <a:rPr lang="en-US" sz="1500" dirty="0" smtClean="0"/>
              <a:t>VISIT: BetterAndFaster.com</a:t>
            </a:r>
            <a:endParaRPr lang="en-US" sz="1600" dirty="0"/>
          </a:p>
        </p:txBody>
      </p:sp>
      <p:sp>
        <p:nvSpPr>
          <p:cNvPr id="8" name="Rectangle 7"/>
          <p:cNvSpPr/>
          <p:nvPr/>
        </p:nvSpPr>
        <p:spPr>
          <a:xfrm>
            <a:off x="2117600" y="5410200"/>
            <a:ext cx="5137400" cy="1107996"/>
          </a:xfrm>
          <a:prstGeom prst="rect">
            <a:avLst/>
          </a:prstGeom>
          <a:ln>
            <a:solidFill>
              <a:schemeClr val="bg1">
                <a:lumMod val="65000"/>
              </a:schemeClr>
            </a:solidFill>
          </a:ln>
        </p:spPr>
        <p:txBody>
          <a:bodyPr wrap="square">
            <a:spAutoFit/>
          </a:bodyPr>
          <a:lstStyle/>
          <a:p>
            <a:pPr algn="ctr"/>
            <a:r>
              <a:rPr lang="en-US" b="1" dirty="0" smtClean="0">
                <a:solidFill>
                  <a:srgbClr val="00B050"/>
                </a:solidFill>
              </a:rPr>
              <a:t>Pre-order </a:t>
            </a:r>
            <a:r>
              <a:rPr lang="en-US" dirty="0" smtClean="0">
                <a:solidFill>
                  <a:srgbClr val="00B050"/>
                </a:solidFill>
              </a:rPr>
              <a:t>&amp; get </a:t>
            </a:r>
            <a:r>
              <a:rPr lang="en-US" b="1" dirty="0" smtClean="0">
                <a:solidFill>
                  <a:srgbClr val="00B050"/>
                </a:solidFill>
              </a:rPr>
              <a:t>FREE research</a:t>
            </a:r>
          </a:p>
          <a:p>
            <a:pPr algn="ctr"/>
            <a:r>
              <a:rPr lang="en-US" sz="1600" dirty="0" smtClean="0"/>
              <a:t>Buy 4 = Get the Top 40 Trend Report Lite</a:t>
            </a:r>
          </a:p>
          <a:p>
            <a:pPr algn="ctr"/>
            <a:r>
              <a:rPr lang="en-US" sz="1600" dirty="0" smtClean="0"/>
              <a:t>Buy 24 = Get the 2015 </a:t>
            </a:r>
            <a:r>
              <a:rPr lang="en-US" sz="1600" dirty="0"/>
              <a:t>f</a:t>
            </a:r>
            <a:r>
              <a:rPr lang="en-US" sz="1600" dirty="0" smtClean="0"/>
              <a:t>ull trend report (worth $1,000)</a:t>
            </a:r>
          </a:p>
          <a:p>
            <a:pPr algn="ctr"/>
            <a:r>
              <a:rPr lang="en-US" sz="1600" dirty="0" smtClean="0"/>
              <a:t>Buy 100 = Get 3 * 24 Hour Custom Reports (worth $4,500)</a:t>
            </a:r>
            <a:endParaRPr lang="en-US" sz="1600" dirty="0"/>
          </a:p>
        </p:txBody>
      </p:sp>
    </p:spTree>
    <p:extLst>
      <p:ext uri="{BB962C8B-B14F-4D97-AF65-F5344CB8AC3E}">
        <p14:creationId xmlns:p14="http://schemas.microsoft.com/office/powerpoint/2010/main" val="405319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2133600"/>
            <a:ext cx="8572500" cy="923330"/>
          </a:xfrm>
          <a:prstGeom prst="rect">
            <a:avLst/>
          </a:prstGeom>
        </p:spPr>
        <p:txBody>
          <a:bodyPr vertOverflow="overflow" horzOverflow="overflow" wrap="square" lIns="91440" tIns="45720" rIns="91440" bIns="45720" numCol="1" rtlCol="0">
            <a:spAutoFit/>
          </a:bodyPr>
          <a:lstStyle/>
          <a:p>
            <a:pPr fontAlgn="base"/>
            <a:r>
              <a:rPr lang="en-US" sz="5400" b="1" dirty="0" smtClean="0">
                <a:solidFill>
                  <a:srgbClr val="000000"/>
                </a:solidFill>
                <a:latin typeface="Arial"/>
              </a:rPr>
              <a:t>10 Sample PRO Trends</a:t>
            </a:r>
            <a:endParaRPr sz="5400" b="1"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algn="r" fontAlgn="base"/>
            <a:r>
              <a:rPr sz="700">
                <a:solidFill>
                  <a:srgbClr val="808080"/>
                </a:solidFill>
                <a:latin typeface="Arial"/>
              </a:rPr>
              <a:t>Copyright © TrendHunter.com. All Rights Reserved</a:t>
            </a:r>
          </a:p>
        </p:txBody>
      </p:sp>
      <p:sp>
        <p:nvSpPr>
          <p:cNvPr id="5" name="TextBox 4"/>
          <p:cNvSpPr txBox="1"/>
          <p:nvPr/>
        </p:nvSpPr>
        <p:spPr>
          <a:xfrm>
            <a:off x="381000" y="2929467"/>
            <a:ext cx="8096250" cy="707886"/>
          </a:xfrm>
          <a:prstGeom prst="rect">
            <a:avLst/>
          </a:prstGeom>
        </p:spPr>
        <p:txBody>
          <a:bodyPr vertOverflow="overflow" horzOverflow="overflow" wrap="square" lIns="91440" tIns="45720" rIns="91440" bIns="45720" numCol="1" rtlCol="0">
            <a:spAutoFit/>
          </a:bodyPr>
          <a:lstStyle/>
          <a:p>
            <a:pPr fontAlgn="base"/>
            <a:r>
              <a:rPr lang="en-US" sz="4000" dirty="0" smtClean="0">
                <a:solidFill>
                  <a:srgbClr val="FF0000"/>
                </a:solidFill>
                <a:latin typeface="Arial"/>
              </a:rPr>
              <a:t>Subscribe for 3,000 More!</a:t>
            </a:r>
            <a:endParaRPr sz="4000" dirty="0">
              <a:solidFill>
                <a:srgbClr val="FF0000"/>
              </a:solidFill>
              <a:latin typeface="Arial"/>
            </a:endParaRPr>
          </a:p>
        </p:txBody>
      </p:sp>
      <p:sp>
        <p:nvSpPr>
          <p:cNvPr id="6" name="TextBox 5"/>
          <p:cNvSpPr txBox="1"/>
          <p:nvPr/>
        </p:nvSpPr>
        <p:spPr>
          <a:xfrm>
            <a:off x="381000" y="4286250"/>
            <a:ext cx="8382000" cy="523220"/>
          </a:xfrm>
          <a:prstGeom prst="rect">
            <a:avLst/>
          </a:prstGeom>
        </p:spPr>
        <p:txBody>
          <a:bodyPr vertOverflow="overflow" horzOverflow="overflow" wrap="square" lIns="91440" tIns="45720" rIns="91440" bIns="45720" numCol="1" rtlCol="0">
            <a:spAutoFit/>
          </a:bodyPr>
          <a:lstStyle/>
          <a:p>
            <a:pPr fontAlgn="base"/>
            <a:r>
              <a:rPr lang="en-US" sz="1400" dirty="0" smtClean="0">
                <a:solidFill>
                  <a:srgbClr val="000000"/>
                </a:solidFill>
                <a:latin typeface="Arial"/>
              </a:rPr>
              <a:t>Enclosed are a few inspiring ideas selected through an internal competition between our editors, each picking their favorite insights from our collection of more than 3,000 PRO Trends.  </a:t>
            </a:r>
            <a:endParaRPr sz="1400" dirty="0">
              <a:solidFill>
                <a:srgbClr val="000000"/>
              </a:solidFill>
              <a:latin typeface="Arial"/>
            </a:endParaRPr>
          </a:p>
        </p:txBody>
      </p:sp>
    </p:spTree>
    <p:extLst>
      <p:ext uri="{BB962C8B-B14F-4D97-AF65-F5344CB8AC3E}">
        <p14:creationId xmlns:p14="http://schemas.microsoft.com/office/powerpoint/2010/main" val="189321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Masculinity Redefined</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Fatherly photography suggests a shift toward more familial roles for men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women becoming more independent and career-focused due to more open and encouraging educational opportunities, men have subsequently faced a shift in gender roles, integrating themselves into more familial responsibilities that were once dominated by the opposite gender. Reflecting a shift in gender expectations, fatherly photography showcases a turn toward more domestic roles for men, echoing a transformation of traditional familial frameworks.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http://www.trendhunter.com/id/235164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95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429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0718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Hilarious Dad-Daughter Portraits</a:t>
            </a:r>
            <a:r>
              <a:rPr sz="1000" b="0" i="0" u="none" strike="noStrike">
                <a:solidFill>
                  <a:srgbClr val="000000"/>
                </a:solidFill>
                <a:latin typeface="Arial"/>
              </a:rPr>
              <a:t>
World's Best Father by Dave Engledow is Quite the Opposite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6002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Poignant Father-Daughter Portraits</a:t>
            </a:r>
            <a:r>
              <a:rPr sz="800" b="0" i="0" u="none" strike="noStrike">
                <a:solidFill>
                  <a:srgbClr val="000000"/>
                </a:solidFill>
                <a:latin typeface="Arial"/>
              </a:rPr>
              <a:t>
Ben Nunery and Olivia Reenact Wedding Photos with Late Wife</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668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Adorable Daddy Daughter Selfies</a:t>
            </a:r>
            <a:r>
              <a:rPr sz="800" b="0" i="0" u="none" strike="noStrike">
                <a:solidFill>
                  <a:srgbClr val="000000"/>
                </a:solidFill>
                <a:latin typeface="Arial"/>
              </a:rPr>
              <a:t>
This Redditor Took a Bunch of Funny Family Portraits with his Baby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9144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Famous Fatherly Photoshoots</a:t>
            </a:r>
            <a:r>
              <a:rPr sz="800" b="0" i="0" u="none" strike="noStrike">
                <a:solidFill>
                  <a:srgbClr val="000000"/>
                </a:solidFill>
                <a:latin typeface="Arial"/>
              </a:rPr>
              <a:t>
The Terry Richardson Mom &amp; Dad Book Reveals the Dad behind the Man</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4953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Foxy Father Photoblogs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71475"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Adorably Coordinated Familial Shoots</a:t>
            </a:r>
          </a:p>
        </p:txBody>
      </p:sp>
    </p:spTree>
    <p:extLst>
      <p:ext uri="{BB962C8B-B14F-4D97-AF65-F5344CB8AC3E}">
        <p14:creationId xmlns:p14="http://schemas.microsoft.com/office/powerpoint/2010/main" val="7416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Practical Printing</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3D printing expands to offer functional, everyday goods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potential of 3D printing is being realized as the market of goods is expanded to include prosthetics, foods, everyday goods and beyond. This shift towards mass adoption of 3D printed goods targets the modern consumer whose preference for convenience and tech-savvy innovations is leading towards full lifestyle immersion.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+ 70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http://www.trendhunter.com/id/257684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286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60426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3D Printed Skulls</a:t>
            </a:r>
            <a:r>
              <a:rPr sz="1000" b="0" i="0" u="none" strike="noStrike">
                <a:solidFill>
                  <a:srgbClr val="000000"/>
                </a:solidFill>
                <a:latin typeface="Arial"/>
              </a:rPr>
              <a:t>
Dr. Bon Verweij Successfully Implanted a Tech-Made Cranium in the Netherlands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543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3D-Printed Home Organizers</a:t>
            </a:r>
            <a:r>
              <a:rPr sz="800" b="0" i="0" u="none" strike="noStrike">
                <a:solidFill>
                  <a:srgbClr val="000000"/>
                </a:solidFill>
                <a:latin typeface="Arial"/>
              </a:rPr>
              <a:t>
The Uook Wall Organizer by Build Republic is Customizable</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6573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Flexible Cellular Seating</a:t>
            </a:r>
            <a:r>
              <a:rPr sz="800" b="0" i="0" u="none" strike="noStrike">
                <a:solidFill>
                  <a:srgbClr val="000000"/>
                </a:solidFill>
                <a:latin typeface="Arial"/>
              </a:rPr>
              <a:t>
Lilian Van Daal's 3D-Printed Chair is Inspired by Plant Cells</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676275"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Wireless Custom Earbuds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69532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Printed Facial Surgeries</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66675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Makeup Printers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523875"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Edible 3D Drumsticks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52387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3D Printing Food Attachments</a:t>
            </a:r>
          </a:p>
        </p:txBody>
      </p:sp>
      <p:pic>
        <p:nvPicPr>
          <p:cNvPr id="60" name="Image" descr="Image">
            <a:hlinkClick r:id="rId43" tooltip="Go to trend"/>
          </p:cNvPr>
          <p:cNvPicPr>
            <a:picLocks noChangeAspect="1"/>
          </p:cNvPicPr>
          <p:nvPr/>
        </p:nvPicPr>
        <p:blipFill>
          <a:blip r:embed="rId44"/>
          <a:stretch>
            <a:fillRect/>
          </a:stretch>
        </p:blipFill>
        <p:spPr>
          <a:xfrm>
            <a:off x="6905625" y="5476875"/>
            <a:ext cx="952500" cy="647700"/>
          </a:xfrm>
          <a:prstGeom prst="rect">
            <a:avLst/>
          </a:prstGeom>
        </p:spPr>
      </p:pic>
      <p:pic>
        <p:nvPicPr>
          <p:cNvPr id="61" name="bar1" descr="bar1"/>
          <p:cNvPicPr>
            <a:picLocks noChangeAspect="1"/>
          </p:cNvPicPr>
          <p:nvPr/>
        </p:nvPicPr>
        <p:blipFill>
          <a:blip r:embed="rId29"/>
          <a:stretch>
            <a:fillRect/>
          </a:stretch>
        </p:blipFill>
        <p:spPr>
          <a:xfrm>
            <a:off x="6905625" y="6124575"/>
            <a:ext cx="952500" cy="38100"/>
          </a:xfrm>
          <a:prstGeom prst="rect">
            <a:avLst/>
          </a:prstGeom>
        </p:spPr>
      </p:pic>
      <p:pic>
        <p:nvPicPr>
          <p:cNvPr id="62" name="bar1" descr="bar1"/>
          <p:cNvPicPr>
            <a:picLocks noChangeAspect="1"/>
          </p:cNvPicPr>
          <p:nvPr/>
        </p:nvPicPr>
        <p:blipFill>
          <a:blip r:embed="rId45"/>
          <a:stretch>
            <a:fillRect/>
          </a:stretch>
        </p:blipFill>
        <p:spPr>
          <a:xfrm>
            <a:off x="6905625" y="6124575"/>
            <a:ext cx="371475" cy="38100"/>
          </a:xfrm>
          <a:prstGeom prst="rect">
            <a:avLst/>
          </a:prstGeom>
        </p:spPr>
      </p:pic>
      <p:sp>
        <p:nvSpPr>
          <p:cNvPr id="63" name="TextBox 62"/>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Fruit-Producing 3D Printers</a:t>
            </a:r>
          </a:p>
        </p:txBody>
      </p:sp>
    </p:spTree>
    <p:extLst>
      <p:ext uri="{BB962C8B-B14F-4D97-AF65-F5344CB8AC3E}">
        <p14:creationId xmlns:p14="http://schemas.microsoft.com/office/powerpoint/2010/main" val="133638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Everyday Robotics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Automatic household devices illustrate a demand for high-tech convenience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consumers becoming increasingly busy in their everyday lives, making time to do simple things like chores can be difficult. Robotic household devices seek to make the cleaning process more efficient, allowing consumers the freedom to engage in other activities. This illustrates a growing demand for hyper-convenience.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http://www.trendhunter.com/id/228540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Automatic Lawn Letterers</a:t>
            </a:r>
            <a:r>
              <a:rPr sz="1000" b="0" i="0" u="none" strike="noStrike">
                <a:solidFill>
                  <a:srgbClr val="000000"/>
                </a:solidFill>
                <a:latin typeface="Arial"/>
              </a:rPr>
              <a:t>
The Grass Printer Make Your Yard a Canvas for Literal Communication</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Sanitizing Robot Snakes</a:t>
            </a:r>
            <a:r>
              <a:rPr sz="800" b="0" i="0" u="none" strike="noStrike">
                <a:solidFill>
                  <a:srgbClr val="000000"/>
                </a:solidFill>
                <a:latin typeface="Arial"/>
              </a:rPr>
              <a:t>
The Bio-Cleaner 2 is an Underwater Appliance That Breaks Down Metals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4097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Tiny Window-Washing Bots</a:t>
            </a:r>
            <a:r>
              <a:rPr sz="800" b="0" i="0" u="none" strike="noStrike">
                <a:solidFill>
                  <a:srgbClr val="000000"/>
                </a:solidFill>
                <a:latin typeface="Arial"/>
              </a:rPr>
              <a:t>
The Electrolux Splash Scours Every Inch of Exterior Fenestration</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3335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Tortoise Hoovers</a:t>
            </a:r>
            <a:r>
              <a:rPr sz="800" b="0" i="0" u="none" strike="noStrike">
                <a:solidFill>
                  <a:srgbClr val="000000"/>
                </a:solidFill>
                <a:latin typeface="Arial"/>
              </a:rPr>
              <a:t>
The Electrolux Hover Bot Cleans Every Surface of Your Home Automatically</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6096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Hybrid Vacuum-Mop Robots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8100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Trash-Terminating Robots</a:t>
            </a:r>
          </a:p>
        </p:txBody>
      </p:sp>
    </p:spTree>
    <p:extLst>
      <p:ext uri="{BB962C8B-B14F-4D97-AF65-F5344CB8AC3E}">
        <p14:creationId xmlns:p14="http://schemas.microsoft.com/office/powerpoint/2010/main" val="117322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17016</TotalTime>
  <Words>1899</Words>
  <Application>Microsoft Office PowerPoint</Application>
  <PresentationFormat>On-screen Show (4:3)</PresentationFormat>
  <Paragraphs>324</Paragraphs>
  <Slides>18</Slides>
  <Notes>4</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Office Theme</vt:lpstr>
      <vt:lpstr>4_Office Theme</vt:lpstr>
      <vt:lpstr>1_Office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114</cp:revision>
  <dcterms:created xsi:type="dcterms:W3CDTF">2013-09-05T11:24:48Z</dcterms:created>
  <dcterms:modified xsi:type="dcterms:W3CDTF">2014-11-11T19:10:23Z</dcterms:modified>
</cp:coreProperties>
</file>