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 id="2147483690" r:id="rId3"/>
    <p:sldMasterId id="2147483705" r:id="rId4"/>
    <p:sldMasterId id="2147483717" r:id="rId5"/>
    <p:sldMasterId id="2147483719" r:id="rId6"/>
  </p:sldMasterIdLst>
  <p:notesMasterIdLst>
    <p:notesMasterId r:id="rId61"/>
  </p:notesMasterIdLst>
  <p:sldIdLst>
    <p:sldId id="256" r:id="rId7"/>
    <p:sldId id="386" r:id="rId8"/>
    <p:sldId id="411" r:id="rId9"/>
    <p:sldId id="416" r:id="rId10"/>
    <p:sldId id="414" r:id="rId11"/>
    <p:sldId id="400" r:id="rId12"/>
    <p:sldId id="359"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8" r:id="rId45"/>
    <p:sldId id="449" r:id="rId46"/>
    <p:sldId id="450" r:id="rId47"/>
    <p:sldId id="451" r:id="rId48"/>
    <p:sldId id="452" r:id="rId49"/>
    <p:sldId id="453" r:id="rId50"/>
    <p:sldId id="454" r:id="rId51"/>
    <p:sldId id="455" r:id="rId52"/>
    <p:sldId id="456" r:id="rId53"/>
    <p:sldId id="406" r:id="rId54"/>
    <p:sldId id="410" r:id="rId55"/>
    <p:sldId id="401" r:id="rId56"/>
    <p:sldId id="402" r:id="rId57"/>
    <p:sldId id="415" r:id="rId58"/>
    <p:sldId id="399" r:id="rId59"/>
    <p:sldId id="36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9" d="100"/>
          <a:sy n="119" d="100"/>
        </p:scale>
        <p:origin x="-13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53548-383C-4657-B207-B8F8C792B217}" type="datetimeFigureOut">
              <a:rPr lang="en-US" smtClean="0"/>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565B1-1E2C-48F8-925A-2C62FF9C6334}" type="slidenum">
              <a:rPr lang="en-US" smtClean="0"/>
              <a:t>‹#›</a:t>
            </a:fld>
            <a:endParaRPr lang="en-US"/>
          </a:p>
        </p:txBody>
      </p:sp>
    </p:spTree>
    <p:extLst>
      <p:ext uri="{BB962C8B-B14F-4D97-AF65-F5344CB8AC3E}">
        <p14:creationId xmlns:p14="http://schemas.microsoft.com/office/powerpoint/2010/main" val="1790510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2</a:t>
            </a:fld>
            <a:endParaRPr lang="en-US" sz="120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3</a:t>
            </a:fld>
            <a:endParaRPr lang="en-US" sz="120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6</a:t>
            </a:fld>
            <a:endParaRPr lang="en-US" sz="120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49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50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51</a:t>
            </a:fld>
            <a:endParaRPr lang="en-US" sz="120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52</a:t>
            </a:fld>
            <a:endParaRPr lang="en-US" sz="120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11/11/2014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11/11/2014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11/11/2014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fld id="{EE336665-E7E9-4861-9ADF-F11A47CBAD79}" type="slidenum">
              <a:rPr lang="nl-BE" smtClean="0">
                <a:solidFill>
                  <a:prstClr val="black">
                    <a:tint val="75000"/>
                  </a:prstClr>
                </a:solidFill>
              </a:rPr>
              <a:pPr/>
              <a:t>‹#›</a:t>
            </a:fld>
            <a:endParaRPr lang="nl-BE"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dirty="0">
              <a:solidFill>
                <a:prstClr val="black">
                  <a:tint val="75000"/>
                </a:prstClr>
              </a:solidFill>
            </a:endParaRPr>
          </a:p>
        </p:txBody>
      </p:sp>
    </p:spTree>
    <p:extLst>
      <p:ext uri="{BB962C8B-B14F-4D97-AF65-F5344CB8AC3E}">
        <p14:creationId xmlns:p14="http://schemas.microsoft.com/office/powerpoint/2010/main" val="36983957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fld id="{EE336665-E7E9-4861-9ADF-F11A47CBAD79}" type="slidenum">
              <a:rPr lang="nl-BE" smtClean="0">
                <a:solidFill>
                  <a:prstClr val="black">
                    <a:tint val="75000"/>
                  </a:prstClr>
                </a:solidFill>
              </a:rPr>
              <a:pPr/>
              <a:t>‹#›</a:t>
            </a:fld>
            <a:endParaRPr lang="nl-B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7599963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42020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248059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6454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080794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047350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03257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11/11/2014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675279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152967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120506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481627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147920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676478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054061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506848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751260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65148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11/11/2014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280470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510857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907848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106798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686666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308387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0DA8BB-0D18-469F-8022-DD923457DE3A}" type="datetimeFigureOut">
              <a:rPr lang="nl-BE" smtClean="0">
                <a:solidFill>
                  <a:prstClr val="black"/>
                </a:solidFill>
              </a:rPr>
              <a:pPr/>
              <a:t>11/11/2014</a:t>
            </a:fld>
            <a:endParaRPr lang="nl-BE">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BE">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274F97-0F13-42E5-9A1D-07478243785D}" type="slidenum">
              <a:rPr lang="nl-BE" smtClean="0">
                <a:solidFill>
                  <a:prstClr val="black"/>
                </a:solidFill>
              </a:rPr>
              <a:pPr/>
              <a:t>‹#›</a:t>
            </a:fld>
            <a:endParaRPr lang="nl-BE">
              <a:solidFill>
                <a:prstClr val="black"/>
              </a:solidFill>
            </a:endParaRPr>
          </a:p>
        </p:txBody>
      </p:sp>
    </p:spTree>
    <p:extLst>
      <p:ext uri="{BB962C8B-B14F-4D97-AF65-F5344CB8AC3E}">
        <p14:creationId xmlns:p14="http://schemas.microsoft.com/office/powerpoint/2010/main" val="1629972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7388524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fld id="{EE336665-E7E9-4861-9ADF-F11A47CBAD79}" type="slidenum">
              <a:rPr lang="nl-BE" smtClean="0">
                <a:solidFill>
                  <a:prstClr val="black">
                    <a:tint val="75000"/>
                  </a:prstClr>
                </a:solidFill>
              </a:rPr>
              <a:pPr/>
              <a:t>‹#›</a:t>
            </a:fld>
            <a:endParaRPr lang="nl-B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106616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11/11/2014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11/11/2014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11/11/2014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11/11/2014</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11/11/2014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11/11/2014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hyperlink" Target="http://www.trendhunter.com" TargetMode="Externa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36.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jpeg"/><Relationship Id="rId5" Type="http://schemas.openxmlformats.org/officeDocument/2006/relationships/hyperlink" Target="http://www.trendhunter.com"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11/11/2014</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3"/>
          </p:nvPr>
        </p:nvSpPr>
        <p:spPr>
          <a:xfrm>
            <a:off x="3124200" y="659059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E336665-E7E9-4861-9ADF-F11A47CBAD79}" type="slidenum">
              <a:rPr lang="nl-BE" smtClean="0">
                <a:solidFill>
                  <a:prstClr val="black">
                    <a:tint val="75000"/>
                  </a:prstClr>
                </a:solidFill>
              </a:rPr>
              <a:pPr/>
              <a:t>‹#›</a:t>
            </a:fld>
            <a:endParaRPr lang="nl-BE" dirty="0"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nl-BE" dirty="0">
              <a:solidFill>
                <a:prstClr val="black">
                  <a:tint val="75000"/>
                </a:prstClr>
              </a:solidFill>
            </a:endParaRPr>
          </a:p>
        </p:txBody>
      </p:sp>
      <p:pic>
        <p:nvPicPr>
          <p:cNvPr id="7" name="sidebar image" descr="sidebar image"/>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1"/>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H Pro logo" descr="TH Pro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
        <p:nvSpPr>
          <p:cNvPr id="9" name="TextBox 8">
            <a:hlinkClick r:id="rId6"/>
          </p:cNvPr>
          <p:cNvSpPr txBox="1"/>
          <p:nvPr/>
        </p:nvSpPr>
        <p:spPr>
          <a:xfrm>
            <a:off x="5305926" y="6553200"/>
            <a:ext cx="3810000" cy="238125"/>
          </a:xfrm>
          <a:prstGeom prst="rect">
            <a:avLst/>
          </a:prstGeom>
        </p:spPr>
        <p:txBody>
          <a:bodyPr vertOverflow="overflow" horzOverflow="overflow" wrap="square" lIns="91440" tIns="45720" rIns="91440" bIns="45720" numCol="1" rtlCol="0">
            <a:spAutoFit/>
          </a:bodyPr>
          <a:lstStyle/>
          <a:p>
            <a:pPr algn="r" fontAlgn="base"/>
            <a:r>
              <a:rPr sz="700" dirty="0">
                <a:solidFill>
                  <a:srgbClr val="808080"/>
                </a:solidFill>
                <a:latin typeface="Arial"/>
              </a:rPr>
              <a:t>Copyright © TrendHunter.com. All Rights Reserved</a:t>
            </a:r>
          </a:p>
        </p:txBody>
      </p:sp>
    </p:spTree>
    <p:extLst>
      <p:ext uri="{BB962C8B-B14F-4D97-AF65-F5344CB8AC3E}">
        <p14:creationId xmlns:p14="http://schemas.microsoft.com/office/powerpoint/2010/main" val="3074981992"/>
      </p:ext>
    </p:extLst>
  </p:cSld>
  <p:clrMap bg1="lt1" tx1="dk1" bg2="lt2" tx2="dk2" accent1="accent1" accent2="accent2" accent3="accent3" accent4="accent4" accent5="accent5" accent6="accent6" hlink="hlink" folHlink="folHlink"/>
  <p:sldLayoutIdLst>
    <p:sldLayoutId id="2147483688" r:id="rId1"/>
    <p:sldLayoutId id="214748368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9125303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64122077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2725" y="5681663"/>
            <a:ext cx="89312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sidebar image" descr="sidebar image"/>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
            <a:ext cx="7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TH Pro logo" descr="TH Pro logo"/>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343775" y="47625"/>
            <a:ext cx="1724025" cy="476250"/>
          </a:xfrm>
          <a:prstGeom prst="rect">
            <a:avLst/>
          </a:prstGeom>
        </p:spPr>
      </p:pic>
    </p:spTree>
    <p:extLst>
      <p:ext uri="{BB962C8B-B14F-4D97-AF65-F5344CB8AC3E}">
        <p14:creationId xmlns:p14="http://schemas.microsoft.com/office/powerpoint/2010/main" val="1359025080"/>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solidFill>
                  <a:prstClr val="black">
                    <a:tint val="75000"/>
                  </a:prstClr>
                </a:solidFill>
              </a:rPr>
              <a:pPr/>
              <a:t>‹#›</a:t>
            </a:fld>
            <a:endParaRPr lang="nl-BE">
              <a:solidFill>
                <a:prstClr val="black">
                  <a:tint val="75000"/>
                </a:prstClr>
              </a:solidFill>
            </a:endParaRPr>
          </a:p>
        </p:txBody>
      </p:sp>
      <p:pic>
        <p:nvPicPr>
          <p:cNvPr id="8" name="TH Pro logo" descr="TH Pro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
        <p:nvSpPr>
          <p:cNvPr id="9" name="TextBox 8">
            <a:hlinkClick r:id="rId5"/>
          </p:cNvPr>
          <p:cNvSpPr txBox="1"/>
          <p:nvPr/>
        </p:nvSpPr>
        <p:spPr>
          <a:xfrm>
            <a:off x="5305926" y="6553200"/>
            <a:ext cx="3810000" cy="238125"/>
          </a:xfrm>
          <a:prstGeom prst="rect">
            <a:avLst/>
          </a:prstGeom>
        </p:spPr>
        <p:txBody>
          <a:bodyPr vertOverflow="overflow" horzOverflow="overflow" wrap="square" lIns="91440" tIns="45720" rIns="91440" bIns="45720" numCol="1" rtlCol="0">
            <a:spAutoFit/>
          </a:bodyPr>
          <a:lstStyle/>
          <a:p>
            <a:pPr algn="r" fontAlgn="base"/>
            <a:r>
              <a:rPr sz="700" dirty="0">
                <a:solidFill>
                  <a:srgbClr val="808080"/>
                </a:solidFill>
                <a:latin typeface="Arial"/>
              </a:rPr>
              <a:t>Copyright © TrendHunter.com. All Rights Reserved</a:t>
            </a:r>
          </a:p>
        </p:txBody>
      </p:sp>
      <p:pic>
        <p:nvPicPr>
          <p:cNvPr id="10" name="sidebar image" descr="sidebar image"/>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0" y="1"/>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224440"/>
      </p:ext>
    </p:extLst>
  </p:cSld>
  <p:clrMap bg1="lt1" tx1="dk1" bg2="lt2" tx2="dk2" accent1="accent1" accent2="accent2" accent3="accent3" accent4="accent4" accent5="accent5" accent6="accent6" hlink="hlink" folHlink="folHlink"/>
  <p:sldLayoutIdLst>
    <p:sldLayoutId id="2147483720" r:id="rId1"/>
    <p:sldLayoutId id="2147483721"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rendhunter.com/id/258346" TargetMode="External"/><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www.trendhunter.com/id/260942"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www.trendhunter.com/id/253684" TargetMode="External"/><Relationship Id="rId4" Type="http://schemas.openxmlformats.org/officeDocument/2006/relationships/hyperlink" Target="http://www.trendhunter.com/id/259066" TargetMode="External"/><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91.png"/><Relationship Id="rId3" Type="http://schemas.openxmlformats.org/officeDocument/2006/relationships/image" Target="../media/image39.jpg"/><Relationship Id="rId21" Type="http://schemas.openxmlformats.org/officeDocument/2006/relationships/image" Target="../media/image88.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86.jpeg"/><Relationship Id="rId25" Type="http://schemas.openxmlformats.org/officeDocument/2006/relationships/image" Target="../media/image90.jpeg"/><Relationship Id="rId2" Type="http://schemas.openxmlformats.org/officeDocument/2006/relationships/image" Target="../media/image81.png"/><Relationship Id="rId16" Type="http://schemas.openxmlformats.org/officeDocument/2006/relationships/hyperlink" Target="http://www.trendhunter.com/id/225923" TargetMode="External"/><Relationship Id="rId20" Type="http://schemas.openxmlformats.org/officeDocument/2006/relationships/hyperlink" Target="http://www.trendhunter.com/id/226133" TargetMode="External"/><Relationship Id="rId29" Type="http://schemas.openxmlformats.org/officeDocument/2006/relationships/image" Target="../media/image93.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83.png"/><Relationship Id="rId24" Type="http://schemas.openxmlformats.org/officeDocument/2006/relationships/hyperlink" Target="http://www.trendhunter.com/id/223862" TargetMode="External"/><Relationship Id="rId5" Type="http://schemas.openxmlformats.org/officeDocument/2006/relationships/image" Target="../media/image42.jpg"/><Relationship Id="rId15" Type="http://schemas.openxmlformats.org/officeDocument/2006/relationships/image" Target="../media/image85.jpg"/><Relationship Id="rId23" Type="http://schemas.openxmlformats.org/officeDocument/2006/relationships/image" Target="../media/image89.png"/><Relationship Id="rId28" Type="http://schemas.openxmlformats.org/officeDocument/2006/relationships/image" Target="../media/image92.jpeg"/><Relationship Id="rId10" Type="http://schemas.openxmlformats.org/officeDocument/2006/relationships/image" Target="../media/image46.png"/><Relationship Id="rId19" Type="http://schemas.openxmlformats.org/officeDocument/2006/relationships/image" Target="../media/image87.png"/><Relationship Id="rId4" Type="http://schemas.openxmlformats.org/officeDocument/2006/relationships/hyperlink" Target="http://www.trendhunter.com/id/229819" TargetMode="External"/><Relationship Id="rId9" Type="http://schemas.openxmlformats.org/officeDocument/2006/relationships/image" Target="../media/image82.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07055"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97.jpg"/><Relationship Id="rId18" Type="http://schemas.openxmlformats.org/officeDocument/2006/relationships/image" Target="../media/image53.png"/><Relationship Id="rId26" Type="http://schemas.openxmlformats.org/officeDocument/2006/relationships/image" Target="../media/image103.png"/><Relationship Id="rId3" Type="http://schemas.openxmlformats.org/officeDocument/2006/relationships/image" Target="../media/image39.jpg"/><Relationship Id="rId21" Type="http://schemas.openxmlformats.org/officeDocument/2006/relationships/image" Target="../media/image100.jpeg"/><Relationship Id="rId34" Type="http://schemas.openxmlformats.org/officeDocument/2006/relationships/hyperlink" Target="http://www.trendhunter.com/id/165402" TargetMode="External"/><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98.jpeg"/><Relationship Id="rId25" Type="http://schemas.openxmlformats.org/officeDocument/2006/relationships/image" Target="../media/image102.jpeg"/><Relationship Id="rId33" Type="http://schemas.openxmlformats.org/officeDocument/2006/relationships/image" Target="../media/image107.png"/><Relationship Id="rId2" Type="http://schemas.openxmlformats.org/officeDocument/2006/relationships/image" Target="../media/image67.png"/><Relationship Id="rId16" Type="http://schemas.openxmlformats.org/officeDocument/2006/relationships/hyperlink" Target="http://www.trendhunter.com/id/168095" TargetMode="External"/><Relationship Id="rId20" Type="http://schemas.openxmlformats.org/officeDocument/2006/relationships/hyperlink" Target="http://www.trendhunter.com/id/223460" TargetMode="External"/><Relationship Id="rId29" Type="http://schemas.openxmlformats.org/officeDocument/2006/relationships/image" Target="../media/image105.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96.png"/><Relationship Id="rId24" Type="http://schemas.openxmlformats.org/officeDocument/2006/relationships/hyperlink" Target="http://www.trendhunter.com/id/216307" TargetMode="External"/><Relationship Id="rId32" Type="http://schemas.openxmlformats.org/officeDocument/2006/relationships/image" Target="../media/image63.png"/><Relationship Id="rId5" Type="http://schemas.openxmlformats.org/officeDocument/2006/relationships/image" Target="../media/image42.jpg"/><Relationship Id="rId15" Type="http://schemas.openxmlformats.org/officeDocument/2006/relationships/image" Target="../media/image85.jpg"/><Relationship Id="rId23" Type="http://schemas.openxmlformats.org/officeDocument/2006/relationships/image" Target="../media/image101.png"/><Relationship Id="rId28" Type="http://schemas.openxmlformats.org/officeDocument/2006/relationships/image" Target="../media/image104.jpeg"/><Relationship Id="rId36" Type="http://schemas.openxmlformats.org/officeDocument/2006/relationships/image" Target="../media/image109.png"/><Relationship Id="rId10" Type="http://schemas.openxmlformats.org/officeDocument/2006/relationships/image" Target="../media/image95.png"/><Relationship Id="rId19" Type="http://schemas.openxmlformats.org/officeDocument/2006/relationships/image" Target="../media/image99.png"/><Relationship Id="rId31" Type="http://schemas.openxmlformats.org/officeDocument/2006/relationships/image" Target="../media/image106.jpeg"/><Relationship Id="rId4" Type="http://schemas.openxmlformats.org/officeDocument/2006/relationships/hyperlink" Target="http://www.trendhunter.com/id/235164" TargetMode="External"/><Relationship Id="rId9" Type="http://schemas.openxmlformats.org/officeDocument/2006/relationships/image" Target="../media/image94.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137240" TargetMode="External"/><Relationship Id="rId30" Type="http://schemas.openxmlformats.org/officeDocument/2006/relationships/hyperlink" Target="http://www.trendhunter.com/id/234908" TargetMode="External"/><Relationship Id="rId35" Type="http://schemas.openxmlformats.org/officeDocument/2006/relationships/image" Target="../media/image108.jpe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119.png"/><Relationship Id="rId39" Type="http://schemas.openxmlformats.org/officeDocument/2006/relationships/image" Target="../media/image127.png"/><Relationship Id="rId3" Type="http://schemas.openxmlformats.org/officeDocument/2006/relationships/image" Target="../media/image39.jpg"/><Relationship Id="rId21" Type="http://schemas.openxmlformats.org/officeDocument/2006/relationships/image" Target="../media/image116.jpeg"/><Relationship Id="rId34" Type="http://schemas.openxmlformats.org/officeDocument/2006/relationships/hyperlink" Target="http://www.trendhunter.com/id/242308" TargetMode="External"/><Relationship Id="rId42" Type="http://schemas.openxmlformats.org/officeDocument/2006/relationships/image" Target="../media/image129.pn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114.jpeg"/><Relationship Id="rId25" Type="http://schemas.openxmlformats.org/officeDocument/2006/relationships/image" Target="../media/image118.jpeg"/><Relationship Id="rId33" Type="http://schemas.openxmlformats.org/officeDocument/2006/relationships/image" Target="../media/image123.png"/><Relationship Id="rId38" Type="http://schemas.openxmlformats.org/officeDocument/2006/relationships/image" Target="../media/image126.jpeg"/><Relationship Id="rId2" Type="http://schemas.openxmlformats.org/officeDocument/2006/relationships/image" Target="../media/image110.png"/><Relationship Id="rId16" Type="http://schemas.openxmlformats.org/officeDocument/2006/relationships/hyperlink" Target="http://www.trendhunter.com/id/236696" TargetMode="External"/><Relationship Id="rId20" Type="http://schemas.openxmlformats.org/officeDocument/2006/relationships/hyperlink" Target="http://www.trendhunter.com/id/243436" TargetMode="External"/><Relationship Id="rId29" Type="http://schemas.openxmlformats.org/officeDocument/2006/relationships/image" Target="../media/image63.png"/><Relationship Id="rId41" Type="http://schemas.openxmlformats.org/officeDocument/2006/relationships/image" Target="../media/image128.jpe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12.png"/><Relationship Id="rId24" Type="http://schemas.openxmlformats.org/officeDocument/2006/relationships/hyperlink" Target="http://www.trendhunter.com/id/255439" TargetMode="External"/><Relationship Id="rId32" Type="http://schemas.openxmlformats.org/officeDocument/2006/relationships/image" Target="../media/image122.jpeg"/><Relationship Id="rId37" Type="http://schemas.openxmlformats.org/officeDocument/2006/relationships/hyperlink" Target="http://www.trendhunter.com/id/234886" TargetMode="External"/><Relationship Id="rId40" Type="http://schemas.openxmlformats.org/officeDocument/2006/relationships/hyperlink" Target="http://www.trendhunter.com/id/248142" TargetMode="External"/><Relationship Id="rId45" Type="http://schemas.openxmlformats.org/officeDocument/2006/relationships/image" Target="../media/image131.png"/><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117.png"/><Relationship Id="rId28" Type="http://schemas.openxmlformats.org/officeDocument/2006/relationships/image" Target="../media/image120.jpeg"/><Relationship Id="rId36" Type="http://schemas.openxmlformats.org/officeDocument/2006/relationships/image" Target="../media/image125.png"/><Relationship Id="rId10" Type="http://schemas.openxmlformats.org/officeDocument/2006/relationships/image" Target="../media/image111.png"/><Relationship Id="rId19" Type="http://schemas.openxmlformats.org/officeDocument/2006/relationships/image" Target="../media/image115.png"/><Relationship Id="rId31" Type="http://schemas.openxmlformats.org/officeDocument/2006/relationships/hyperlink" Target="http://www.trendhunter.com/id/234964" TargetMode="External"/><Relationship Id="rId44" Type="http://schemas.openxmlformats.org/officeDocument/2006/relationships/image" Target="../media/image130.jpeg"/><Relationship Id="rId4" Type="http://schemas.openxmlformats.org/officeDocument/2006/relationships/hyperlink" Target="http://www.trendhunter.com/id/257684" TargetMode="External"/><Relationship Id="rId9" Type="http://schemas.openxmlformats.org/officeDocument/2006/relationships/image" Target="../media/image46.png"/><Relationship Id="rId14" Type="http://schemas.openxmlformats.org/officeDocument/2006/relationships/image" Target="../media/image50.jpg"/><Relationship Id="rId22" Type="http://schemas.openxmlformats.org/officeDocument/2006/relationships/image" Target="../media/image56.png"/><Relationship Id="rId27" Type="http://schemas.openxmlformats.org/officeDocument/2006/relationships/hyperlink" Target="http://www.trendhunter.com/id/252909" TargetMode="External"/><Relationship Id="rId30" Type="http://schemas.openxmlformats.org/officeDocument/2006/relationships/image" Target="../media/image121.png"/><Relationship Id="rId35" Type="http://schemas.openxmlformats.org/officeDocument/2006/relationships/image" Target="../media/image124.jpeg"/><Relationship Id="rId43" Type="http://schemas.openxmlformats.org/officeDocument/2006/relationships/hyperlink" Target="http://www.trendhunter.com/id/24536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139.png"/><Relationship Id="rId3" Type="http://schemas.openxmlformats.org/officeDocument/2006/relationships/image" Target="../media/image39.jpg"/><Relationship Id="rId21" Type="http://schemas.openxmlformats.org/officeDocument/2006/relationships/image" Target="../media/image136.jpeg"/><Relationship Id="rId34" Type="http://schemas.openxmlformats.org/officeDocument/2006/relationships/hyperlink" Target="http://www.trendhunter.com/id/218181" TargetMode="External"/><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134.jpeg"/><Relationship Id="rId25" Type="http://schemas.openxmlformats.org/officeDocument/2006/relationships/image" Target="../media/image138.jpeg"/><Relationship Id="rId33" Type="http://schemas.openxmlformats.org/officeDocument/2006/relationships/image" Target="../media/image143.png"/><Relationship Id="rId2" Type="http://schemas.openxmlformats.org/officeDocument/2006/relationships/image" Target="../media/image110.png"/><Relationship Id="rId16" Type="http://schemas.openxmlformats.org/officeDocument/2006/relationships/hyperlink" Target="http://www.trendhunter.com/id/218773" TargetMode="External"/><Relationship Id="rId20" Type="http://schemas.openxmlformats.org/officeDocument/2006/relationships/hyperlink" Target="http://www.trendhunter.com/id/192758" TargetMode="External"/><Relationship Id="rId29" Type="http://schemas.openxmlformats.org/officeDocument/2006/relationships/image" Target="../media/image141.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hyperlink" Target="http://www.trendhunter.com/id/217195" TargetMode="External"/><Relationship Id="rId32" Type="http://schemas.openxmlformats.org/officeDocument/2006/relationships/image" Target="../media/image63.png"/><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137.png"/><Relationship Id="rId28" Type="http://schemas.openxmlformats.org/officeDocument/2006/relationships/image" Target="../media/image140.jpeg"/><Relationship Id="rId36" Type="http://schemas.openxmlformats.org/officeDocument/2006/relationships/image" Target="../media/image145.png"/><Relationship Id="rId10" Type="http://schemas.openxmlformats.org/officeDocument/2006/relationships/image" Target="../media/image133.png"/><Relationship Id="rId19" Type="http://schemas.openxmlformats.org/officeDocument/2006/relationships/image" Target="../media/image135.png"/><Relationship Id="rId31" Type="http://schemas.openxmlformats.org/officeDocument/2006/relationships/image" Target="../media/image142.jpeg"/><Relationship Id="rId4" Type="http://schemas.openxmlformats.org/officeDocument/2006/relationships/hyperlink" Target="http://www.trendhunter.com/id/228540" TargetMode="External"/><Relationship Id="rId9" Type="http://schemas.openxmlformats.org/officeDocument/2006/relationships/image" Target="../media/image132.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16808" TargetMode="External"/><Relationship Id="rId30" Type="http://schemas.openxmlformats.org/officeDocument/2006/relationships/hyperlink" Target="http://www.trendhunter.com/id/216473" TargetMode="External"/><Relationship Id="rId35" Type="http://schemas.openxmlformats.org/officeDocument/2006/relationships/image" Target="../media/image144.jpe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152.png"/><Relationship Id="rId3" Type="http://schemas.openxmlformats.org/officeDocument/2006/relationships/image" Target="../media/image39.jpg"/><Relationship Id="rId21" Type="http://schemas.openxmlformats.org/officeDocument/2006/relationships/image" Target="../media/image149.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147.jpeg"/><Relationship Id="rId25" Type="http://schemas.openxmlformats.org/officeDocument/2006/relationships/image" Target="../media/image151.jpeg"/><Relationship Id="rId2" Type="http://schemas.openxmlformats.org/officeDocument/2006/relationships/image" Target="../media/image110.png"/><Relationship Id="rId16" Type="http://schemas.openxmlformats.org/officeDocument/2006/relationships/hyperlink" Target="http://www.trendhunter.com/id/253126" TargetMode="External"/><Relationship Id="rId20" Type="http://schemas.openxmlformats.org/officeDocument/2006/relationships/hyperlink" Target="http://www.trendhunter.com/id/254039" TargetMode="External"/><Relationship Id="rId29" Type="http://schemas.openxmlformats.org/officeDocument/2006/relationships/image" Target="../media/image154.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46.png"/><Relationship Id="rId24" Type="http://schemas.openxmlformats.org/officeDocument/2006/relationships/hyperlink" Target="http://www.trendhunter.com/id/225125" TargetMode="External"/><Relationship Id="rId32" Type="http://schemas.openxmlformats.org/officeDocument/2006/relationships/image" Target="../media/image156.png"/><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150.png"/><Relationship Id="rId28" Type="http://schemas.openxmlformats.org/officeDocument/2006/relationships/image" Target="../media/image153.jpeg"/><Relationship Id="rId10" Type="http://schemas.openxmlformats.org/officeDocument/2006/relationships/image" Target="../media/image48.png"/><Relationship Id="rId19" Type="http://schemas.openxmlformats.org/officeDocument/2006/relationships/image" Target="../media/image148.png"/><Relationship Id="rId31" Type="http://schemas.openxmlformats.org/officeDocument/2006/relationships/image" Target="../media/image155.jpeg"/><Relationship Id="rId4" Type="http://schemas.openxmlformats.org/officeDocument/2006/relationships/hyperlink" Target="http://www.trendhunter.com/id/255659" TargetMode="External"/><Relationship Id="rId9" Type="http://schemas.openxmlformats.org/officeDocument/2006/relationships/image" Target="../media/image46.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38449" TargetMode="External"/><Relationship Id="rId30" Type="http://schemas.openxmlformats.org/officeDocument/2006/relationships/hyperlink" Target="http://www.trendhunter.com/id/190583"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163.png"/><Relationship Id="rId3" Type="http://schemas.openxmlformats.org/officeDocument/2006/relationships/image" Target="../media/image39.jpg"/><Relationship Id="rId21" Type="http://schemas.openxmlformats.org/officeDocument/2006/relationships/image" Target="../media/image160.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158.jpeg"/><Relationship Id="rId25" Type="http://schemas.openxmlformats.org/officeDocument/2006/relationships/image" Target="../media/image162.jpeg"/><Relationship Id="rId2" Type="http://schemas.openxmlformats.org/officeDocument/2006/relationships/image" Target="../media/image81.png"/><Relationship Id="rId16" Type="http://schemas.openxmlformats.org/officeDocument/2006/relationships/hyperlink" Target="http://www.trendhunter.com/id/249459" TargetMode="External"/><Relationship Id="rId20" Type="http://schemas.openxmlformats.org/officeDocument/2006/relationships/hyperlink" Target="http://www.trendhunter.com/id/252424" TargetMode="External"/><Relationship Id="rId29" Type="http://schemas.openxmlformats.org/officeDocument/2006/relationships/image" Target="../media/image165.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12.png"/><Relationship Id="rId24" Type="http://schemas.openxmlformats.org/officeDocument/2006/relationships/hyperlink" Target="http://www.trendhunter.com/id/246340" TargetMode="External"/><Relationship Id="rId32" Type="http://schemas.openxmlformats.org/officeDocument/2006/relationships/image" Target="../media/image167.png"/><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161.png"/><Relationship Id="rId28" Type="http://schemas.openxmlformats.org/officeDocument/2006/relationships/image" Target="../media/image164.jpeg"/><Relationship Id="rId10" Type="http://schemas.openxmlformats.org/officeDocument/2006/relationships/image" Target="../media/image94.png"/><Relationship Id="rId19" Type="http://schemas.openxmlformats.org/officeDocument/2006/relationships/image" Target="../media/image159.png"/><Relationship Id="rId31" Type="http://schemas.openxmlformats.org/officeDocument/2006/relationships/image" Target="../media/image166.jpeg"/><Relationship Id="rId4" Type="http://schemas.openxmlformats.org/officeDocument/2006/relationships/hyperlink" Target="http://www.trendhunter.com/id/256871" TargetMode="External"/><Relationship Id="rId9" Type="http://schemas.openxmlformats.org/officeDocument/2006/relationships/image" Target="../media/image46.png"/><Relationship Id="rId14" Type="http://schemas.openxmlformats.org/officeDocument/2006/relationships/image" Target="../media/image157.jpg"/><Relationship Id="rId22" Type="http://schemas.openxmlformats.org/officeDocument/2006/relationships/image" Target="../media/image56.png"/><Relationship Id="rId27" Type="http://schemas.openxmlformats.org/officeDocument/2006/relationships/hyperlink" Target="http://www.trendhunter.com/id/222721" TargetMode="External"/><Relationship Id="rId30" Type="http://schemas.openxmlformats.org/officeDocument/2006/relationships/hyperlink" Target="http://www.trendhunter.com/id/256501"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jpg"/><Relationship Id="rId18" Type="http://schemas.openxmlformats.org/officeDocument/2006/relationships/image" Target="../media/image53.png"/><Relationship Id="rId26" Type="http://schemas.openxmlformats.org/officeDocument/2006/relationships/image" Target="../media/image173.png"/><Relationship Id="rId3" Type="http://schemas.openxmlformats.org/officeDocument/2006/relationships/image" Target="../media/image39.jpg"/><Relationship Id="rId21" Type="http://schemas.openxmlformats.org/officeDocument/2006/relationships/image" Target="../media/image171.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169.jpeg"/><Relationship Id="rId25" Type="http://schemas.openxmlformats.org/officeDocument/2006/relationships/image" Target="../media/image172.jpeg"/><Relationship Id="rId2" Type="http://schemas.openxmlformats.org/officeDocument/2006/relationships/image" Target="../media/image40.png"/><Relationship Id="rId16" Type="http://schemas.openxmlformats.org/officeDocument/2006/relationships/hyperlink" Target="http://www.trendhunter.com/id/227998" TargetMode="External"/><Relationship Id="rId20" Type="http://schemas.openxmlformats.org/officeDocument/2006/relationships/hyperlink" Target="http://www.trendhunter.com/id/188127" TargetMode="External"/><Relationship Id="rId29" Type="http://schemas.openxmlformats.org/officeDocument/2006/relationships/image" Target="../media/image175.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68.png"/><Relationship Id="rId24" Type="http://schemas.openxmlformats.org/officeDocument/2006/relationships/hyperlink" Target="http://www.trendhunter.com/id/182273" TargetMode="External"/><Relationship Id="rId5" Type="http://schemas.openxmlformats.org/officeDocument/2006/relationships/image" Target="../media/image42.jpg"/><Relationship Id="rId15" Type="http://schemas.openxmlformats.org/officeDocument/2006/relationships/image" Target="../media/image51.jpg"/><Relationship Id="rId23" Type="http://schemas.openxmlformats.org/officeDocument/2006/relationships/image" Target="../media/image61.png"/><Relationship Id="rId28" Type="http://schemas.openxmlformats.org/officeDocument/2006/relationships/image" Target="../media/image174.jpeg"/><Relationship Id="rId10" Type="http://schemas.openxmlformats.org/officeDocument/2006/relationships/image" Target="../media/image68.png"/><Relationship Id="rId19" Type="http://schemas.openxmlformats.org/officeDocument/2006/relationships/image" Target="../media/image170.png"/><Relationship Id="rId4" Type="http://schemas.openxmlformats.org/officeDocument/2006/relationships/hyperlink" Target="http://www.trendhunter.com/id/228495" TargetMode="External"/><Relationship Id="rId9" Type="http://schemas.openxmlformats.org/officeDocument/2006/relationships/image" Target="../media/image132.png"/><Relationship Id="rId14" Type="http://schemas.openxmlformats.org/officeDocument/2006/relationships/image" Target="../media/image157.jpg"/><Relationship Id="rId22" Type="http://schemas.openxmlformats.org/officeDocument/2006/relationships/image" Target="../media/image56.png"/><Relationship Id="rId27" Type="http://schemas.openxmlformats.org/officeDocument/2006/relationships/hyperlink" Target="http://www.trendhunter.com/id/224903"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77.jpg"/><Relationship Id="rId18" Type="http://schemas.openxmlformats.org/officeDocument/2006/relationships/image" Target="../media/image53.png"/><Relationship Id="rId26" Type="http://schemas.openxmlformats.org/officeDocument/2006/relationships/image" Target="../media/image182.png"/><Relationship Id="rId3" Type="http://schemas.openxmlformats.org/officeDocument/2006/relationships/image" Target="../media/image39.jpg"/><Relationship Id="rId21" Type="http://schemas.openxmlformats.org/officeDocument/2006/relationships/image" Target="../media/image179.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178.jpeg"/><Relationship Id="rId25" Type="http://schemas.openxmlformats.org/officeDocument/2006/relationships/image" Target="../media/image181.jpeg"/><Relationship Id="rId2" Type="http://schemas.openxmlformats.org/officeDocument/2006/relationships/image" Target="../media/image110.png"/><Relationship Id="rId16" Type="http://schemas.openxmlformats.org/officeDocument/2006/relationships/hyperlink" Target="http://www.trendhunter.com/id/226243" TargetMode="External"/><Relationship Id="rId20" Type="http://schemas.openxmlformats.org/officeDocument/2006/relationships/hyperlink" Target="http://www.trendhunter.com/id/227247" TargetMode="External"/><Relationship Id="rId29" Type="http://schemas.openxmlformats.org/officeDocument/2006/relationships/image" Target="../media/image184.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hyperlink" Target="http://www.trendhunter.com/id/188026" TargetMode="External"/><Relationship Id="rId32" Type="http://schemas.openxmlformats.org/officeDocument/2006/relationships/image" Target="../media/image186.png"/><Relationship Id="rId5" Type="http://schemas.openxmlformats.org/officeDocument/2006/relationships/image" Target="../media/image42.jpg"/><Relationship Id="rId15" Type="http://schemas.openxmlformats.org/officeDocument/2006/relationships/image" Target="../media/image51.jpg"/><Relationship Id="rId23" Type="http://schemas.openxmlformats.org/officeDocument/2006/relationships/image" Target="../media/image180.png"/><Relationship Id="rId28" Type="http://schemas.openxmlformats.org/officeDocument/2006/relationships/image" Target="../media/image183.jpeg"/><Relationship Id="rId10" Type="http://schemas.openxmlformats.org/officeDocument/2006/relationships/image" Target="../media/image176.png"/><Relationship Id="rId19" Type="http://schemas.openxmlformats.org/officeDocument/2006/relationships/image" Target="../media/image99.png"/><Relationship Id="rId31" Type="http://schemas.openxmlformats.org/officeDocument/2006/relationships/image" Target="../media/image185.jpeg"/><Relationship Id="rId4" Type="http://schemas.openxmlformats.org/officeDocument/2006/relationships/hyperlink" Target="http://www.trendhunter.com/id/228194" TargetMode="External"/><Relationship Id="rId9" Type="http://schemas.openxmlformats.org/officeDocument/2006/relationships/image" Target="../media/image111.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07782" TargetMode="External"/><Relationship Id="rId30" Type="http://schemas.openxmlformats.org/officeDocument/2006/relationships/hyperlink" Target="http://www.trendhunter.com/id/205880"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97.jpg"/><Relationship Id="rId18" Type="http://schemas.openxmlformats.org/officeDocument/2006/relationships/image" Target="../media/image53.png"/><Relationship Id="rId26" Type="http://schemas.openxmlformats.org/officeDocument/2006/relationships/image" Target="../media/image195.png"/><Relationship Id="rId3" Type="http://schemas.openxmlformats.org/officeDocument/2006/relationships/image" Target="../media/image39.jpg"/><Relationship Id="rId21" Type="http://schemas.openxmlformats.org/officeDocument/2006/relationships/image" Target="../media/image192.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190.jpeg"/><Relationship Id="rId25" Type="http://schemas.openxmlformats.org/officeDocument/2006/relationships/image" Target="../media/image194.jpeg"/><Relationship Id="rId2" Type="http://schemas.openxmlformats.org/officeDocument/2006/relationships/image" Target="../media/image110.png"/><Relationship Id="rId16" Type="http://schemas.openxmlformats.org/officeDocument/2006/relationships/hyperlink" Target="http://www.trendhunter.com/id/246641" TargetMode="External"/><Relationship Id="rId20" Type="http://schemas.openxmlformats.org/officeDocument/2006/relationships/hyperlink" Target="http://www.trendhunter.com/id/234728" TargetMode="External"/><Relationship Id="rId29" Type="http://schemas.openxmlformats.org/officeDocument/2006/relationships/image" Target="../media/image197.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32.png"/><Relationship Id="rId24" Type="http://schemas.openxmlformats.org/officeDocument/2006/relationships/hyperlink" Target="http://www.trendhunter.com/id/239975" TargetMode="External"/><Relationship Id="rId32" Type="http://schemas.openxmlformats.org/officeDocument/2006/relationships/image" Target="../media/image199.png"/><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193.png"/><Relationship Id="rId28" Type="http://schemas.openxmlformats.org/officeDocument/2006/relationships/image" Target="../media/image196.jpeg"/><Relationship Id="rId10" Type="http://schemas.openxmlformats.org/officeDocument/2006/relationships/image" Target="../media/image188.png"/><Relationship Id="rId19" Type="http://schemas.openxmlformats.org/officeDocument/2006/relationships/image" Target="../media/image191.png"/><Relationship Id="rId31" Type="http://schemas.openxmlformats.org/officeDocument/2006/relationships/image" Target="../media/image198.jpeg"/><Relationship Id="rId4" Type="http://schemas.openxmlformats.org/officeDocument/2006/relationships/hyperlink" Target="http://www.trendhunter.com/id/237554" TargetMode="External"/><Relationship Id="rId9" Type="http://schemas.openxmlformats.org/officeDocument/2006/relationships/image" Target="../media/image187.png"/><Relationship Id="rId14" Type="http://schemas.openxmlformats.org/officeDocument/2006/relationships/image" Target="../media/image189.jpg"/><Relationship Id="rId22" Type="http://schemas.openxmlformats.org/officeDocument/2006/relationships/image" Target="../media/image56.png"/><Relationship Id="rId27" Type="http://schemas.openxmlformats.org/officeDocument/2006/relationships/hyperlink" Target="http://www.trendhunter.com/id/231279" TargetMode="External"/><Relationship Id="rId30" Type="http://schemas.openxmlformats.org/officeDocument/2006/relationships/hyperlink" Target="http://www.trendhunter.com/id/229850"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206.png"/><Relationship Id="rId3" Type="http://schemas.openxmlformats.org/officeDocument/2006/relationships/image" Target="../media/image39.jpg"/><Relationship Id="rId21" Type="http://schemas.openxmlformats.org/officeDocument/2006/relationships/image" Target="../media/image203.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201.jpeg"/><Relationship Id="rId25" Type="http://schemas.openxmlformats.org/officeDocument/2006/relationships/image" Target="../media/image205.jpeg"/><Relationship Id="rId2" Type="http://schemas.openxmlformats.org/officeDocument/2006/relationships/image" Target="../media/image110.png"/><Relationship Id="rId16" Type="http://schemas.openxmlformats.org/officeDocument/2006/relationships/hyperlink" Target="http://www.trendhunter.com/id/198816" TargetMode="External"/><Relationship Id="rId20" Type="http://schemas.openxmlformats.org/officeDocument/2006/relationships/hyperlink" Target="http://www.trendhunter.com/id/186099" TargetMode="External"/><Relationship Id="rId29" Type="http://schemas.openxmlformats.org/officeDocument/2006/relationships/image" Target="../media/image208.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32.png"/><Relationship Id="rId24" Type="http://schemas.openxmlformats.org/officeDocument/2006/relationships/hyperlink" Target="http://www.trendhunter.com/id/197555" TargetMode="External"/><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204.png"/><Relationship Id="rId28" Type="http://schemas.openxmlformats.org/officeDocument/2006/relationships/image" Target="../media/image207.jpeg"/><Relationship Id="rId10" Type="http://schemas.openxmlformats.org/officeDocument/2006/relationships/image" Target="../media/image200.png"/><Relationship Id="rId19" Type="http://schemas.openxmlformats.org/officeDocument/2006/relationships/image" Target="../media/image202.png"/><Relationship Id="rId4" Type="http://schemas.openxmlformats.org/officeDocument/2006/relationships/hyperlink" Target="http://www.trendhunter.com/id/246642" TargetMode="External"/><Relationship Id="rId9" Type="http://schemas.openxmlformats.org/officeDocument/2006/relationships/image" Target="../media/image69.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0445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3" Type="http://schemas.openxmlformats.org/officeDocument/2006/relationships/image" Target="../media/image177.jpg"/><Relationship Id="rId18" Type="http://schemas.openxmlformats.org/officeDocument/2006/relationships/image" Target="../media/image56.png"/><Relationship Id="rId26" Type="http://schemas.openxmlformats.org/officeDocument/2006/relationships/hyperlink" Target="http://www.trendhunter.com/id/250531" TargetMode="External"/><Relationship Id="rId39" Type="http://schemas.openxmlformats.org/officeDocument/2006/relationships/hyperlink" Target="http://www.trendhunter.com/id/234276" TargetMode="External"/><Relationship Id="rId3" Type="http://schemas.openxmlformats.org/officeDocument/2006/relationships/image" Target="../media/image39.jpg"/><Relationship Id="rId21" Type="http://schemas.openxmlformats.org/officeDocument/2006/relationships/image" Target="../media/image211.jpeg"/><Relationship Id="rId34" Type="http://schemas.openxmlformats.org/officeDocument/2006/relationships/image" Target="../media/image219.png"/><Relationship Id="rId42" Type="http://schemas.openxmlformats.org/officeDocument/2006/relationships/hyperlink" Target="http://www.trendhunter.com/id/241540" TargetMode="External"/><Relationship Id="rId47" Type="http://schemas.openxmlformats.org/officeDocument/2006/relationships/image" Target="../media/image226.png"/><Relationship Id="rId50" Type="http://schemas.openxmlformats.org/officeDocument/2006/relationships/image" Target="../media/image228.pn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209.jpeg"/><Relationship Id="rId25" Type="http://schemas.openxmlformats.org/officeDocument/2006/relationships/image" Target="../media/image213.png"/><Relationship Id="rId33" Type="http://schemas.openxmlformats.org/officeDocument/2006/relationships/image" Target="../media/image218.jpeg"/><Relationship Id="rId38" Type="http://schemas.openxmlformats.org/officeDocument/2006/relationships/image" Target="../media/image125.png"/><Relationship Id="rId46" Type="http://schemas.openxmlformats.org/officeDocument/2006/relationships/image" Target="../media/image225.jpeg"/><Relationship Id="rId2" Type="http://schemas.openxmlformats.org/officeDocument/2006/relationships/image" Target="../media/image41.png"/><Relationship Id="rId16" Type="http://schemas.openxmlformats.org/officeDocument/2006/relationships/hyperlink" Target="http://www.trendhunter.com/id/244147" TargetMode="External"/><Relationship Id="rId20" Type="http://schemas.openxmlformats.org/officeDocument/2006/relationships/hyperlink" Target="http://www.trendhunter.com/id/239775" TargetMode="External"/><Relationship Id="rId29" Type="http://schemas.openxmlformats.org/officeDocument/2006/relationships/hyperlink" Target="http://www.trendhunter.com/id/245520" TargetMode="External"/><Relationship Id="rId41" Type="http://schemas.openxmlformats.org/officeDocument/2006/relationships/image" Target="../media/image222.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82.png"/><Relationship Id="rId24" Type="http://schemas.openxmlformats.org/officeDocument/2006/relationships/image" Target="../media/image212.jpeg"/><Relationship Id="rId32" Type="http://schemas.openxmlformats.org/officeDocument/2006/relationships/hyperlink" Target="http://www.trendhunter.com/id/256468" TargetMode="External"/><Relationship Id="rId37" Type="http://schemas.openxmlformats.org/officeDocument/2006/relationships/image" Target="../media/image63.png"/><Relationship Id="rId40" Type="http://schemas.openxmlformats.org/officeDocument/2006/relationships/image" Target="../media/image221.jpeg"/><Relationship Id="rId45" Type="http://schemas.openxmlformats.org/officeDocument/2006/relationships/hyperlink" Target="http://www.trendhunter.com/id/253390" TargetMode="External"/><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hyperlink" Target="http://www.trendhunter.com/id/258361" TargetMode="External"/><Relationship Id="rId28" Type="http://schemas.openxmlformats.org/officeDocument/2006/relationships/image" Target="../media/image215.png"/><Relationship Id="rId36" Type="http://schemas.openxmlformats.org/officeDocument/2006/relationships/image" Target="../media/image220.jpeg"/><Relationship Id="rId49" Type="http://schemas.openxmlformats.org/officeDocument/2006/relationships/image" Target="../media/image227.jpeg"/><Relationship Id="rId10" Type="http://schemas.openxmlformats.org/officeDocument/2006/relationships/image" Target="../media/image133.png"/><Relationship Id="rId19" Type="http://schemas.openxmlformats.org/officeDocument/2006/relationships/image" Target="../media/image210.png"/><Relationship Id="rId31" Type="http://schemas.openxmlformats.org/officeDocument/2006/relationships/image" Target="../media/image217.png"/><Relationship Id="rId44" Type="http://schemas.openxmlformats.org/officeDocument/2006/relationships/image" Target="../media/image224.png"/><Relationship Id="rId4" Type="http://schemas.openxmlformats.org/officeDocument/2006/relationships/hyperlink" Target="http://www.trendhunter.com/id/258396" TargetMode="External"/><Relationship Id="rId9" Type="http://schemas.openxmlformats.org/officeDocument/2006/relationships/image" Target="../media/image146.png"/><Relationship Id="rId14" Type="http://schemas.openxmlformats.org/officeDocument/2006/relationships/image" Target="../media/image50.jpg"/><Relationship Id="rId22" Type="http://schemas.openxmlformats.org/officeDocument/2006/relationships/image" Target="../media/image57.png"/><Relationship Id="rId27" Type="http://schemas.openxmlformats.org/officeDocument/2006/relationships/image" Target="../media/image214.jpeg"/><Relationship Id="rId30" Type="http://schemas.openxmlformats.org/officeDocument/2006/relationships/image" Target="../media/image216.jpeg"/><Relationship Id="rId35" Type="http://schemas.openxmlformats.org/officeDocument/2006/relationships/hyperlink" Target="http://www.trendhunter.com/id/254237" TargetMode="External"/><Relationship Id="rId43" Type="http://schemas.openxmlformats.org/officeDocument/2006/relationships/image" Target="../media/image223.jpeg"/><Relationship Id="rId48" Type="http://schemas.openxmlformats.org/officeDocument/2006/relationships/hyperlink" Target="http://www.trendhunter.com/id/238081" TargetMode="External"/><Relationship Id="rId8"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234.png"/><Relationship Id="rId3" Type="http://schemas.openxmlformats.org/officeDocument/2006/relationships/image" Target="../media/image39.jpg"/><Relationship Id="rId21" Type="http://schemas.openxmlformats.org/officeDocument/2006/relationships/image" Target="../media/image231.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230.jpeg"/><Relationship Id="rId25" Type="http://schemas.openxmlformats.org/officeDocument/2006/relationships/image" Target="../media/image233.jpeg"/><Relationship Id="rId2" Type="http://schemas.openxmlformats.org/officeDocument/2006/relationships/image" Target="../media/image41.png"/><Relationship Id="rId16" Type="http://schemas.openxmlformats.org/officeDocument/2006/relationships/hyperlink" Target="http://www.trendhunter.com/id/252561" TargetMode="External"/><Relationship Id="rId20" Type="http://schemas.openxmlformats.org/officeDocument/2006/relationships/hyperlink" Target="http://www.trendhunter.com/id/216180" TargetMode="External"/><Relationship Id="rId29" Type="http://schemas.openxmlformats.org/officeDocument/2006/relationships/image" Target="../media/image236.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12.png"/><Relationship Id="rId24" Type="http://schemas.openxmlformats.org/officeDocument/2006/relationships/hyperlink" Target="http://www.trendhunter.com/id/245869" TargetMode="External"/><Relationship Id="rId5" Type="http://schemas.openxmlformats.org/officeDocument/2006/relationships/image" Target="../media/image42.jpg"/><Relationship Id="rId15" Type="http://schemas.openxmlformats.org/officeDocument/2006/relationships/image" Target="../media/image85.jpg"/><Relationship Id="rId23" Type="http://schemas.openxmlformats.org/officeDocument/2006/relationships/image" Target="../media/image232.png"/><Relationship Id="rId28" Type="http://schemas.openxmlformats.org/officeDocument/2006/relationships/image" Target="../media/image235.jpeg"/><Relationship Id="rId10" Type="http://schemas.openxmlformats.org/officeDocument/2006/relationships/image" Target="../media/image96.png"/><Relationship Id="rId19" Type="http://schemas.openxmlformats.org/officeDocument/2006/relationships/image" Target="../media/image54.png"/><Relationship Id="rId4" Type="http://schemas.openxmlformats.org/officeDocument/2006/relationships/hyperlink" Target="http://www.trendhunter.com/id/256778" TargetMode="External"/><Relationship Id="rId9" Type="http://schemas.openxmlformats.org/officeDocument/2006/relationships/image" Target="../media/image229.png"/><Relationship Id="rId14" Type="http://schemas.openxmlformats.org/officeDocument/2006/relationships/image" Target="../media/image157.jpg"/><Relationship Id="rId22" Type="http://schemas.openxmlformats.org/officeDocument/2006/relationships/image" Target="../media/image56.png"/><Relationship Id="rId27" Type="http://schemas.openxmlformats.org/officeDocument/2006/relationships/hyperlink" Target="http://www.trendhunter.com/id/256645"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84.jpg"/><Relationship Id="rId18" Type="http://schemas.openxmlformats.org/officeDocument/2006/relationships/image" Target="../media/image239.png"/><Relationship Id="rId26" Type="http://schemas.openxmlformats.org/officeDocument/2006/relationships/hyperlink" Target="http://www.trendhunter.com/id/204547" TargetMode="External"/><Relationship Id="rId3" Type="http://schemas.openxmlformats.org/officeDocument/2006/relationships/image" Target="../media/image39.jpg"/><Relationship Id="rId21" Type="http://schemas.openxmlformats.org/officeDocument/2006/relationships/image" Target="../media/image56.png"/><Relationship Id="rId34" Type="http://schemas.openxmlformats.org/officeDocument/2006/relationships/image" Target="../media/image247.png"/><Relationship Id="rId7" Type="http://schemas.openxmlformats.org/officeDocument/2006/relationships/image" Target="../media/image44.png"/><Relationship Id="rId12" Type="http://schemas.openxmlformats.org/officeDocument/2006/relationships/image" Target="../media/image97.jpg"/><Relationship Id="rId17" Type="http://schemas.openxmlformats.org/officeDocument/2006/relationships/image" Target="../media/image53.png"/><Relationship Id="rId25" Type="http://schemas.openxmlformats.org/officeDocument/2006/relationships/image" Target="../media/image219.png"/><Relationship Id="rId33" Type="http://schemas.openxmlformats.org/officeDocument/2006/relationships/image" Target="../media/image246.jpeg"/><Relationship Id="rId2" Type="http://schemas.openxmlformats.org/officeDocument/2006/relationships/image" Target="../media/image110.png"/><Relationship Id="rId16" Type="http://schemas.openxmlformats.org/officeDocument/2006/relationships/image" Target="../media/image238.jpeg"/><Relationship Id="rId20" Type="http://schemas.openxmlformats.org/officeDocument/2006/relationships/image" Target="../media/image240.jpeg"/><Relationship Id="rId29" Type="http://schemas.openxmlformats.org/officeDocument/2006/relationships/image" Target="../media/image244.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hyperlink" Target="http://www.trendhunter.com/trendreports" TargetMode="External"/><Relationship Id="rId24" Type="http://schemas.openxmlformats.org/officeDocument/2006/relationships/image" Target="../media/image242.jpeg"/><Relationship Id="rId32" Type="http://schemas.openxmlformats.org/officeDocument/2006/relationships/hyperlink" Target="http://www.trendhunter.com/id/200502" TargetMode="External"/><Relationship Id="rId37" Type="http://schemas.openxmlformats.org/officeDocument/2006/relationships/image" Target="../media/image249.png"/><Relationship Id="rId5" Type="http://schemas.openxmlformats.org/officeDocument/2006/relationships/image" Target="../media/image42.jpg"/><Relationship Id="rId15" Type="http://schemas.openxmlformats.org/officeDocument/2006/relationships/hyperlink" Target="http://www.trendhunter.com/id/213500" TargetMode="External"/><Relationship Id="rId23" Type="http://schemas.openxmlformats.org/officeDocument/2006/relationships/hyperlink" Target="http://www.trendhunter.com/id/196953" TargetMode="External"/><Relationship Id="rId28" Type="http://schemas.openxmlformats.org/officeDocument/2006/relationships/image" Target="../media/image63.png"/><Relationship Id="rId36" Type="http://schemas.openxmlformats.org/officeDocument/2006/relationships/image" Target="../media/image248.jpeg"/><Relationship Id="rId10" Type="http://schemas.openxmlformats.org/officeDocument/2006/relationships/image" Target="../media/image96.png"/><Relationship Id="rId19" Type="http://schemas.openxmlformats.org/officeDocument/2006/relationships/hyperlink" Target="http://www.trendhunter.com/id/181294" TargetMode="External"/><Relationship Id="rId31" Type="http://schemas.openxmlformats.org/officeDocument/2006/relationships/image" Target="../media/image245.jpeg"/><Relationship Id="rId4" Type="http://schemas.openxmlformats.org/officeDocument/2006/relationships/hyperlink" Target="http://www.trendhunter.com/id/225145" TargetMode="External"/><Relationship Id="rId9" Type="http://schemas.openxmlformats.org/officeDocument/2006/relationships/image" Target="../media/image237.png"/><Relationship Id="rId14" Type="http://schemas.openxmlformats.org/officeDocument/2006/relationships/image" Target="../media/image113.jpg"/><Relationship Id="rId22" Type="http://schemas.openxmlformats.org/officeDocument/2006/relationships/image" Target="../media/image241.png"/><Relationship Id="rId27" Type="http://schemas.openxmlformats.org/officeDocument/2006/relationships/image" Target="../media/image243.jpeg"/><Relationship Id="rId30" Type="http://schemas.openxmlformats.org/officeDocument/2006/relationships/hyperlink" Target="http://www.trendhunter.com/id/190174" TargetMode="External"/><Relationship Id="rId35" Type="http://schemas.openxmlformats.org/officeDocument/2006/relationships/hyperlink" Target="http://www.trendhunter.com/id/220566"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255.png"/><Relationship Id="rId3" Type="http://schemas.openxmlformats.org/officeDocument/2006/relationships/image" Target="../media/image39.jpg"/><Relationship Id="rId21" Type="http://schemas.openxmlformats.org/officeDocument/2006/relationships/image" Target="../media/image252.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250.jpeg"/><Relationship Id="rId25" Type="http://schemas.openxmlformats.org/officeDocument/2006/relationships/image" Target="../media/image254.jpeg"/><Relationship Id="rId2" Type="http://schemas.openxmlformats.org/officeDocument/2006/relationships/image" Target="../media/image81.png"/><Relationship Id="rId16" Type="http://schemas.openxmlformats.org/officeDocument/2006/relationships/hyperlink" Target="http://www.trendhunter.com/id/258211" TargetMode="External"/><Relationship Id="rId20" Type="http://schemas.openxmlformats.org/officeDocument/2006/relationships/hyperlink" Target="http://www.trendhunter.com/id/251115" TargetMode="External"/><Relationship Id="rId29" Type="http://schemas.openxmlformats.org/officeDocument/2006/relationships/image" Target="../media/image257.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82.png"/><Relationship Id="rId24" Type="http://schemas.openxmlformats.org/officeDocument/2006/relationships/hyperlink" Target="http://www.trendhunter.com/id/257574" TargetMode="External"/><Relationship Id="rId32" Type="http://schemas.openxmlformats.org/officeDocument/2006/relationships/image" Target="../media/image259.png"/><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253.png"/><Relationship Id="rId28" Type="http://schemas.openxmlformats.org/officeDocument/2006/relationships/image" Target="../media/image256.jpeg"/><Relationship Id="rId10" Type="http://schemas.openxmlformats.org/officeDocument/2006/relationships/image" Target="../media/image69.png"/><Relationship Id="rId19" Type="http://schemas.openxmlformats.org/officeDocument/2006/relationships/image" Target="../media/image251.png"/><Relationship Id="rId31" Type="http://schemas.openxmlformats.org/officeDocument/2006/relationships/image" Target="../media/image258.jpeg"/><Relationship Id="rId4" Type="http://schemas.openxmlformats.org/officeDocument/2006/relationships/hyperlink" Target="http://www.trendhunter.com/id/258346" TargetMode="External"/><Relationship Id="rId9" Type="http://schemas.openxmlformats.org/officeDocument/2006/relationships/image" Target="../media/image47.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14647" TargetMode="External"/><Relationship Id="rId30" Type="http://schemas.openxmlformats.org/officeDocument/2006/relationships/hyperlink" Target="http://www.trendhunter.com/id/252562"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jpg"/><Relationship Id="rId18" Type="http://schemas.openxmlformats.org/officeDocument/2006/relationships/image" Target="../media/image53.png"/><Relationship Id="rId26" Type="http://schemas.openxmlformats.org/officeDocument/2006/relationships/hyperlink" Target="http://www.trendhunter.com/id/212833" TargetMode="External"/><Relationship Id="rId3" Type="http://schemas.openxmlformats.org/officeDocument/2006/relationships/image" Target="../media/image39.jpg"/><Relationship Id="rId21" Type="http://schemas.openxmlformats.org/officeDocument/2006/relationships/image" Target="../media/image263.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261.jpeg"/><Relationship Id="rId25" Type="http://schemas.openxmlformats.org/officeDocument/2006/relationships/image" Target="../media/image264.jpeg"/><Relationship Id="rId2" Type="http://schemas.openxmlformats.org/officeDocument/2006/relationships/image" Target="../media/image81.png"/><Relationship Id="rId16" Type="http://schemas.openxmlformats.org/officeDocument/2006/relationships/hyperlink" Target="http://www.trendhunter.com/id/218480" TargetMode="External"/><Relationship Id="rId20" Type="http://schemas.openxmlformats.org/officeDocument/2006/relationships/hyperlink" Target="http://www.trendhunter.com/id/246992" TargetMode="External"/><Relationship Id="rId29" Type="http://schemas.openxmlformats.org/officeDocument/2006/relationships/hyperlink" Target="http://www.trendhunter.com/id/244992" TargetMode="External"/><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82.png"/><Relationship Id="rId24" Type="http://schemas.openxmlformats.org/officeDocument/2006/relationships/hyperlink" Target="http://www.trendhunter.com/id/258983" TargetMode="External"/><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255.png"/><Relationship Id="rId28" Type="http://schemas.openxmlformats.org/officeDocument/2006/relationships/image" Target="../media/image266.png"/><Relationship Id="rId10" Type="http://schemas.openxmlformats.org/officeDocument/2006/relationships/image" Target="../media/image176.png"/><Relationship Id="rId19" Type="http://schemas.openxmlformats.org/officeDocument/2006/relationships/image" Target="../media/image262.png"/><Relationship Id="rId31" Type="http://schemas.openxmlformats.org/officeDocument/2006/relationships/image" Target="../media/image268.png"/><Relationship Id="rId4" Type="http://schemas.openxmlformats.org/officeDocument/2006/relationships/hyperlink" Target="http://www.trendhunter.com/id/259211" TargetMode="External"/><Relationship Id="rId9" Type="http://schemas.openxmlformats.org/officeDocument/2006/relationships/image" Target="../media/image260.png"/><Relationship Id="rId14" Type="http://schemas.openxmlformats.org/officeDocument/2006/relationships/image" Target="../media/image50.jpg"/><Relationship Id="rId22" Type="http://schemas.openxmlformats.org/officeDocument/2006/relationships/image" Target="../media/image56.png"/><Relationship Id="rId27" Type="http://schemas.openxmlformats.org/officeDocument/2006/relationships/image" Target="../media/image265.jpeg"/><Relationship Id="rId30" Type="http://schemas.openxmlformats.org/officeDocument/2006/relationships/image" Target="../media/image267.jpeg"/></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277.png"/><Relationship Id="rId3" Type="http://schemas.openxmlformats.org/officeDocument/2006/relationships/image" Target="../media/image39.jpg"/><Relationship Id="rId21" Type="http://schemas.openxmlformats.org/officeDocument/2006/relationships/image" Target="../media/image274.jpeg"/><Relationship Id="rId34" Type="http://schemas.openxmlformats.org/officeDocument/2006/relationships/hyperlink" Target="http://www.trendhunter.com/id/210065" TargetMode="External"/><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272.jpeg"/><Relationship Id="rId25" Type="http://schemas.openxmlformats.org/officeDocument/2006/relationships/image" Target="../media/image276.jpeg"/><Relationship Id="rId33" Type="http://schemas.openxmlformats.org/officeDocument/2006/relationships/image" Target="../media/image281.png"/><Relationship Id="rId2" Type="http://schemas.openxmlformats.org/officeDocument/2006/relationships/image" Target="../media/image40.png"/><Relationship Id="rId16" Type="http://schemas.openxmlformats.org/officeDocument/2006/relationships/hyperlink" Target="http://www.trendhunter.com/id/223535" TargetMode="External"/><Relationship Id="rId20" Type="http://schemas.openxmlformats.org/officeDocument/2006/relationships/hyperlink" Target="http://www.trendhunter.com/id/224794" TargetMode="External"/><Relationship Id="rId29" Type="http://schemas.openxmlformats.org/officeDocument/2006/relationships/image" Target="../media/image279.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96.png"/><Relationship Id="rId24" Type="http://schemas.openxmlformats.org/officeDocument/2006/relationships/hyperlink" Target="http://www.trendhunter.com/id/220052" TargetMode="External"/><Relationship Id="rId32" Type="http://schemas.openxmlformats.org/officeDocument/2006/relationships/image" Target="../media/image63.png"/><Relationship Id="rId5" Type="http://schemas.openxmlformats.org/officeDocument/2006/relationships/image" Target="../media/image42.jpg"/><Relationship Id="rId15" Type="http://schemas.openxmlformats.org/officeDocument/2006/relationships/image" Target="../media/image271.jpg"/><Relationship Id="rId23" Type="http://schemas.openxmlformats.org/officeDocument/2006/relationships/image" Target="../media/image275.png"/><Relationship Id="rId28" Type="http://schemas.openxmlformats.org/officeDocument/2006/relationships/image" Target="../media/image278.jpeg"/><Relationship Id="rId36" Type="http://schemas.openxmlformats.org/officeDocument/2006/relationships/image" Target="../media/image283.png"/><Relationship Id="rId10" Type="http://schemas.openxmlformats.org/officeDocument/2006/relationships/image" Target="../media/image270.png"/><Relationship Id="rId19" Type="http://schemas.openxmlformats.org/officeDocument/2006/relationships/image" Target="../media/image273.png"/><Relationship Id="rId31" Type="http://schemas.openxmlformats.org/officeDocument/2006/relationships/image" Target="../media/image280.jpeg"/><Relationship Id="rId4" Type="http://schemas.openxmlformats.org/officeDocument/2006/relationships/hyperlink" Target="http://www.trendhunter.com/id/234525" TargetMode="External"/><Relationship Id="rId9" Type="http://schemas.openxmlformats.org/officeDocument/2006/relationships/image" Target="../media/image269.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199398" TargetMode="External"/><Relationship Id="rId30" Type="http://schemas.openxmlformats.org/officeDocument/2006/relationships/hyperlink" Target="http://www.trendhunter.com/id/207490" TargetMode="External"/><Relationship Id="rId35" Type="http://schemas.openxmlformats.org/officeDocument/2006/relationships/image" Target="../media/image282.jpe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291.png"/><Relationship Id="rId3" Type="http://schemas.openxmlformats.org/officeDocument/2006/relationships/image" Target="../media/image39.jpg"/><Relationship Id="rId21" Type="http://schemas.openxmlformats.org/officeDocument/2006/relationships/image" Target="../media/image288.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286.jpeg"/><Relationship Id="rId25" Type="http://schemas.openxmlformats.org/officeDocument/2006/relationships/image" Target="../media/image290.jpeg"/><Relationship Id="rId2" Type="http://schemas.openxmlformats.org/officeDocument/2006/relationships/image" Target="../media/image67.png"/><Relationship Id="rId16" Type="http://schemas.openxmlformats.org/officeDocument/2006/relationships/hyperlink" Target="http://www.trendhunter.com/id/255910" TargetMode="External"/><Relationship Id="rId20" Type="http://schemas.openxmlformats.org/officeDocument/2006/relationships/hyperlink" Target="http://www.trendhunter.com/id/255918" TargetMode="External"/><Relationship Id="rId29" Type="http://schemas.openxmlformats.org/officeDocument/2006/relationships/image" Target="../media/image293.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46.png"/><Relationship Id="rId24" Type="http://schemas.openxmlformats.org/officeDocument/2006/relationships/hyperlink" Target="http://www.trendhunter.com/id/253355" TargetMode="External"/><Relationship Id="rId32" Type="http://schemas.openxmlformats.org/officeDocument/2006/relationships/image" Target="../media/image64.png"/><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289.png"/><Relationship Id="rId28" Type="http://schemas.openxmlformats.org/officeDocument/2006/relationships/image" Target="../media/image292.jpeg"/><Relationship Id="rId10" Type="http://schemas.openxmlformats.org/officeDocument/2006/relationships/image" Target="../media/image285.png"/><Relationship Id="rId19" Type="http://schemas.openxmlformats.org/officeDocument/2006/relationships/image" Target="../media/image287.png"/><Relationship Id="rId31" Type="http://schemas.openxmlformats.org/officeDocument/2006/relationships/image" Target="../media/image294.jpeg"/><Relationship Id="rId4" Type="http://schemas.openxmlformats.org/officeDocument/2006/relationships/hyperlink" Target="http://www.trendhunter.com/id/256174" TargetMode="External"/><Relationship Id="rId9" Type="http://schemas.openxmlformats.org/officeDocument/2006/relationships/image" Target="../media/image284.png"/><Relationship Id="rId14" Type="http://schemas.openxmlformats.org/officeDocument/2006/relationships/image" Target="../media/image157.jpg"/><Relationship Id="rId22" Type="http://schemas.openxmlformats.org/officeDocument/2006/relationships/image" Target="../media/image56.png"/><Relationship Id="rId27" Type="http://schemas.openxmlformats.org/officeDocument/2006/relationships/hyperlink" Target="http://www.trendhunter.com/id/255895" TargetMode="External"/><Relationship Id="rId30" Type="http://schemas.openxmlformats.org/officeDocument/2006/relationships/hyperlink" Target="http://www.trendhunter.com/id/255906"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302.png"/><Relationship Id="rId39" Type="http://schemas.openxmlformats.org/officeDocument/2006/relationships/image" Target="../media/image310.png"/><Relationship Id="rId3" Type="http://schemas.openxmlformats.org/officeDocument/2006/relationships/image" Target="../media/image39.jpg"/><Relationship Id="rId21" Type="http://schemas.openxmlformats.org/officeDocument/2006/relationships/image" Target="../media/image299.jpeg"/><Relationship Id="rId34" Type="http://schemas.openxmlformats.org/officeDocument/2006/relationships/hyperlink" Target="http://www.trendhunter.com/id/222603" TargetMode="External"/><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297.jpeg"/><Relationship Id="rId25" Type="http://schemas.openxmlformats.org/officeDocument/2006/relationships/image" Target="../media/image301.jpeg"/><Relationship Id="rId33" Type="http://schemas.openxmlformats.org/officeDocument/2006/relationships/image" Target="../media/image306.png"/><Relationship Id="rId38" Type="http://schemas.openxmlformats.org/officeDocument/2006/relationships/image" Target="../media/image309.jpeg"/><Relationship Id="rId2" Type="http://schemas.openxmlformats.org/officeDocument/2006/relationships/image" Target="../media/image110.png"/><Relationship Id="rId16" Type="http://schemas.openxmlformats.org/officeDocument/2006/relationships/hyperlink" Target="http://www.trendhunter.com/id/252117" TargetMode="External"/><Relationship Id="rId20" Type="http://schemas.openxmlformats.org/officeDocument/2006/relationships/hyperlink" Target="http://www.trendhunter.com/id/179606" TargetMode="External"/><Relationship Id="rId29" Type="http://schemas.openxmlformats.org/officeDocument/2006/relationships/image" Target="../media/image63.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296.png"/><Relationship Id="rId24" Type="http://schemas.openxmlformats.org/officeDocument/2006/relationships/hyperlink" Target="http://www.trendhunter.com/id/242870" TargetMode="External"/><Relationship Id="rId32" Type="http://schemas.openxmlformats.org/officeDocument/2006/relationships/image" Target="../media/image305.jpeg"/><Relationship Id="rId37" Type="http://schemas.openxmlformats.org/officeDocument/2006/relationships/hyperlink" Target="http://www.trendhunter.com/id/259649" TargetMode="External"/><Relationship Id="rId5" Type="http://schemas.openxmlformats.org/officeDocument/2006/relationships/image" Target="../media/image42.jpg"/><Relationship Id="rId15" Type="http://schemas.openxmlformats.org/officeDocument/2006/relationships/image" Target="../media/image51.jpg"/><Relationship Id="rId23" Type="http://schemas.openxmlformats.org/officeDocument/2006/relationships/image" Target="../media/image300.png"/><Relationship Id="rId28" Type="http://schemas.openxmlformats.org/officeDocument/2006/relationships/image" Target="../media/image303.jpeg"/><Relationship Id="rId36" Type="http://schemas.openxmlformats.org/officeDocument/2006/relationships/image" Target="../media/image308.png"/><Relationship Id="rId10" Type="http://schemas.openxmlformats.org/officeDocument/2006/relationships/image" Target="../media/image295.png"/><Relationship Id="rId19" Type="http://schemas.openxmlformats.org/officeDocument/2006/relationships/image" Target="../media/image298.png"/><Relationship Id="rId31" Type="http://schemas.openxmlformats.org/officeDocument/2006/relationships/hyperlink" Target="http://www.trendhunter.com/id/245675" TargetMode="External"/><Relationship Id="rId4" Type="http://schemas.openxmlformats.org/officeDocument/2006/relationships/hyperlink" Target="http://www.trendhunter.com/id/260107" TargetMode="External"/><Relationship Id="rId9" Type="http://schemas.openxmlformats.org/officeDocument/2006/relationships/image" Target="../media/image69.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35337" TargetMode="External"/><Relationship Id="rId30" Type="http://schemas.openxmlformats.org/officeDocument/2006/relationships/image" Target="../media/image304.png"/><Relationship Id="rId35" Type="http://schemas.openxmlformats.org/officeDocument/2006/relationships/image" Target="../media/image307.jpe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317.png"/><Relationship Id="rId39" Type="http://schemas.openxmlformats.org/officeDocument/2006/relationships/image" Target="../media/image325.png"/><Relationship Id="rId3" Type="http://schemas.openxmlformats.org/officeDocument/2006/relationships/image" Target="../media/image39.jpg"/><Relationship Id="rId21" Type="http://schemas.openxmlformats.org/officeDocument/2006/relationships/image" Target="../media/image314.jpeg"/><Relationship Id="rId34" Type="http://schemas.openxmlformats.org/officeDocument/2006/relationships/hyperlink" Target="http://www.trendhunter.com/id/250159" TargetMode="External"/><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312.jpeg"/><Relationship Id="rId25" Type="http://schemas.openxmlformats.org/officeDocument/2006/relationships/image" Target="../media/image316.jpeg"/><Relationship Id="rId33" Type="http://schemas.openxmlformats.org/officeDocument/2006/relationships/image" Target="../media/image321.png"/><Relationship Id="rId38" Type="http://schemas.openxmlformats.org/officeDocument/2006/relationships/image" Target="../media/image324.jpeg"/><Relationship Id="rId2" Type="http://schemas.openxmlformats.org/officeDocument/2006/relationships/image" Target="../media/image110.png"/><Relationship Id="rId16" Type="http://schemas.openxmlformats.org/officeDocument/2006/relationships/hyperlink" Target="http://www.trendhunter.com/id/250048" TargetMode="External"/><Relationship Id="rId20" Type="http://schemas.openxmlformats.org/officeDocument/2006/relationships/hyperlink" Target="http://www.trendhunter.com/id/248025" TargetMode="External"/><Relationship Id="rId29" Type="http://schemas.openxmlformats.org/officeDocument/2006/relationships/image" Target="../media/image63.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296.png"/><Relationship Id="rId24" Type="http://schemas.openxmlformats.org/officeDocument/2006/relationships/hyperlink" Target="http://www.trendhunter.com/id/189435" TargetMode="External"/><Relationship Id="rId32" Type="http://schemas.openxmlformats.org/officeDocument/2006/relationships/image" Target="../media/image320.jpeg"/><Relationship Id="rId37" Type="http://schemas.openxmlformats.org/officeDocument/2006/relationships/hyperlink" Target="http://www.trendhunter.com/id/206876" TargetMode="External"/><Relationship Id="rId5" Type="http://schemas.openxmlformats.org/officeDocument/2006/relationships/image" Target="../media/image42.jpg"/><Relationship Id="rId15" Type="http://schemas.openxmlformats.org/officeDocument/2006/relationships/image" Target="../media/image85.jpg"/><Relationship Id="rId23" Type="http://schemas.openxmlformats.org/officeDocument/2006/relationships/image" Target="../media/image315.png"/><Relationship Id="rId28" Type="http://schemas.openxmlformats.org/officeDocument/2006/relationships/image" Target="../media/image318.jpeg"/><Relationship Id="rId36" Type="http://schemas.openxmlformats.org/officeDocument/2006/relationships/image" Target="../media/image323.png"/><Relationship Id="rId10" Type="http://schemas.openxmlformats.org/officeDocument/2006/relationships/image" Target="../media/image311.png"/><Relationship Id="rId19" Type="http://schemas.openxmlformats.org/officeDocument/2006/relationships/image" Target="../media/image313.png"/><Relationship Id="rId31" Type="http://schemas.openxmlformats.org/officeDocument/2006/relationships/hyperlink" Target="http://www.trendhunter.com/id/205999" TargetMode="External"/><Relationship Id="rId4" Type="http://schemas.openxmlformats.org/officeDocument/2006/relationships/hyperlink" Target="http://www.trendhunter.com/id/261195" TargetMode="External"/><Relationship Id="rId9" Type="http://schemas.openxmlformats.org/officeDocument/2006/relationships/image" Target="../media/image176.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26557" TargetMode="External"/><Relationship Id="rId30" Type="http://schemas.openxmlformats.org/officeDocument/2006/relationships/image" Target="../media/image319.png"/><Relationship Id="rId35" Type="http://schemas.openxmlformats.org/officeDocument/2006/relationships/image" Target="../media/image322.jpe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331.png"/><Relationship Id="rId3" Type="http://schemas.openxmlformats.org/officeDocument/2006/relationships/image" Target="../media/image39.jpg"/><Relationship Id="rId21" Type="http://schemas.openxmlformats.org/officeDocument/2006/relationships/image" Target="../media/image328.jpeg"/><Relationship Id="rId34" Type="http://schemas.openxmlformats.org/officeDocument/2006/relationships/hyperlink" Target="http://www.trendhunter.com/id/204652" TargetMode="External"/><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326.jpeg"/><Relationship Id="rId25" Type="http://schemas.openxmlformats.org/officeDocument/2006/relationships/image" Target="../media/image330.jpeg"/><Relationship Id="rId33" Type="http://schemas.openxmlformats.org/officeDocument/2006/relationships/image" Target="../media/image335.png"/><Relationship Id="rId2" Type="http://schemas.openxmlformats.org/officeDocument/2006/relationships/image" Target="../media/image40.png"/><Relationship Id="rId16" Type="http://schemas.openxmlformats.org/officeDocument/2006/relationships/hyperlink" Target="http://www.trendhunter.com/id/246748" TargetMode="External"/><Relationship Id="rId20" Type="http://schemas.openxmlformats.org/officeDocument/2006/relationships/hyperlink" Target="http://www.trendhunter.com/id/189482" TargetMode="External"/><Relationship Id="rId29" Type="http://schemas.openxmlformats.org/officeDocument/2006/relationships/image" Target="../media/image333.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32.png"/><Relationship Id="rId24" Type="http://schemas.openxmlformats.org/officeDocument/2006/relationships/hyperlink" Target="http://www.trendhunter.com/id/239809" TargetMode="External"/><Relationship Id="rId32" Type="http://schemas.openxmlformats.org/officeDocument/2006/relationships/image" Target="../media/image63.png"/><Relationship Id="rId5" Type="http://schemas.openxmlformats.org/officeDocument/2006/relationships/image" Target="../media/image42.jpg"/><Relationship Id="rId15" Type="http://schemas.openxmlformats.org/officeDocument/2006/relationships/image" Target="../media/image85.jpg"/><Relationship Id="rId23" Type="http://schemas.openxmlformats.org/officeDocument/2006/relationships/image" Target="../media/image329.png"/><Relationship Id="rId28" Type="http://schemas.openxmlformats.org/officeDocument/2006/relationships/image" Target="../media/image332.jpeg"/><Relationship Id="rId36" Type="http://schemas.openxmlformats.org/officeDocument/2006/relationships/image" Target="../media/image337.png"/><Relationship Id="rId10" Type="http://schemas.openxmlformats.org/officeDocument/2006/relationships/image" Target="../media/image229.png"/><Relationship Id="rId19" Type="http://schemas.openxmlformats.org/officeDocument/2006/relationships/image" Target="../media/image327.png"/><Relationship Id="rId31" Type="http://schemas.openxmlformats.org/officeDocument/2006/relationships/image" Target="../media/image334.jpeg"/><Relationship Id="rId4" Type="http://schemas.openxmlformats.org/officeDocument/2006/relationships/hyperlink" Target="http://www.trendhunter.com/id/240349" TargetMode="External"/><Relationship Id="rId9" Type="http://schemas.openxmlformats.org/officeDocument/2006/relationships/image" Target="../media/image68.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32211" TargetMode="External"/><Relationship Id="rId30" Type="http://schemas.openxmlformats.org/officeDocument/2006/relationships/hyperlink" Target="http://www.trendhunter.com/id/203298" TargetMode="External"/><Relationship Id="rId35" Type="http://schemas.openxmlformats.org/officeDocument/2006/relationships/image" Target="../media/image336.jpe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gif"/><Relationship Id="rId18" Type="http://schemas.openxmlformats.org/officeDocument/2006/relationships/image" Target="../media/image28.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2.xml"/><Relationship Id="rId16"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341.png"/><Relationship Id="rId3" Type="http://schemas.openxmlformats.org/officeDocument/2006/relationships/image" Target="../media/image39.jpg"/><Relationship Id="rId21" Type="http://schemas.openxmlformats.org/officeDocument/2006/relationships/image" Target="../media/image339.jpeg"/><Relationship Id="rId34" Type="http://schemas.openxmlformats.org/officeDocument/2006/relationships/hyperlink" Target="http://www.trendhunter.com/id/236076" TargetMode="External"/><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338.jpeg"/><Relationship Id="rId25" Type="http://schemas.openxmlformats.org/officeDocument/2006/relationships/image" Target="../media/image340.jpeg"/><Relationship Id="rId33" Type="http://schemas.openxmlformats.org/officeDocument/2006/relationships/image" Target="../media/image344.png"/><Relationship Id="rId2" Type="http://schemas.openxmlformats.org/officeDocument/2006/relationships/image" Target="../media/image110.png"/><Relationship Id="rId16" Type="http://schemas.openxmlformats.org/officeDocument/2006/relationships/hyperlink" Target="http://www.trendhunter.com/id/246126" TargetMode="External"/><Relationship Id="rId20" Type="http://schemas.openxmlformats.org/officeDocument/2006/relationships/hyperlink" Target="http://www.trendhunter.com/id/246597" TargetMode="External"/><Relationship Id="rId29" Type="http://schemas.openxmlformats.org/officeDocument/2006/relationships/image" Target="../media/image315.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95.png"/><Relationship Id="rId24" Type="http://schemas.openxmlformats.org/officeDocument/2006/relationships/hyperlink" Target="http://www.trendhunter.com/id/221228" TargetMode="External"/><Relationship Id="rId32" Type="http://schemas.openxmlformats.org/officeDocument/2006/relationships/image" Target="../media/image63.png"/><Relationship Id="rId5" Type="http://schemas.openxmlformats.org/officeDocument/2006/relationships/image" Target="../media/image42.jpg"/><Relationship Id="rId15" Type="http://schemas.openxmlformats.org/officeDocument/2006/relationships/image" Target="../media/image51.jpg"/><Relationship Id="rId23" Type="http://schemas.openxmlformats.org/officeDocument/2006/relationships/image" Target="../media/image217.png"/><Relationship Id="rId28" Type="http://schemas.openxmlformats.org/officeDocument/2006/relationships/image" Target="../media/image342.jpeg"/><Relationship Id="rId36" Type="http://schemas.openxmlformats.org/officeDocument/2006/relationships/image" Target="../media/image346.png"/><Relationship Id="rId10" Type="http://schemas.openxmlformats.org/officeDocument/2006/relationships/image" Target="../media/image188.png"/><Relationship Id="rId19" Type="http://schemas.openxmlformats.org/officeDocument/2006/relationships/image" Target="../media/image191.png"/><Relationship Id="rId31" Type="http://schemas.openxmlformats.org/officeDocument/2006/relationships/image" Target="../media/image343.jpeg"/><Relationship Id="rId4" Type="http://schemas.openxmlformats.org/officeDocument/2006/relationships/hyperlink" Target="http://www.trendhunter.com/id/250357" TargetMode="External"/><Relationship Id="rId9" Type="http://schemas.openxmlformats.org/officeDocument/2006/relationships/image" Target="../media/image111.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43256" TargetMode="External"/><Relationship Id="rId30" Type="http://schemas.openxmlformats.org/officeDocument/2006/relationships/hyperlink" Target="http://www.trendhunter.com/id/246572" TargetMode="External"/><Relationship Id="rId35" Type="http://schemas.openxmlformats.org/officeDocument/2006/relationships/image" Target="../media/image345.jpe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352.png"/><Relationship Id="rId3" Type="http://schemas.openxmlformats.org/officeDocument/2006/relationships/image" Target="../media/image39.jpg"/><Relationship Id="rId21" Type="http://schemas.openxmlformats.org/officeDocument/2006/relationships/image" Target="../media/image349.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347.jpeg"/><Relationship Id="rId25" Type="http://schemas.openxmlformats.org/officeDocument/2006/relationships/image" Target="../media/image351.jpeg"/><Relationship Id="rId2" Type="http://schemas.openxmlformats.org/officeDocument/2006/relationships/image" Target="../media/image67.png"/><Relationship Id="rId16" Type="http://schemas.openxmlformats.org/officeDocument/2006/relationships/hyperlink" Target="http://www.trendhunter.com/id/226844" TargetMode="External"/><Relationship Id="rId20" Type="http://schemas.openxmlformats.org/officeDocument/2006/relationships/hyperlink" Target="http://www.trendhunter.com/id/226103" TargetMode="External"/><Relationship Id="rId29" Type="http://schemas.openxmlformats.org/officeDocument/2006/relationships/image" Target="../media/image175.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hyperlink" Target="http://www.trendhunter.com/id/216205" TargetMode="External"/><Relationship Id="rId5" Type="http://schemas.openxmlformats.org/officeDocument/2006/relationships/image" Target="../media/image42.jpg"/><Relationship Id="rId15" Type="http://schemas.openxmlformats.org/officeDocument/2006/relationships/image" Target="../media/image51.jpg"/><Relationship Id="rId23" Type="http://schemas.openxmlformats.org/officeDocument/2006/relationships/image" Target="../media/image350.png"/><Relationship Id="rId28" Type="http://schemas.openxmlformats.org/officeDocument/2006/relationships/image" Target="../media/image353.jpeg"/><Relationship Id="rId10" Type="http://schemas.openxmlformats.org/officeDocument/2006/relationships/image" Target="../media/image176.png"/><Relationship Id="rId19" Type="http://schemas.openxmlformats.org/officeDocument/2006/relationships/image" Target="../media/image348.png"/><Relationship Id="rId4" Type="http://schemas.openxmlformats.org/officeDocument/2006/relationships/hyperlink" Target="http://www.trendhunter.com/id/228580" TargetMode="External"/><Relationship Id="rId9" Type="http://schemas.openxmlformats.org/officeDocument/2006/relationships/image" Target="../media/image260.png"/><Relationship Id="rId14" Type="http://schemas.openxmlformats.org/officeDocument/2006/relationships/image" Target="../media/image50.jpg"/><Relationship Id="rId22" Type="http://schemas.openxmlformats.org/officeDocument/2006/relationships/image" Target="../media/image56.png"/><Relationship Id="rId27" Type="http://schemas.openxmlformats.org/officeDocument/2006/relationships/hyperlink" Target="http://www.trendhunter.com/id/217754"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268.png"/><Relationship Id="rId3" Type="http://schemas.openxmlformats.org/officeDocument/2006/relationships/image" Target="../media/image39.jpg"/><Relationship Id="rId21" Type="http://schemas.openxmlformats.org/officeDocument/2006/relationships/image" Target="../media/image356.jpeg"/><Relationship Id="rId34" Type="http://schemas.openxmlformats.org/officeDocument/2006/relationships/hyperlink" Target="http://www.trendhunter.com/id/250863" TargetMode="External"/><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354.jpeg"/><Relationship Id="rId25" Type="http://schemas.openxmlformats.org/officeDocument/2006/relationships/image" Target="../media/image358.jpeg"/><Relationship Id="rId33" Type="http://schemas.openxmlformats.org/officeDocument/2006/relationships/image" Target="../media/image362.png"/><Relationship Id="rId2" Type="http://schemas.openxmlformats.org/officeDocument/2006/relationships/image" Target="../media/image110.png"/><Relationship Id="rId16" Type="http://schemas.openxmlformats.org/officeDocument/2006/relationships/hyperlink" Target="http://www.trendhunter.com/id/238868" TargetMode="External"/><Relationship Id="rId20" Type="http://schemas.openxmlformats.org/officeDocument/2006/relationships/hyperlink" Target="http://www.trendhunter.com/id/250220" TargetMode="External"/><Relationship Id="rId29" Type="http://schemas.openxmlformats.org/officeDocument/2006/relationships/image" Target="../media/image360.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12.png"/><Relationship Id="rId24" Type="http://schemas.openxmlformats.org/officeDocument/2006/relationships/hyperlink" Target="http://www.trendhunter.com/id/221194" TargetMode="External"/><Relationship Id="rId32" Type="http://schemas.openxmlformats.org/officeDocument/2006/relationships/image" Target="../media/image63.png"/><Relationship Id="rId5" Type="http://schemas.openxmlformats.org/officeDocument/2006/relationships/image" Target="../media/image42.jpg"/><Relationship Id="rId15" Type="http://schemas.openxmlformats.org/officeDocument/2006/relationships/image" Target="../media/image85.jpg"/><Relationship Id="rId23" Type="http://schemas.openxmlformats.org/officeDocument/2006/relationships/image" Target="../media/image357.png"/><Relationship Id="rId28" Type="http://schemas.openxmlformats.org/officeDocument/2006/relationships/image" Target="../media/image359.jpeg"/><Relationship Id="rId36" Type="http://schemas.openxmlformats.org/officeDocument/2006/relationships/image" Target="../media/image131.png"/><Relationship Id="rId10" Type="http://schemas.openxmlformats.org/officeDocument/2006/relationships/image" Target="../media/image311.png"/><Relationship Id="rId19" Type="http://schemas.openxmlformats.org/officeDocument/2006/relationships/image" Target="../media/image355.png"/><Relationship Id="rId31" Type="http://schemas.openxmlformats.org/officeDocument/2006/relationships/image" Target="../media/image361.jpeg"/><Relationship Id="rId4" Type="http://schemas.openxmlformats.org/officeDocument/2006/relationships/hyperlink" Target="http://www.trendhunter.com/id/256706" TargetMode="External"/><Relationship Id="rId9" Type="http://schemas.openxmlformats.org/officeDocument/2006/relationships/image" Target="../media/image269.png"/><Relationship Id="rId14" Type="http://schemas.openxmlformats.org/officeDocument/2006/relationships/image" Target="../media/image157.jpg"/><Relationship Id="rId22" Type="http://schemas.openxmlformats.org/officeDocument/2006/relationships/image" Target="../media/image56.png"/><Relationship Id="rId27" Type="http://schemas.openxmlformats.org/officeDocument/2006/relationships/hyperlink" Target="http://www.trendhunter.com/id/253833" TargetMode="External"/><Relationship Id="rId30" Type="http://schemas.openxmlformats.org/officeDocument/2006/relationships/hyperlink" Target="http://www.trendhunter.com/id/223263" TargetMode="External"/><Relationship Id="rId35" Type="http://schemas.openxmlformats.org/officeDocument/2006/relationships/image" Target="../media/image363.jpeg"/></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317.png"/><Relationship Id="rId3" Type="http://schemas.openxmlformats.org/officeDocument/2006/relationships/image" Target="../media/image39.jpg"/><Relationship Id="rId21" Type="http://schemas.openxmlformats.org/officeDocument/2006/relationships/image" Target="../media/image366.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364.jpeg"/><Relationship Id="rId25" Type="http://schemas.openxmlformats.org/officeDocument/2006/relationships/image" Target="../media/image368.jpeg"/><Relationship Id="rId2" Type="http://schemas.openxmlformats.org/officeDocument/2006/relationships/image" Target="../media/image40.png"/><Relationship Id="rId16" Type="http://schemas.openxmlformats.org/officeDocument/2006/relationships/hyperlink" Target="http://www.trendhunter.com/id/222942" TargetMode="External"/><Relationship Id="rId20" Type="http://schemas.openxmlformats.org/officeDocument/2006/relationships/hyperlink" Target="http://www.trendhunter.com/id/246572" TargetMode="External"/><Relationship Id="rId29" Type="http://schemas.openxmlformats.org/officeDocument/2006/relationships/image" Target="../media/image370.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46.png"/><Relationship Id="rId24" Type="http://schemas.openxmlformats.org/officeDocument/2006/relationships/hyperlink" Target="http://www.trendhunter.com/id/184529" TargetMode="External"/><Relationship Id="rId5" Type="http://schemas.openxmlformats.org/officeDocument/2006/relationships/image" Target="../media/image42.jpg"/><Relationship Id="rId15" Type="http://schemas.openxmlformats.org/officeDocument/2006/relationships/image" Target="../media/image51.jpg"/><Relationship Id="rId23" Type="http://schemas.openxmlformats.org/officeDocument/2006/relationships/image" Target="../media/image367.png"/><Relationship Id="rId28" Type="http://schemas.openxmlformats.org/officeDocument/2006/relationships/image" Target="../media/image369.jpeg"/><Relationship Id="rId10" Type="http://schemas.openxmlformats.org/officeDocument/2006/relationships/image" Target="../media/image284.png"/><Relationship Id="rId19" Type="http://schemas.openxmlformats.org/officeDocument/2006/relationships/image" Target="../media/image365.png"/><Relationship Id="rId4" Type="http://schemas.openxmlformats.org/officeDocument/2006/relationships/hyperlink" Target="http://www.trendhunter.com/id/255929" TargetMode="External"/><Relationship Id="rId9" Type="http://schemas.openxmlformats.org/officeDocument/2006/relationships/image" Target="../media/image132.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35582"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77.jpg"/><Relationship Id="rId18" Type="http://schemas.openxmlformats.org/officeDocument/2006/relationships/image" Target="../media/image53.png"/><Relationship Id="rId26" Type="http://schemas.openxmlformats.org/officeDocument/2006/relationships/image" Target="../media/image152.png"/><Relationship Id="rId3" Type="http://schemas.openxmlformats.org/officeDocument/2006/relationships/image" Target="../media/image39.jpg"/><Relationship Id="rId21" Type="http://schemas.openxmlformats.org/officeDocument/2006/relationships/image" Target="../media/image371.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338.jpeg"/><Relationship Id="rId25" Type="http://schemas.openxmlformats.org/officeDocument/2006/relationships/image" Target="../media/image373.jpeg"/><Relationship Id="rId2" Type="http://schemas.openxmlformats.org/officeDocument/2006/relationships/image" Target="../media/image110.png"/><Relationship Id="rId16" Type="http://schemas.openxmlformats.org/officeDocument/2006/relationships/hyperlink" Target="http://www.trendhunter.com/id/246126" TargetMode="External"/><Relationship Id="rId20" Type="http://schemas.openxmlformats.org/officeDocument/2006/relationships/hyperlink" Target="http://www.trendhunter.com/id/243810" TargetMode="External"/><Relationship Id="rId29" Type="http://schemas.openxmlformats.org/officeDocument/2006/relationships/image" Target="../media/image375.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32.png"/><Relationship Id="rId24" Type="http://schemas.openxmlformats.org/officeDocument/2006/relationships/hyperlink" Target="http://www.trendhunter.com/id/232965" TargetMode="External"/><Relationship Id="rId32" Type="http://schemas.openxmlformats.org/officeDocument/2006/relationships/image" Target="../media/image377.png"/><Relationship Id="rId5" Type="http://schemas.openxmlformats.org/officeDocument/2006/relationships/image" Target="../media/image42.jpg"/><Relationship Id="rId15" Type="http://schemas.openxmlformats.org/officeDocument/2006/relationships/image" Target="../media/image85.jpg"/><Relationship Id="rId23" Type="http://schemas.openxmlformats.org/officeDocument/2006/relationships/image" Target="../media/image372.png"/><Relationship Id="rId28" Type="http://schemas.openxmlformats.org/officeDocument/2006/relationships/image" Target="../media/image374.jpeg"/><Relationship Id="rId10" Type="http://schemas.openxmlformats.org/officeDocument/2006/relationships/image" Target="../media/image270.png"/><Relationship Id="rId19" Type="http://schemas.openxmlformats.org/officeDocument/2006/relationships/image" Target="../media/image191.png"/><Relationship Id="rId31" Type="http://schemas.openxmlformats.org/officeDocument/2006/relationships/image" Target="../media/image376.jpeg"/><Relationship Id="rId4" Type="http://schemas.openxmlformats.org/officeDocument/2006/relationships/hyperlink" Target="http://www.trendhunter.com/id/246516" TargetMode="External"/><Relationship Id="rId9" Type="http://schemas.openxmlformats.org/officeDocument/2006/relationships/image" Target="../media/image82.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35895" TargetMode="External"/><Relationship Id="rId30" Type="http://schemas.openxmlformats.org/officeDocument/2006/relationships/hyperlink" Target="http://www.trendhunter.com/id/216312"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329.png"/><Relationship Id="rId3" Type="http://schemas.openxmlformats.org/officeDocument/2006/relationships/image" Target="../media/image39.jpg"/><Relationship Id="rId21" Type="http://schemas.openxmlformats.org/officeDocument/2006/relationships/image" Target="../media/image381.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379.jpeg"/><Relationship Id="rId25" Type="http://schemas.openxmlformats.org/officeDocument/2006/relationships/image" Target="../media/image383.jpeg"/><Relationship Id="rId2" Type="http://schemas.openxmlformats.org/officeDocument/2006/relationships/image" Target="../media/image40.png"/><Relationship Id="rId16" Type="http://schemas.openxmlformats.org/officeDocument/2006/relationships/hyperlink" Target="http://www.trendhunter.com/id/259376" TargetMode="External"/><Relationship Id="rId20" Type="http://schemas.openxmlformats.org/officeDocument/2006/relationships/hyperlink" Target="http://www.trendhunter.com/id/261156" TargetMode="External"/><Relationship Id="rId29" Type="http://schemas.openxmlformats.org/officeDocument/2006/relationships/image" Target="../media/image385.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296.png"/><Relationship Id="rId24" Type="http://schemas.openxmlformats.org/officeDocument/2006/relationships/hyperlink" Target="http://www.trendhunter.com/id/238754" TargetMode="External"/><Relationship Id="rId32" Type="http://schemas.openxmlformats.org/officeDocument/2006/relationships/image" Target="../media/image387.png"/><Relationship Id="rId5" Type="http://schemas.openxmlformats.org/officeDocument/2006/relationships/image" Target="../media/image42.jpg"/><Relationship Id="rId15" Type="http://schemas.openxmlformats.org/officeDocument/2006/relationships/image" Target="../media/image85.jpg"/><Relationship Id="rId23" Type="http://schemas.openxmlformats.org/officeDocument/2006/relationships/image" Target="../media/image382.png"/><Relationship Id="rId28" Type="http://schemas.openxmlformats.org/officeDocument/2006/relationships/image" Target="../media/image384.jpeg"/><Relationship Id="rId10" Type="http://schemas.openxmlformats.org/officeDocument/2006/relationships/image" Target="../media/image378.png"/><Relationship Id="rId19" Type="http://schemas.openxmlformats.org/officeDocument/2006/relationships/image" Target="../media/image380.png"/><Relationship Id="rId31" Type="http://schemas.openxmlformats.org/officeDocument/2006/relationships/image" Target="../media/image386.jpeg"/><Relationship Id="rId4" Type="http://schemas.openxmlformats.org/officeDocument/2006/relationships/hyperlink" Target="http://www.trendhunter.com/id/261301" TargetMode="External"/><Relationship Id="rId9" Type="http://schemas.openxmlformats.org/officeDocument/2006/relationships/image" Target="../media/image95.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59110" TargetMode="External"/><Relationship Id="rId30" Type="http://schemas.openxmlformats.org/officeDocument/2006/relationships/hyperlink" Target="http://www.trendhunter.com/id/261119"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393.png"/><Relationship Id="rId39" Type="http://schemas.openxmlformats.org/officeDocument/2006/relationships/image" Target="../media/image401.png"/><Relationship Id="rId3" Type="http://schemas.openxmlformats.org/officeDocument/2006/relationships/image" Target="../media/image39.jpg"/><Relationship Id="rId21" Type="http://schemas.openxmlformats.org/officeDocument/2006/relationships/image" Target="../media/image390.jpeg"/><Relationship Id="rId34" Type="http://schemas.openxmlformats.org/officeDocument/2006/relationships/hyperlink" Target="http://www.trendhunter.com/id/163449" TargetMode="External"/><Relationship Id="rId42" Type="http://schemas.openxmlformats.org/officeDocument/2006/relationships/image" Target="../media/image403.pn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388.jpeg"/><Relationship Id="rId25" Type="http://schemas.openxmlformats.org/officeDocument/2006/relationships/image" Target="../media/image392.jpeg"/><Relationship Id="rId33" Type="http://schemas.openxmlformats.org/officeDocument/2006/relationships/image" Target="../media/image397.png"/><Relationship Id="rId38" Type="http://schemas.openxmlformats.org/officeDocument/2006/relationships/image" Target="../media/image400.jpeg"/><Relationship Id="rId2" Type="http://schemas.openxmlformats.org/officeDocument/2006/relationships/image" Target="../media/image110.png"/><Relationship Id="rId16" Type="http://schemas.openxmlformats.org/officeDocument/2006/relationships/hyperlink" Target="http://www.trendhunter.com/id/172227" TargetMode="External"/><Relationship Id="rId20" Type="http://schemas.openxmlformats.org/officeDocument/2006/relationships/hyperlink" Target="http://www.trendhunter.com/id/166413" TargetMode="External"/><Relationship Id="rId29" Type="http://schemas.openxmlformats.org/officeDocument/2006/relationships/image" Target="../media/image63.png"/><Relationship Id="rId41" Type="http://schemas.openxmlformats.org/officeDocument/2006/relationships/image" Target="../media/image402.jpe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285.png"/><Relationship Id="rId24" Type="http://schemas.openxmlformats.org/officeDocument/2006/relationships/hyperlink" Target="http://www.trendhunter.com/id/119269" TargetMode="External"/><Relationship Id="rId32" Type="http://schemas.openxmlformats.org/officeDocument/2006/relationships/image" Target="../media/image396.jpeg"/><Relationship Id="rId37" Type="http://schemas.openxmlformats.org/officeDocument/2006/relationships/hyperlink" Target="http://www.trendhunter.com/id/137058" TargetMode="External"/><Relationship Id="rId40" Type="http://schemas.openxmlformats.org/officeDocument/2006/relationships/hyperlink" Target="http://www.trendhunter.com/id/178827" TargetMode="External"/><Relationship Id="rId5" Type="http://schemas.openxmlformats.org/officeDocument/2006/relationships/image" Target="../media/image42.jpg"/><Relationship Id="rId15" Type="http://schemas.openxmlformats.org/officeDocument/2006/relationships/image" Target="../media/image71.jpg"/><Relationship Id="rId23" Type="http://schemas.openxmlformats.org/officeDocument/2006/relationships/image" Target="../media/image391.png"/><Relationship Id="rId28" Type="http://schemas.openxmlformats.org/officeDocument/2006/relationships/image" Target="../media/image394.jpeg"/><Relationship Id="rId36" Type="http://schemas.openxmlformats.org/officeDocument/2006/relationships/image" Target="../media/image399.png"/><Relationship Id="rId10" Type="http://schemas.openxmlformats.org/officeDocument/2006/relationships/image" Target="../media/image284.png"/><Relationship Id="rId19" Type="http://schemas.openxmlformats.org/officeDocument/2006/relationships/image" Target="../media/image389.png"/><Relationship Id="rId31" Type="http://schemas.openxmlformats.org/officeDocument/2006/relationships/hyperlink" Target="http://www.trendhunter.com/id/166044" TargetMode="External"/><Relationship Id="rId4" Type="http://schemas.openxmlformats.org/officeDocument/2006/relationships/hyperlink" Target="http://www.trendhunter.com/id/184566" TargetMode="External"/><Relationship Id="rId9" Type="http://schemas.openxmlformats.org/officeDocument/2006/relationships/image" Target="../media/image69.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166411" TargetMode="External"/><Relationship Id="rId30" Type="http://schemas.openxmlformats.org/officeDocument/2006/relationships/image" Target="../media/image395.png"/><Relationship Id="rId35" Type="http://schemas.openxmlformats.org/officeDocument/2006/relationships/image" Target="../media/image398.jpeg"/></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hyperlink" Target="http://www.trendhunter.com/id/224715" TargetMode="External"/><Relationship Id="rId3" Type="http://schemas.openxmlformats.org/officeDocument/2006/relationships/image" Target="../media/image39.jpg"/><Relationship Id="rId21" Type="http://schemas.openxmlformats.org/officeDocument/2006/relationships/image" Target="../media/image407.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405.jpeg"/><Relationship Id="rId25" Type="http://schemas.openxmlformats.org/officeDocument/2006/relationships/image" Target="../media/image408.jpeg"/><Relationship Id="rId2" Type="http://schemas.openxmlformats.org/officeDocument/2006/relationships/image" Target="../media/image81.png"/><Relationship Id="rId16" Type="http://schemas.openxmlformats.org/officeDocument/2006/relationships/hyperlink" Target="http://www.trendhunter.com/id/210202" TargetMode="External"/><Relationship Id="rId20" Type="http://schemas.openxmlformats.org/officeDocument/2006/relationships/hyperlink" Target="http://www.trendhunter.com/id/227577" TargetMode="External"/><Relationship Id="rId29" Type="http://schemas.openxmlformats.org/officeDocument/2006/relationships/hyperlink" Target="http://www.trendhunter.com/id/203947" TargetMode="External"/><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hyperlink" Target="http://www.trendhunter.com/id/227673" TargetMode="External"/><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257.png"/><Relationship Id="rId28" Type="http://schemas.openxmlformats.org/officeDocument/2006/relationships/image" Target="../media/image410.png"/><Relationship Id="rId10" Type="http://schemas.openxmlformats.org/officeDocument/2006/relationships/image" Target="../media/image404.png"/><Relationship Id="rId19" Type="http://schemas.openxmlformats.org/officeDocument/2006/relationships/image" Target="../media/image406.png"/><Relationship Id="rId31" Type="http://schemas.openxmlformats.org/officeDocument/2006/relationships/image" Target="../media/image412.png"/><Relationship Id="rId4" Type="http://schemas.openxmlformats.org/officeDocument/2006/relationships/hyperlink" Target="http://www.trendhunter.com/id/229382" TargetMode="External"/><Relationship Id="rId9" Type="http://schemas.openxmlformats.org/officeDocument/2006/relationships/image" Target="../media/image132.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image" Target="../media/image409.jpeg"/><Relationship Id="rId30" Type="http://schemas.openxmlformats.org/officeDocument/2006/relationships/image" Target="../media/image411.jpeg"/></Relationships>
</file>

<file path=ppt/slides/_rels/slide3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417.png"/><Relationship Id="rId39" Type="http://schemas.openxmlformats.org/officeDocument/2006/relationships/hyperlink" Target="http://www.trendhunter.com/id/244830" TargetMode="External"/><Relationship Id="rId3" Type="http://schemas.openxmlformats.org/officeDocument/2006/relationships/image" Target="../media/image39.jpg"/><Relationship Id="rId21" Type="http://schemas.openxmlformats.org/officeDocument/2006/relationships/image" Target="../media/image414.jpeg"/><Relationship Id="rId34" Type="http://schemas.openxmlformats.org/officeDocument/2006/relationships/hyperlink" Target="http://www.trendhunter.com/id/233451" TargetMode="External"/><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413.jpeg"/><Relationship Id="rId25" Type="http://schemas.openxmlformats.org/officeDocument/2006/relationships/image" Target="../media/image416.jpeg"/><Relationship Id="rId33" Type="http://schemas.openxmlformats.org/officeDocument/2006/relationships/image" Target="../media/image421.png"/><Relationship Id="rId38" Type="http://schemas.openxmlformats.org/officeDocument/2006/relationships/image" Target="../media/image424.jpeg"/><Relationship Id="rId2" Type="http://schemas.openxmlformats.org/officeDocument/2006/relationships/image" Target="../media/image110.png"/><Relationship Id="rId16" Type="http://schemas.openxmlformats.org/officeDocument/2006/relationships/hyperlink" Target="http://www.trendhunter.com/id/243428" TargetMode="External"/><Relationship Id="rId20" Type="http://schemas.openxmlformats.org/officeDocument/2006/relationships/hyperlink" Target="http://www.trendhunter.com/id/226724" TargetMode="External"/><Relationship Id="rId29" Type="http://schemas.openxmlformats.org/officeDocument/2006/relationships/image" Target="../media/image63.png"/><Relationship Id="rId41" Type="http://schemas.openxmlformats.org/officeDocument/2006/relationships/image" Target="../media/image145.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33.png"/><Relationship Id="rId24" Type="http://schemas.openxmlformats.org/officeDocument/2006/relationships/hyperlink" Target="http://www.trendhunter.com/id/225440" TargetMode="External"/><Relationship Id="rId32" Type="http://schemas.openxmlformats.org/officeDocument/2006/relationships/image" Target="../media/image420.jpeg"/><Relationship Id="rId37" Type="http://schemas.openxmlformats.org/officeDocument/2006/relationships/hyperlink" Target="http://www.trendhunter.com/id/232590" TargetMode="External"/><Relationship Id="rId40" Type="http://schemas.openxmlformats.org/officeDocument/2006/relationships/image" Target="../media/image425.jpeg"/><Relationship Id="rId5" Type="http://schemas.openxmlformats.org/officeDocument/2006/relationships/image" Target="../media/image42.jpg"/><Relationship Id="rId15" Type="http://schemas.openxmlformats.org/officeDocument/2006/relationships/image" Target="../media/image85.jpg"/><Relationship Id="rId23" Type="http://schemas.openxmlformats.org/officeDocument/2006/relationships/image" Target="../media/image415.png"/><Relationship Id="rId28" Type="http://schemas.openxmlformats.org/officeDocument/2006/relationships/image" Target="../media/image418.jpeg"/><Relationship Id="rId36" Type="http://schemas.openxmlformats.org/officeDocument/2006/relationships/image" Target="../media/image423.png"/><Relationship Id="rId10" Type="http://schemas.openxmlformats.org/officeDocument/2006/relationships/image" Target="../media/image311.png"/><Relationship Id="rId19" Type="http://schemas.openxmlformats.org/officeDocument/2006/relationships/image" Target="../media/image135.png"/><Relationship Id="rId31" Type="http://schemas.openxmlformats.org/officeDocument/2006/relationships/hyperlink" Target="http://www.trendhunter.com/id/238488" TargetMode="External"/><Relationship Id="rId4" Type="http://schemas.openxmlformats.org/officeDocument/2006/relationships/hyperlink" Target="http://www.trendhunter.com/id/245768" TargetMode="External"/><Relationship Id="rId9" Type="http://schemas.openxmlformats.org/officeDocument/2006/relationships/image" Target="../media/image269.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41244" TargetMode="External"/><Relationship Id="rId30" Type="http://schemas.openxmlformats.org/officeDocument/2006/relationships/image" Target="../media/image419.png"/><Relationship Id="rId35" Type="http://schemas.openxmlformats.org/officeDocument/2006/relationships/image" Target="../media/image422.jpeg"/></Relationships>
</file>

<file path=ppt/slides/_rels/slide3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91.png"/><Relationship Id="rId39" Type="http://schemas.openxmlformats.org/officeDocument/2006/relationships/image" Target="../media/image437.png"/><Relationship Id="rId3" Type="http://schemas.openxmlformats.org/officeDocument/2006/relationships/image" Target="../media/image39.jpg"/><Relationship Id="rId21" Type="http://schemas.openxmlformats.org/officeDocument/2006/relationships/image" Target="../media/image428.jpeg"/><Relationship Id="rId34" Type="http://schemas.openxmlformats.org/officeDocument/2006/relationships/hyperlink" Target="http://www.trendhunter.com/id/256602" TargetMode="External"/><Relationship Id="rId42" Type="http://schemas.openxmlformats.org/officeDocument/2006/relationships/image" Target="../media/image439.pn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426.jpeg"/><Relationship Id="rId25" Type="http://schemas.openxmlformats.org/officeDocument/2006/relationships/image" Target="../media/image430.jpeg"/><Relationship Id="rId33" Type="http://schemas.openxmlformats.org/officeDocument/2006/relationships/image" Target="../media/image433.png"/><Relationship Id="rId38" Type="http://schemas.openxmlformats.org/officeDocument/2006/relationships/image" Target="../media/image436.jpeg"/><Relationship Id="rId2" Type="http://schemas.openxmlformats.org/officeDocument/2006/relationships/image" Target="../media/image40.png"/><Relationship Id="rId16" Type="http://schemas.openxmlformats.org/officeDocument/2006/relationships/hyperlink" Target="http://www.trendhunter.com/id/230342" TargetMode="External"/><Relationship Id="rId20" Type="http://schemas.openxmlformats.org/officeDocument/2006/relationships/hyperlink" Target="http://www.trendhunter.com/id/229707" TargetMode="External"/><Relationship Id="rId29" Type="http://schemas.openxmlformats.org/officeDocument/2006/relationships/image" Target="../media/image63.png"/><Relationship Id="rId41" Type="http://schemas.openxmlformats.org/officeDocument/2006/relationships/image" Target="../media/image438.jpe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12.png"/><Relationship Id="rId24" Type="http://schemas.openxmlformats.org/officeDocument/2006/relationships/hyperlink" Target="http://www.trendhunter.com/id/257455" TargetMode="External"/><Relationship Id="rId32" Type="http://schemas.openxmlformats.org/officeDocument/2006/relationships/image" Target="../media/image432.jpeg"/><Relationship Id="rId37" Type="http://schemas.openxmlformats.org/officeDocument/2006/relationships/hyperlink" Target="http://www.trendhunter.com/id/255480" TargetMode="External"/><Relationship Id="rId40" Type="http://schemas.openxmlformats.org/officeDocument/2006/relationships/hyperlink" Target="http://www.trendhunter.com/id/202264" TargetMode="External"/><Relationship Id="rId45" Type="http://schemas.openxmlformats.org/officeDocument/2006/relationships/image" Target="../media/image441.png"/><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429.png"/><Relationship Id="rId28" Type="http://schemas.openxmlformats.org/officeDocument/2006/relationships/image" Target="../media/image431.jpeg"/><Relationship Id="rId36" Type="http://schemas.openxmlformats.org/officeDocument/2006/relationships/image" Target="../media/image435.png"/><Relationship Id="rId10" Type="http://schemas.openxmlformats.org/officeDocument/2006/relationships/image" Target="../media/image270.png"/><Relationship Id="rId19" Type="http://schemas.openxmlformats.org/officeDocument/2006/relationships/image" Target="../media/image427.png"/><Relationship Id="rId31" Type="http://schemas.openxmlformats.org/officeDocument/2006/relationships/hyperlink" Target="http://www.trendhunter.com/id/257445" TargetMode="External"/><Relationship Id="rId44" Type="http://schemas.openxmlformats.org/officeDocument/2006/relationships/image" Target="../media/image440.jpeg"/><Relationship Id="rId4" Type="http://schemas.openxmlformats.org/officeDocument/2006/relationships/hyperlink" Target="http://www.trendhunter.com/id/232975" TargetMode="External"/><Relationship Id="rId9" Type="http://schemas.openxmlformats.org/officeDocument/2006/relationships/image" Target="../media/image47.png"/><Relationship Id="rId14" Type="http://schemas.openxmlformats.org/officeDocument/2006/relationships/image" Target="../media/image50.jpg"/><Relationship Id="rId22" Type="http://schemas.openxmlformats.org/officeDocument/2006/relationships/image" Target="../media/image56.png"/><Relationship Id="rId27" Type="http://schemas.openxmlformats.org/officeDocument/2006/relationships/hyperlink" Target="http://www.trendhunter.com/id/229825" TargetMode="External"/><Relationship Id="rId30" Type="http://schemas.openxmlformats.org/officeDocument/2006/relationships/image" Target="../media/image66.png"/><Relationship Id="rId35" Type="http://schemas.openxmlformats.org/officeDocument/2006/relationships/image" Target="../media/image434.jpeg"/><Relationship Id="rId43" Type="http://schemas.openxmlformats.org/officeDocument/2006/relationships/hyperlink" Target="http://www.trendhunter.com/id/21393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57.jpg"/><Relationship Id="rId18" Type="http://schemas.openxmlformats.org/officeDocument/2006/relationships/image" Target="../media/image443.png"/><Relationship Id="rId26" Type="http://schemas.openxmlformats.org/officeDocument/2006/relationships/hyperlink" Target="http://www.trendhunter.com/id/184072" TargetMode="External"/><Relationship Id="rId3" Type="http://schemas.openxmlformats.org/officeDocument/2006/relationships/image" Target="../media/image39.jpg"/><Relationship Id="rId21" Type="http://schemas.openxmlformats.org/officeDocument/2006/relationships/image" Target="../media/image56.png"/><Relationship Id="rId7" Type="http://schemas.openxmlformats.org/officeDocument/2006/relationships/image" Target="../media/image44.png"/><Relationship Id="rId12" Type="http://schemas.openxmlformats.org/officeDocument/2006/relationships/image" Target="../media/image70.jpg"/><Relationship Id="rId17" Type="http://schemas.openxmlformats.org/officeDocument/2006/relationships/image" Target="../media/image53.png"/><Relationship Id="rId25" Type="http://schemas.openxmlformats.org/officeDocument/2006/relationships/image" Target="../media/image446.png"/><Relationship Id="rId2" Type="http://schemas.openxmlformats.org/officeDocument/2006/relationships/image" Target="../media/image67.png"/><Relationship Id="rId16" Type="http://schemas.openxmlformats.org/officeDocument/2006/relationships/image" Target="../media/image442.jpeg"/><Relationship Id="rId20" Type="http://schemas.openxmlformats.org/officeDocument/2006/relationships/image" Target="../media/image444.jpeg"/><Relationship Id="rId29" Type="http://schemas.openxmlformats.org/officeDocument/2006/relationships/hyperlink" Target="http://www.trendhunter.com/id/182783" TargetMode="External"/><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hyperlink" Target="http://www.trendhunter.com/trendreports" TargetMode="External"/><Relationship Id="rId24" Type="http://schemas.openxmlformats.org/officeDocument/2006/relationships/image" Target="../media/image445.jpeg"/><Relationship Id="rId5" Type="http://schemas.openxmlformats.org/officeDocument/2006/relationships/image" Target="../media/image42.jpg"/><Relationship Id="rId15" Type="http://schemas.openxmlformats.org/officeDocument/2006/relationships/hyperlink" Target="http://www.trendhunter.com/id/197759" TargetMode="External"/><Relationship Id="rId23" Type="http://schemas.openxmlformats.org/officeDocument/2006/relationships/hyperlink" Target="http://www.trendhunter.com/id/186303" TargetMode="External"/><Relationship Id="rId28" Type="http://schemas.openxmlformats.org/officeDocument/2006/relationships/image" Target="../media/image448.png"/><Relationship Id="rId10" Type="http://schemas.openxmlformats.org/officeDocument/2006/relationships/image" Target="../media/image237.png"/><Relationship Id="rId19" Type="http://schemas.openxmlformats.org/officeDocument/2006/relationships/hyperlink" Target="http://www.trendhunter.com/id/146231" TargetMode="External"/><Relationship Id="rId31" Type="http://schemas.openxmlformats.org/officeDocument/2006/relationships/image" Target="../media/image283.png"/><Relationship Id="rId4" Type="http://schemas.openxmlformats.org/officeDocument/2006/relationships/hyperlink" Target="http://www.trendhunter.com/id/239020" TargetMode="External"/><Relationship Id="rId9" Type="http://schemas.openxmlformats.org/officeDocument/2006/relationships/image" Target="../media/image229.png"/><Relationship Id="rId14" Type="http://schemas.openxmlformats.org/officeDocument/2006/relationships/image" Target="../media/image113.jpg"/><Relationship Id="rId22" Type="http://schemas.openxmlformats.org/officeDocument/2006/relationships/image" Target="../media/image167.png"/><Relationship Id="rId27" Type="http://schemas.openxmlformats.org/officeDocument/2006/relationships/image" Target="../media/image447.jpeg"/><Relationship Id="rId30" Type="http://schemas.openxmlformats.org/officeDocument/2006/relationships/image" Target="../media/image449.jpeg"/></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97.jpg"/><Relationship Id="rId18" Type="http://schemas.openxmlformats.org/officeDocument/2006/relationships/image" Target="../media/image53.png"/><Relationship Id="rId26" Type="http://schemas.openxmlformats.org/officeDocument/2006/relationships/image" Target="../media/image455.png"/><Relationship Id="rId3" Type="http://schemas.openxmlformats.org/officeDocument/2006/relationships/image" Target="../media/image39.jpg"/><Relationship Id="rId21" Type="http://schemas.openxmlformats.org/officeDocument/2006/relationships/image" Target="../media/image453.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451.jpeg"/><Relationship Id="rId25" Type="http://schemas.openxmlformats.org/officeDocument/2006/relationships/image" Target="../media/image454.jpeg"/><Relationship Id="rId2" Type="http://schemas.openxmlformats.org/officeDocument/2006/relationships/image" Target="../media/image110.png"/><Relationship Id="rId16" Type="http://schemas.openxmlformats.org/officeDocument/2006/relationships/hyperlink" Target="http://www.trendhunter.com/id/233877" TargetMode="External"/><Relationship Id="rId20" Type="http://schemas.openxmlformats.org/officeDocument/2006/relationships/hyperlink" Target="http://www.trendhunter.com/id/208629" TargetMode="External"/><Relationship Id="rId29" Type="http://schemas.openxmlformats.org/officeDocument/2006/relationships/image" Target="../media/image457.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68.png"/><Relationship Id="rId24" Type="http://schemas.openxmlformats.org/officeDocument/2006/relationships/hyperlink" Target="http://www.trendhunter.com/id/258473" TargetMode="External"/><Relationship Id="rId5" Type="http://schemas.openxmlformats.org/officeDocument/2006/relationships/image" Target="../media/image42.jpg"/><Relationship Id="rId15" Type="http://schemas.openxmlformats.org/officeDocument/2006/relationships/image" Target="../media/image51.jpg"/><Relationship Id="rId23" Type="http://schemas.openxmlformats.org/officeDocument/2006/relationships/image" Target="../media/image370.png"/><Relationship Id="rId28" Type="http://schemas.openxmlformats.org/officeDocument/2006/relationships/image" Target="../media/image456.jpeg"/><Relationship Id="rId10" Type="http://schemas.openxmlformats.org/officeDocument/2006/relationships/image" Target="../media/image450.png"/><Relationship Id="rId19" Type="http://schemas.openxmlformats.org/officeDocument/2006/relationships/image" Target="../media/image452.png"/><Relationship Id="rId4" Type="http://schemas.openxmlformats.org/officeDocument/2006/relationships/hyperlink" Target="http://www.trendhunter.com/id/259922" TargetMode="External"/><Relationship Id="rId9" Type="http://schemas.openxmlformats.org/officeDocument/2006/relationships/image" Target="../media/image48.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44977"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463.png"/><Relationship Id="rId3" Type="http://schemas.openxmlformats.org/officeDocument/2006/relationships/image" Target="../media/image39.jpg"/><Relationship Id="rId21" Type="http://schemas.openxmlformats.org/officeDocument/2006/relationships/image" Target="../media/image461.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459.jpeg"/><Relationship Id="rId25" Type="http://schemas.openxmlformats.org/officeDocument/2006/relationships/image" Target="../media/image462.jpeg"/><Relationship Id="rId2" Type="http://schemas.openxmlformats.org/officeDocument/2006/relationships/image" Target="../media/image110.png"/><Relationship Id="rId16" Type="http://schemas.openxmlformats.org/officeDocument/2006/relationships/hyperlink" Target="http://www.trendhunter.com/id/228982" TargetMode="External"/><Relationship Id="rId20" Type="http://schemas.openxmlformats.org/officeDocument/2006/relationships/hyperlink" Target="http://www.trendhunter.com/id/214847" TargetMode="External"/><Relationship Id="rId29" Type="http://schemas.openxmlformats.org/officeDocument/2006/relationships/image" Target="../media/image465.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68.png"/><Relationship Id="rId24" Type="http://schemas.openxmlformats.org/officeDocument/2006/relationships/hyperlink" Target="http://www.trendhunter.com/id/216066" TargetMode="External"/><Relationship Id="rId32" Type="http://schemas.openxmlformats.org/officeDocument/2006/relationships/image" Target="../media/image467.png"/><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393.png"/><Relationship Id="rId28" Type="http://schemas.openxmlformats.org/officeDocument/2006/relationships/image" Target="../media/image464.jpeg"/><Relationship Id="rId10" Type="http://schemas.openxmlformats.org/officeDocument/2006/relationships/image" Target="../media/image458.png"/><Relationship Id="rId19" Type="http://schemas.openxmlformats.org/officeDocument/2006/relationships/image" Target="../media/image460.png"/><Relationship Id="rId31" Type="http://schemas.openxmlformats.org/officeDocument/2006/relationships/image" Target="../media/image466.jpeg"/><Relationship Id="rId4" Type="http://schemas.openxmlformats.org/officeDocument/2006/relationships/hyperlink" Target="http://www.trendhunter.com/id/245624" TargetMode="External"/><Relationship Id="rId9" Type="http://schemas.openxmlformats.org/officeDocument/2006/relationships/image" Target="../media/image200.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45040" TargetMode="External"/><Relationship Id="rId30" Type="http://schemas.openxmlformats.org/officeDocument/2006/relationships/hyperlink" Target="http://www.trendhunter.com/id/240974"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77.jpg"/><Relationship Id="rId18" Type="http://schemas.openxmlformats.org/officeDocument/2006/relationships/image" Target="../media/image53.png"/><Relationship Id="rId26" Type="http://schemas.openxmlformats.org/officeDocument/2006/relationships/image" Target="../media/image474.png"/><Relationship Id="rId3" Type="http://schemas.openxmlformats.org/officeDocument/2006/relationships/image" Target="../media/image39.jpg"/><Relationship Id="rId21" Type="http://schemas.openxmlformats.org/officeDocument/2006/relationships/image" Target="../media/image471.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469.jpeg"/><Relationship Id="rId25" Type="http://schemas.openxmlformats.org/officeDocument/2006/relationships/image" Target="../media/image473.jpeg"/><Relationship Id="rId2" Type="http://schemas.openxmlformats.org/officeDocument/2006/relationships/image" Target="../media/image67.png"/><Relationship Id="rId16" Type="http://schemas.openxmlformats.org/officeDocument/2006/relationships/hyperlink" Target="http://www.trendhunter.com/id/215705" TargetMode="External"/><Relationship Id="rId20" Type="http://schemas.openxmlformats.org/officeDocument/2006/relationships/hyperlink" Target="http://www.trendhunter.com/id/195077" TargetMode="External"/><Relationship Id="rId29" Type="http://schemas.openxmlformats.org/officeDocument/2006/relationships/image" Target="../media/image300.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68.png"/><Relationship Id="rId24" Type="http://schemas.openxmlformats.org/officeDocument/2006/relationships/hyperlink" Target="http://www.trendhunter.com/id/231587" TargetMode="External"/><Relationship Id="rId32" Type="http://schemas.openxmlformats.org/officeDocument/2006/relationships/image" Target="../media/image477.png"/><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472.png"/><Relationship Id="rId28" Type="http://schemas.openxmlformats.org/officeDocument/2006/relationships/image" Target="../media/image475.jpeg"/><Relationship Id="rId10" Type="http://schemas.openxmlformats.org/officeDocument/2006/relationships/image" Target="../media/image468.png"/><Relationship Id="rId19" Type="http://schemas.openxmlformats.org/officeDocument/2006/relationships/image" Target="../media/image470.png"/><Relationship Id="rId31" Type="http://schemas.openxmlformats.org/officeDocument/2006/relationships/image" Target="../media/image476.jpeg"/><Relationship Id="rId4" Type="http://schemas.openxmlformats.org/officeDocument/2006/relationships/hyperlink" Target="http://www.trendhunter.com/id/237113" TargetMode="External"/><Relationship Id="rId9" Type="http://schemas.openxmlformats.org/officeDocument/2006/relationships/image" Target="../media/image295.png"/><Relationship Id="rId14" Type="http://schemas.openxmlformats.org/officeDocument/2006/relationships/image" Target="../media/image157.jpg"/><Relationship Id="rId22" Type="http://schemas.openxmlformats.org/officeDocument/2006/relationships/image" Target="../media/image56.png"/><Relationship Id="rId27" Type="http://schemas.openxmlformats.org/officeDocument/2006/relationships/hyperlink" Target="http://www.trendhunter.com/id/188191" TargetMode="External"/><Relationship Id="rId30" Type="http://schemas.openxmlformats.org/officeDocument/2006/relationships/hyperlink" Target="http://www.trendhunter.com/id/224933"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484.png"/><Relationship Id="rId39" Type="http://schemas.openxmlformats.org/officeDocument/2006/relationships/image" Target="../media/image490.png"/><Relationship Id="rId3" Type="http://schemas.openxmlformats.org/officeDocument/2006/relationships/image" Target="../media/image39.jpg"/><Relationship Id="rId21" Type="http://schemas.openxmlformats.org/officeDocument/2006/relationships/image" Target="../media/image482.jpeg"/><Relationship Id="rId34" Type="http://schemas.openxmlformats.org/officeDocument/2006/relationships/hyperlink" Target="http://www.trendhunter.com/id/253008" TargetMode="External"/><Relationship Id="rId42" Type="http://schemas.openxmlformats.org/officeDocument/2006/relationships/image" Target="../media/image283.pn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480.jpeg"/><Relationship Id="rId25" Type="http://schemas.openxmlformats.org/officeDocument/2006/relationships/image" Target="../media/image483.jpeg"/><Relationship Id="rId33" Type="http://schemas.openxmlformats.org/officeDocument/2006/relationships/image" Target="../media/image487.png"/><Relationship Id="rId38" Type="http://schemas.openxmlformats.org/officeDocument/2006/relationships/image" Target="../media/image489.jpeg"/><Relationship Id="rId2" Type="http://schemas.openxmlformats.org/officeDocument/2006/relationships/image" Target="../media/image40.png"/><Relationship Id="rId16" Type="http://schemas.openxmlformats.org/officeDocument/2006/relationships/hyperlink" Target="http://www.trendhunter.com/id/251956" TargetMode="External"/><Relationship Id="rId20" Type="http://schemas.openxmlformats.org/officeDocument/2006/relationships/hyperlink" Target="http://www.trendhunter.com/id/228796" TargetMode="External"/><Relationship Id="rId29" Type="http://schemas.openxmlformats.org/officeDocument/2006/relationships/image" Target="../media/image63.png"/><Relationship Id="rId41" Type="http://schemas.openxmlformats.org/officeDocument/2006/relationships/image" Target="../media/image491.jpe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46.png"/><Relationship Id="rId24" Type="http://schemas.openxmlformats.org/officeDocument/2006/relationships/hyperlink" Target="http://www.trendhunter.com/id/240474" TargetMode="External"/><Relationship Id="rId32" Type="http://schemas.openxmlformats.org/officeDocument/2006/relationships/image" Target="../media/image486.jpeg"/><Relationship Id="rId37" Type="http://schemas.openxmlformats.org/officeDocument/2006/relationships/hyperlink" Target="http://www.trendhunter.com/id/253557" TargetMode="External"/><Relationship Id="rId40" Type="http://schemas.openxmlformats.org/officeDocument/2006/relationships/hyperlink" Target="http://www.trendhunter.com/id/227941" TargetMode="External"/><Relationship Id="rId45" Type="http://schemas.openxmlformats.org/officeDocument/2006/relationships/image" Target="../media/image493.png"/><Relationship Id="rId5" Type="http://schemas.openxmlformats.org/officeDocument/2006/relationships/image" Target="../media/image42.jpg"/><Relationship Id="rId15" Type="http://schemas.openxmlformats.org/officeDocument/2006/relationships/image" Target="../media/image479.jpg"/><Relationship Id="rId23" Type="http://schemas.openxmlformats.org/officeDocument/2006/relationships/image" Target="../media/image291.png"/><Relationship Id="rId28" Type="http://schemas.openxmlformats.org/officeDocument/2006/relationships/image" Target="../media/image485.jpeg"/><Relationship Id="rId36" Type="http://schemas.openxmlformats.org/officeDocument/2006/relationships/image" Target="../media/image107.png"/><Relationship Id="rId10" Type="http://schemas.openxmlformats.org/officeDocument/2006/relationships/image" Target="../media/image478.png"/><Relationship Id="rId19" Type="http://schemas.openxmlformats.org/officeDocument/2006/relationships/image" Target="../media/image481.png"/><Relationship Id="rId31" Type="http://schemas.openxmlformats.org/officeDocument/2006/relationships/hyperlink" Target="http://www.trendhunter.com/id/199648" TargetMode="External"/><Relationship Id="rId44" Type="http://schemas.openxmlformats.org/officeDocument/2006/relationships/image" Target="../media/image492.jpeg"/><Relationship Id="rId4" Type="http://schemas.openxmlformats.org/officeDocument/2006/relationships/hyperlink" Target="http://www.trendhunter.com/id/255616" TargetMode="External"/><Relationship Id="rId9" Type="http://schemas.openxmlformats.org/officeDocument/2006/relationships/image" Target="../media/image69.png"/><Relationship Id="rId14" Type="http://schemas.openxmlformats.org/officeDocument/2006/relationships/image" Target="../media/image50.jpg"/><Relationship Id="rId22" Type="http://schemas.openxmlformats.org/officeDocument/2006/relationships/image" Target="../media/image56.png"/><Relationship Id="rId27" Type="http://schemas.openxmlformats.org/officeDocument/2006/relationships/hyperlink" Target="http://www.trendhunter.com/id/214965" TargetMode="External"/><Relationship Id="rId30" Type="http://schemas.openxmlformats.org/officeDocument/2006/relationships/image" Target="../media/image419.png"/><Relationship Id="rId35" Type="http://schemas.openxmlformats.org/officeDocument/2006/relationships/image" Target="../media/image488.jpeg"/><Relationship Id="rId43" Type="http://schemas.openxmlformats.org/officeDocument/2006/relationships/hyperlink" Target="http://www.trendhunter.com/id/148554"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498.png"/><Relationship Id="rId39" Type="http://schemas.openxmlformats.org/officeDocument/2006/relationships/image" Target="../media/image145.png"/><Relationship Id="rId3" Type="http://schemas.openxmlformats.org/officeDocument/2006/relationships/image" Target="../media/image39.jpg"/><Relationship Id="rId21" Type="http://schemas.openxmlformats.org/officeDocument/2006/relationships/image" Target="../media/image496.jpeg"/><Relationship Id="rId34" Type="http://schemas.openxmlformats.org/officeDocument/2006/relationships/hyperlink" Target="http://www.trendhunter.com/id/227192" TargetMode="External"/><Relationship Id="rId42" Type="http://schemas.openxmlformats.org/officeDocument/2006/relationships/image" Target="../media/image507.pn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494.jpeg"/><Relationship Id="rId25" Type="http://schemas.openxmlformats.org/officeDocument/2006/relationships/image" Target="../media/image497.jpeg"/><Relationship Id="rId33" Type="http://schemas.openxmlformats.org/officeDocument/2006/relationships/image" Target="../media/image502.png"/><Relationship Id="rId38" Type="http://schemas.openxmlformats.org/officeDocument/2006/relationships/image" Target="../media/image505.jpeg"/><Relationship Id="rId2" Type="http://schemas.openxmlformats.org/officeDocument/2006/relationships/image" Target="../media/image110.png"/><Relationship Id="rId16" Type="http://schemas.openxmlformats.org/officeDocument/2006/relationships/hyperlink" Target="http://www.trendhunter.com/id/242156" TargetMode="External"/><Relationship Id="rId20" Type="http://schemas.openxmlformats.org/officeDocument/2006/relationships/hyperlink" Target="http://www.trendhunter.com/id/250264" TargetMode="External"/><Relationship Id="rId29" Type="http://schemas.openxmlformats.org/officeDocument/2006/relationships/image" Target="../media/image63.png"/><Relationship Id="rId41" Type="http://schemas.openxmlformats.org/officeDocument/2006/relationships/image" Target="../media/image506.jpe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47.png"/><Relationship Id="rId24" Type="http://schemas.openxmlformats.org/officeDocument/2006/relationships/hyperlink" Target="http://www.trendhunter.com/id/232134" TargetMode="External"/><Relationship Id="rId32" Type="http://schemas.openxmlformats.org/officeDocument/2006/relationships/image" Target="../media/image501.jpeg"/><Relationship Id="rId37" Type="http://schemas.openxmlformats.org/officeDocument/2006/relationships/hyperlink" Target="http://www.trendhunter.com/id/247674" TargetMode="External"/><Relationship Id="rId40" Type="http://schemas.openxmlformats.org/officeDocument/2006/relationships/hyperlink" Target="http://www.trendhunter.com/id/232824" TargetMode="External"/><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193.png"/><Relationship Id="rId28" Type="http://schemas.openxmlformats.org/officeDocument/2006/relationships/image" Target="../media/image499.jpeg"/><Relationship Id="rId36" Type="http://schemas.openxmlformats.org/officeDocument/2006/relationships/image" Target="../media/image504.png"/><Relationship Id="rId10" Type="http://schemas.openxmlformats.org/officeDocument/2006/relationships/image" Target="../media/image458.png"/><Relationship Id="rId19" Type="http://schemas.openxmlformats.org/officeDocument/2006/relationships/image" Target="../media/image495.png"/><Relationship Id="rId31" Type="http://schemas.openxmlformats.org/officeDocument/2006/relationships/hyperlink" Target="http://www.trendhunter.com/id/211866" TargetMode="External"/><Relationship Id="rId4" Type="http://schemas.openxmlformats.org/officeDocument/2006/relationships/hyperlink" Target="http://www.trendhunter.com/id/260897" TargetMode="External"/><Relationship Id="rId9" Type="http://schemas.openxmlformats.org/officeDocument/2006/relationships/image" Target="../media/image270.png"/><Relationship Id="rId14" Type="http://schemas.openxmlformats.org/officeDocument/2006/relationships/image" Target="../media/image84.jpg"/><Relationship Id="rId22" Type="http://schemas.openxmlformats.org/officeDocument/2006/relationships/image" Target="../media/image56.png"/><Relationship Id="rId27" Type="http://schemas.openxmlformats.org/officeDocument/2006/relationships/hyperlink" Target="http://www.trendhunter.com/id/254166" TargetMode="External"/><Relationship Id="rId30" Type="http://schemas.openxmlformats.org/officeDocument/2006/relationships/image" Target="../media/image500.png"/><Relationship Id="rId35" Type="http://schemas.openxmlformats.org/officeDocument/2006/relationships/image" Target="../media/image503.jpeg"/></Relationships>
</file>

<file path=ppt/slides/_rels/slide4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516.png"/><Relationship Id="rId3" Type="http://schemas.openxmlformats.org/officeDocument/2006/relationships/image" Target="../media/image39.jpg"/><Relationship Id="rId21" Type="http://schemas.openxmlformats.org/officeDocument/2006/relationships/image" Target="../media/image513.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511.jpeg"/><Relationship Id="rId25" Type="http://schemas.openxmlformats.org/officeDocument/2006/relationships/image" Target="../media/image515.jpeg"/><Relationship Id="rId2" Type="http://schemas.openxmlformats.org/officeDocument/2006/relationships/image" Target="../media/image508.png"/><Relationship Id="rId16" Type="http://schemas.openxmlformats.org/officeDocument/2006/relationships/hyperlink" Target="http://www.trendhunter.com/id/259846" TargetMode="External"/><Relationship Id="rId20" Type="http://schemas.openxmlformats.org/officeDocument/2006/relationships/hyperlink" Target="http://www.trendhunter.com/id/259685" TargetMode="External"/><Relationship Id="rId29" Type="http://schemas.openxmlformats.org/officeDocument/2006/relationships/image" Target="../media/image518.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296.png"/><Relationship Id="rId24" Type="http://schemas.openxmlformats.org/officeDocument/2006/relationships/hyperlink" Target="http://www.trendhunter.com/id/261303" TargetMode="External"/><Relationship Id="rId32" Type="http://schemas.openxmlformats.org/officeDocument/2006/relationships/image" Target="../media/image520.png"/><Relationship Id="rId5" Type="http://schemas.openxmlformats.org/officeDocument/2006/relationships/image" Target="../media/image42.jpg"/><Relationship Id="rId15" Type="http://schemas.openxmlformats.org/officeDocument/2006/relationships/image" Target="../media/image510.jpg"/><Relationship Id="rId23" Type="http://schemas.openxmlformats.org/officeDocument/2006/relationships/image" Target="../media/image514.png"/><Relationship Id="rId28" Type="http://schemas.openxmlformats.org/officeDocument/2006/relationships/image" Target="../media/image517.jpeg"/><Relationship Id="rId10" Type="http://schemas.openxmlformats.org/officeDocument/2006/relationships/image" Target="../media/image478.png"/><Relationship Id="rId19" Type="http://schemas.openxmlformats.org/officeDocument/2006/relationships/image" Target="../media/image512.png"/><Relationship Id="rId31" Type="http://schemas.openxmlformats.org/officeDocument/2006/relationships/image" Target="../media/image519.jpeg"/><Relationship Id="rId4" Type="http://schemas.openxmlformats.org/officeDocument/2006/relationships/hyperlink" Target="http://www.trendhunter.com/id/261973" TargetMode="External"/><Relationship Id="rId9" Type="http://schemas.openxmlformats.org/officeDocument/2006/relationships/image" Target="../media/image509.png"/><Relationship Id="rId14" Type="http://schemas.openxmlformats.org/officeDocument/2006/relationships/image" Target="../media/image157.jpg"/><Relationship Id="rId22" Type="http://schemas.openxmlformats.org/officeDocument/2006/relationships/image" Target="../media/image56.png"/><Relationship Id="rId27" Type="http://schemas.openxmlformats.org/officeDocument/2006/relationships/hyperlink" Target="http://www.trendhunter.com/id/261919" TargetMode="External"/><Relationship Id="rId30" Type="http://schemas.openxmlformats.org/officeDocument/2006/relationships/hyperlink" Target="http://www.trendhunter.com/id/259832"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97.jpg"/><Relationship Id="rId18" Type="http://schemas.openxmlformats.org/officeDocument/2006/relationships/image" Target="../media/image53.png"/><Relationship Id="rId26" Type="http://schemas.openxmlformats.org/officeDocument/2006/relationships/image" Target="../media/image197.png"/><Relationship Id="rId3" Type="http://schemas.openxmlformats.org/officeDocument/2006/relationships/image" Target="../media/image39.jpg"/><Relationship Id="rId21" Type="http://schemas.openxmlformats.org/officeDocument/2006/relationships/image" Target="../media/image524.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523.jpeg"/><Relationship Id="rId25" Type="http://schemas.openxmlformats.org/officeDocument/2006/relationships/image" Target="../media/image526.jpeg"/><Relationship Id="rId2" Type="http://schemas.openxmlformats.org/officeDocument/2006/relationships/image" Target="../media/image110.png"/><Relationship Id="rId16" Type="http://schemas.openxmlformats.org/officeDocument/2006/relationships/hyperlink" Target="http://www.trendhunter.com/id/235104" TargetMode="External"/><Relationship Id="rId20" Type="http://schemas.openxmlformats.org/officeDocument/2006/relationships/hyperlink" Target="http://www.trendhunter.com/id/233880" TargetMode="External"/><Relationship Id="rId29" Type="http://schemas.openxmlformats.org/officeDocument/2006/relationships/image" Target="../media/image528.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146.png"/><Relationship Id="rId24" Type="http://schemas.openxmlformats.org/officeDocument/2006/relationships/hyperlink" Target="http://www.trendhunter.com/id/222428" TargetMode="External"/><Relationship Id="rId5" Type="http://schemas.openxmlformats.org/officeDocument/2006/relationships/image" Target="../media/image42.jpg"/><Relationship Id="rId15" Type="http://schemas.openxmlformats.org/officeDocument/2006/relationships/image" Target="../media/image113.jpg"/><Relationship Id="rId23" Type="http://schemas.openxmlformats.org/officeDocument/2006/relationships/image" Target="../media/image525.png"/><Relationship Id="rId28" Type="http://schemas.openxmlformats.org/officeDocument/2006/relationships/image" Target="../media/image527.jpeg"/><Relationship Id="rId10" Type="http://schemas.openxmlformats.org/officeDocument/2006/relationships/image" Target="../media/image522.png"/><Relationship Id="rId19" Type="http://schemas.openxmlformats.org/officeDocument/2006/relationships/image" Target="../media/image154.png"/><Relationship Id="rId31" Type="http://schemas.openxmlformats.org/officeDocument/2006/relationships/image" Target="../media/image529.jpeg"/><Relationship Id="rId4" Type="http://schemas.openxmlformats.org/officeDocument/2006/relationships/hyperlink" Target="http://www.trendhunter.com/id/256184" TargetMode="External"/><Relationship Id="rId9" Type="http://schemas.openxmlformats.org/officeDocument/2006/relationships/image" Target="../media/image521.png"/><Relationship Id="rId14" Type="http://schemas.openxmlformats.org/officeDocument/2006/relationships/image" Target="../media/image189.jpg"/><Relationship Id="rId22" Type="http://schemas.openxmlformats.org/officeDocument/2006/relationships/image" Target="../media/image56.png"/><Relationship Id="rId27" Type="http://schemas.openxmlformats.org/officeDocument/2006/relationships/hyperlink" Target="http://www.trendhunter.com/id/231223" TargetMode="External"/><Relationship Id="rId30" Type="http://schemas.openxmlformats.org/officeDocument/2006/relationships/hyperlink" Target="http://www.trendhunter.com/id/234732"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trendhunter.com" TargetMode="External"/><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530.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31.pn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32.gi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34.png"/><Relationship Id="rId4" Type="http://schemas.openxmlformats.org/officeDocument/2006/relationships/image" Target="../media/image533.jpeg"/></Relationships>
</file>

<file path=ppt/slides/_rels/slide51.xml.rels><?xml version="1.0" encoding="UTF-8" standalone="yes"?>
<Relationships xmlns="http://schemas.openxmlformats.org/package/2006/relationships"><Relationship Id="rId3" Type="http://schemas.openxmlformats.org/officeDocument/2006/relationships/image" Target="../media/image532.gi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37.jpeg"/><Relationship Id="rId5" Type="http://schemas.openxmlformats.org/officeDocument/2006/relationships/image" Target="../media/image536.GIF"/><Relationship Id="rId4" Type="http://schemas.openxmlformats.org/officeDocument/2006/relationships/image" Target="../media/image535.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39.png"/><Relationship Id="rId2" Type="http://schemas.openxmlformats.org/officeDocument/2006/relationships/image" Target="../media/image538.jpeg"/><Relationship Id="rId1" Type="http://schemas.openxmlformats.org/officeDocument/2006/relationships/slideLayout" Target="../slideLayouts/slideLayout38.xml"/><Relationship Id="rId4" Type="http://schemas.openxmlformats.org/officeDocument/2006/relationships/image" Target="../media/image540.jpeg"/></Relationships>
</file>

<file path=ppt/slides/_rels/slide54.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image" Target="../media/image1.jpeg"/><Relationship Id="rId1" Type="http://schemas.openxmlformats.org/officeDocument/2006/relationships/slideLayout" Target="../slideLayouts/slideLayout31.xml"/><Relationship Id="rId4" Type="http://schemas.openxmlformats.org/officeDocument/2006/relationships/image" Target="../media/image542.GIF"/></Relationships>
</file>

<file path=ppt/slides/_rels/slide6.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3.gif"/><Relationship Id="rId7" Type="http://schemas.openxmlformats.org/officeDocument/2006/relationships/image" Target="../media/image37.gi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gif"/></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0.xml"/><Relationship Id="rId4" Type="http://schemas.openxmlformats.org/officeDocument/2006/relationships/hyperlink" Target="http://www.trendhunter.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jpg"/><Relationship Id="rId18" Type="http://schemas.openxmlformats.org/officeDocument/2006/relationships/image" Target="../media/image53.png"/><Relationship Id="rId26" Type="http://schemas.openxmlformats.org/officeDocument/2006/relationships/image" Target="../media/image59.png"/><Relationship Id="rId3" Type="http://schemas.openxmlformats.org/officeDocument/2006/relationships/image" Target="../media/image39.jpg"/><Relationship Id="rId21" Type="http://schemas.openxmlformats.org/officeDocument/2006/relationships/image" Target="../media/image55.jpeg"/><Relationship Id="rId34" Type="http://schemas.openxmlformats.org/officeDocument/2006/relationships/hyperlink" Target="http://www.trendhunter.com/id/211206" TargetMode="External"/><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52.jpeg"/><Relationship Id="rId25" Type="http://schemas.openxmlformats.org/officeDocument/2006/relationships/image" Target="../media/image58.jpeg"/><Relationship Id="rId33" Type="http://schemas.openxmlformats.org/officeDocument/2006/relationships/image" Target="../media/image64.png"/><Relationship Id="rId2" Type="http://schemas.openxmlformats.org/officeDocument/2006/relationships/image" Target="../media/image41.png"/><Relationship Id="rId16" Type="http://schemas.openxmlformats.org/officeDocument/2006/relationships/hyperlink" Target="http://www.trendhunter.com/id/210983" TargetMode="External"/><Relationship Id="rId20" Type="http://schemas.openxmlformats.org/officeDocument/2006/relationships/hyperlink" Target="http://www.trendhunter.com/id/189517" TargetMode="External"/><Relationship Id="rId29" Type="http://schemas.openxmlformats.org/officeDocument/2006/relationships/image" Target="../media/image61.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hyperlink" Target="http://www.trendhunter.com/id/225134" TargetMode="External"/><Relationship Id="rId32" Type="http://schemas.openxmlformats.org/officeDocument/2006/relationships/image" Target="../media/image63.png"/><Relationship Id="rId5" Type="http://schemas.openxmlformats.org/officeDocument/2006/relationships/image" Target="../media/image42.jpg"/><Relationship Id="rId15" Type="http://schemas.openxmlformats.org/officeDocument/2006/relationships/image" Target="../media/image51.jpg"/><Relationship Id="rId23" Type="http://schemas.openxmlformats.org/officeDocument/2006/relationships/image" Target="../media/image57.png"/><Relationship Id="rId28" Type="http://schemas.openxmlformats.org/officeDocument/2006/relationships/image" Target="../media/image60.jpeg"/><Relationship Id="rId36" Type="http://schemas.openxmlformats.org/officeDocument/2006/relationships/image" Target="../media/image66.png"/><Relationship Id="rId10" Type="http://schemas.openxmlformats.org/officeDocument/2006/relationships/image" Target="../media/image47.png"/><Relationship Id="rId19" Type="http://schemas.openxmlformats.org/officeDocument/2006/relationships/image" Target="../media/image54.png"/><Relationship Id="rId31" Type="http://schemas.openxmlformats.org/officeDocument/2006/relationships/image" Target="../media/image62.jpeg"/><Relationship Id="rId4" Type="http://schemas.openxmlformats.org/officeDocument/2006/relationships/hyperlink" Target="http://www.trendhunter.com/id/228438" TargetMode="External"/><Relationship Id="rId9" Type="http://schemas.openxmlformats.org/officeDocument/2006/relationships/image" Target="../media/image46.png"/><Relationship Id="rId14" Type="http://schemas.openxmlformats.org/officeDocument/2006/relationships/image" Target="../media/image50.jpg"/><Relationship Id="rId22" Type="http://schemas.openxmlformats.org/officeDocument/2006/relationships/image" Target="../media/image56.png"/><Relationship Id="rId27" Type="http://schemas.openxmlformats.org/officeDocument/2006/relationships/hyperlink" Target="http://www.trendhunter.com/id/183850" TargetMode="External"/><Relationship Id="rId30" Type="http://schemas.openxmlformats.org/officeDocument/2006/relationships/hyperlink" Target="http://www.trendhunter.com/id/219518" TargetMode="External"/><Relationship Id="rId35" Type="http://schemas.openxmlformats.org/officeDocument/2006/relationships/image" Target="../media/image65.jpe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jpg"/><Relationship Id="rId18" Type="http://schemas.openxmlformats.org/officeDocument/2006/relationships/image" Target="../media/image53.png"/><Relationship Id="rId26" Type="http://schemas.openxmlformats.org/officeDocument/2006/relationships/image" Target="../media/image77.png"/><Relationship Id="rId3" Type="http://schemas.openxmlformats.org/officeDocument/2006/relationships/image" Target="../media/image39.jpg"/><Relationship Id="rId21" Type="http://schemas.openxmlformats.org/officeDocument/2006/relationships/image" Target="../media/image74.jpeg"/><Relationship Id="rId7" Type="http://schemas.openxmlformats.org/officeDocument/2006/relationships/image" Target="../media/image44.png"/><Relationship Id="rId12" Type="http://schemas.openxmlformats.org/officeDocument/2006/relationships/hyperlink" Target="http://www.trendhunter.com/trendreports" TargetMode="External"/><Relationship Id="rId17" Type="http://schemas.openxmlformats.org/officeDocument/2006/relationships/image" Target="../media/image72.jpeg"/><Relationship Id="rId25" Type="http://schemas.openxmlformats.org/officeDocument/2006/relationships/image" Target="../media/image76.jpeg"/><Relationship Id="rId2" Type="http://schemas.openxmlformats.org/officeDocument/2006/relationships/image" Target="../media/image67.png"/><Relationship Id="rId16" Type="http://schemas.openxmlformats.org/officeDocument/2006/relationships/hyperlink" Target="http://www.trendhunter.com/id/223827" TargetMode="External"/><Relationship Id="rId20" Type="http://schemas.openxmlformats.org/officeDocument/2006/relationships/hyperlink" Target="http://www.trendhunter.com/id/227565" TargetMode="External"/><Relationship Id="rId29" Type="http://schemas.openxmlformats.org/officeDocument/2006/relationships/image" Target="../media/image61.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hyperlink" Target="http://www.trendhunter.com/id/202409" TargetMode="External"/><Relationship Id="rId32" Type="http://schemas.openxmlformats.org/officeDocument/2006/relationships/image" Target="../media/image80.png"/><Relationship Id="rId5" Type="http://schemas.openxmlformats.org/officeDocument/2006/relationships/image" Target="../media/image42.jpg"/><Relationship Id="rId15" Type="http://schemas.openxmlformats.org/officeDocument/2006/relationships/image" Target="../media/image71.jpg"/><Relationship Id="rId23" Type="http://schemas.openxmlformats.org/officeDocument/2006/relationships/image" Target="../media/image75.png"/><Relationship Id="rId28" Type="http://schemas.openxmlformats.org/officeDocument/2006/relationships/image" Target="../media/image78.jpeg"/><Relationship Id="rId10" Type="http://schemas.openxmlformats.org/officeDocument/2006/relationships/image" Target="../media/image69.png"/><Relationship Id="rId19" Type="http://schemas.openxmlformats.org/officeDocument/2006/relationships/image" Target="../media/image73.png"/><Relationship Id="rId31" Type="http://schemas.openxmlformats.org/officeDocument/2006/relationships/image" Target="../media/image79.jpeg"/><Relationship Id="rId4" Type="http://schemas.openxmlformats.org/officeDocument/2006/relationships/hyperlink" Target="http://www.trendhunter.com/id/227876" TargetMode="External"/><Relationship Id="rId9" Type="http://schemas.openxmlformats.org/officeDocument/2006/relationships/image" Target="../media/image68.png"/><Relationship Id="rId14" Type="http://schemas.openxmlformats.org/officeDocument/2006/relationships/image" Target="../media/image50.jpg"/><Relationship Id="rId22" Type="http://schemas.openxmlformats.org/officeDocument/2006/relationships/image" Target="../media/image56.png"/><Relationship Id="rId27" Type="http://schemas.openxmlformats.org/officeDocument/2006/relationships/hyperlink" Target="http://www.trendhunter.com/id/218789" TargetMode="External"/><Relationship Id="rId30" Type="http://schemas.openxmlformats.org/officeDocument/2006/relationships/hyperlink" Target="http://www.trendhunter.com/id/2214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idebar image" descr="sidebar image"/>
          <p:cNvPicPr>
            <a:picLocks noChangeAspect="1"/>
          </p:cNvPicPr>
          <p:nvPr/>
        </p:nvPicPr>
        <p:blipFill>
          <a:blip r:embed="rId2"/>
          <a:stretch>
            <a:fillRect/>
          </a:stretch>
        </p:blipFill>
        <p:spPr>
          <a:xfrm>
            <a:off x="0" y="0"/>
            <a:ext cx="9144000" cy="6858000"/>
          </a:xfrm>
          <a:prstGeom prst="rect">
            <a:avLst/>
          </a:prstGeom>
        </p:spPr>
      </p:pic>
      <p:pic>
        <p:nvPicPr>
          <p:cNvPr id="2" name="TH Pro logo" descr="TH Pro logo"/>
          <p:cNvPicPr>
            <a:picLocks noChangeAspect="1"/>
          </p:cNvPicPr>
          <p:nvPr/>
        </p:nvPicPr>
        <p:blipFill>
          <a:blip r:embed="rId3"/>
          <a:stretch>
            <a:fillRect/>
          </a:stretch>
        </p:blipFill>
        <p:spPr>
          <a:xfrm>
            <a:off x="5238750" y="142875"/>
            <a:ext cx="3810000" cy="933450"/>
          </a:xfrm>
          <a:prstGeom prst="rect">
            <a:avLst/>
          </a:prstGeom>
        </p:spPr>
      </p:pic>
      <p:sp>
        <p:nvSpPr>
          <p:cNvPr id="3" name="TextBox 2"/>
          <p:cNvSpPr txBox="1"/>
          <p:nvPr/>
        </p:nvSpPr>
        <p:spPr>
          <a:xfrm>
            <a:off x="190500" y="1542871"/>
            <a:ext cx="8572500" cy="1200329"/>
          </a:xfrm>
          <a:prstGeom prst="rect">
            <a:avLst/>
          </a:prstGeom>
        </p:spPr>
        <p:txBody>
          <a:bodyPr vertOverflow="overflow" horzOverflow="overflow" wrap="square" lIns="91440" tIns="45720" rIns="91440" bIns="45720" numCol="1" rtlCol="0">
            <a:spAutoFit/>
          </a:bodyPr>
          <a:lstStyle/>
          <a:p>
            <a:pPr marL="0" marR="0" lvl="0" indent="0" algn="l" fontAlgn="base"/>
            <a:r>
              <a:rPr lang="en-US" sz="7200" b="1" i="0" u="none" strike="noStrike" dirty="0" smtClean="0">
                <a:solidFill>
                  <a:srgbClr val="FFFFFF"/>
                </a:solidFill>
                <a:latin typeface="Arial"/>
              </a:rPr>
              <a:t>2015</a:t>
            </a:r>
            <a:endParaRPr sz="7200" b="1" i="0" u="none" strike="noStrike" dirty="0">
              <a:solidFill>
                <a:srgbClr val="FFFFFF"/>
              </a:solidFill>
              <a:latin typeface="Arial"/>
            </a:endParaRPr>
          </a:p>
        </p:txBody>
      </p:sp>
      <p:sp>
        <p:nvSpPr>
          <p:cNvPr id="4" name="TextBox 3"/>
          <p:cNvSpPr txBox="1"/>
          <p:nvPr/>
        </p:nvSpPr>
        <p:spPr>
          <a:xfrm>
            <a:off x="238125" y="2571750"/>
            <a:ext cx="8096250" cy="784830"/>
          </a:xfrm>
          <a:prstGeom prst="rect">
            <a:avLst/>
          </a:prstGeom>
        </p:spPr>
        <p:txBody>
          <a:bodyPr vertOverflow="overflow" horzOverflow="overflow" wrap="square" lIns="91440" tIns="45720" rIns="91440" bIns="45720" numCol="1" rtlCol="0">
            <a:spAutoFit/>
          </a:bodyPr>
          <a:lstStyle/>
          <a:p>
            <a:pPr marL="0" marR="0" lvl="0" indent="0" algn="l" fontAlgn="base"/>
            <a:r>
              <a:rPr lang="en-US" sz="4500" b="1" i="0" u="none" strike="noStrike" dirty="0" smtClean="0">
                <a:solidFill>
                  <a:srgbClr val="FFFFFF"/>
                </a:solidFill>
                <a:latin typeface="Arial"/>
              </a:rPr>
              <a:t>Top 40 Sample Trend </a:t>
            </a:r>
            <a:r>
              <a:rPr sz="4500" b="1" i="0" u="none" strike="noStrike" dirty="0" smtClean="0">
                <a:solidFill>
                  <a:srgbClr val="FFFFFF"/>
                </a:solidFill>
                <a:latin typeface="Arial"/>
              </a:rPr>
              <a:t>Report</a:t>
            </a:r>
            <a:endParaRPr sz="4500" b="1" i="0" u="none" strike="noStrike" dirty="0">
              <a:solidFill>
                <a:srgbClr val="FFFFFF"/>
              </a:solidFill>
              <a:latin typeface="Arial"/>
            </a:endParaRPr>
          </a:p>
        </p:txBody>
      </p:sp>
      <p:sp>
        <p:nvSpPr>
          <p:cNvPr id="15" name="TextBox 14"/>
          <p:cNvSpPr txBox="1"/>
          <p:nvPr/>
        </p:nvSpPr>
        <p:spPr>
          <a:xfrm>
            <a:off x="142875" y="6048375"/>
            <a:ext cx="8905875" cy="600164"/>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dirty="0">
                <a:solidFill>
                  <a:srgbClr val="FFFFFF"/>
                </a:solidFill>
                <a:latin typeface="Arial"/>
              </a:rPr>
              <a:t>Nov 11, 2014 - Copyright © Trend Hunter Inc.  This report is for your immediate team’s use only. Please do not distribute, publish or present outside your team. Brought to you by Trend Hunter, the world's most popular, largest trend network, fueled by more than </a:t>
            </a:r>
            <a:r>
              <a:rPr sz="1100" b="0" i="0" u="none" strike="noStrike" dirty="0" smtClean="0">
                <a:solidFill>
                  <a:srgbClr val="FFFFFF"/>
                </a:solidFill>
                <a:latin typeface="Arial"/>
              </a:rPr>
              <a:t>1</a:t>
            </a:r>
            <a:r>
              <a:rPr lang="en-US" sz="1100" b="0" i="0" u="none" strike="noStrike" dirty="0" smtClean="0">
                <a:solidFill>
                  <a:srgbClr val="FFFFFF"/>
                </a:solidFill>
                <a:latin typeface="Arial"/>
              </a:rPr>
              <a:t>6</a:t>
            </a:r>
            <a:r>
              <a:rPr sz="1100" b="0" i="0" u="none" strike="noStrike" dirty="0" smtClean="0">
                <a:solidFill>
                  <a:srgbClr val="FFFFFF"/>
                </a:solidFill>
                <a:latin typeface="Arial"/>
              </a:rPr>
              <a:t>0,000 </a:t>
            </a:r>
            <a:r>
              <a:rPr sz="1100" b="0" i="0" u="none" strike="noStrike" dirty="0">
                <a:solidFill>
                  <a:srgbClr val="FFFFFF"/>
                </a:solidFill>
                <a:latin typeface="Arial"/>
              </a:rPr>
              <a:t>contributors and a billion views of data.   We help creative innovators like you Find Better Ideas, Faster™</a:t>
            </a:r>
          </a:p>
        </p:txBody>
      </p:sp>
      <p:pic>
        <p:nvPicPr>
          <p:cNvPr id="16" name="Image" descr="Image">
            <a:hlinkClick r:id="rId4" tooltip="Go to trend"/>
          </p:cNvPr>
          <p:cNvPicPr>
            <a:picLocks noChangeAspect="1"/>
          </p:cNvPicPr>
          <p:nvPr/>
        </p:nvPicPr>
        <p:blipFill>
          <a:blip r:embed="rId5"/>
          <a:stretch>
            <a:fillRect/>
          </a:stretch>
        </p:blipFill>
        <p:spPr>
          <a:xfrm>
            <a:off x="0" y="3524250"/>
            <a:ext cx="2286000" cy="1495425"/>
          </a:xfrm>
          <a:prstGeom prst="rect">
            <a:avLst/>
          </a:prstGeom>
        </p:spPr>
      </p:pic>
      <p:sp>
        <p:nvSpPr>
          <p:cNvPr id="17" name="TextBox 16"/>
          <p:cNvSpPr txBox="1"/>
          <p:nvPr/>
        </p:nvSpPr>
        <p:spPr>
          <a:xfrm>
            <a:off x="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Franchise Pop-Up</a:t>
            </a:r>
          </a:p>
        </p:txBody>
      </p:sp>
      <p:pic>
        <p:nvPicPr>
          <p:cNvPr id="18" name="Image" descr="Image">
            <a:hlinkClick r:id="rId6" tooltip="Go to trend"/>
          </p:cNvPr>
          <p:cNvPicPr>
            <a:picLocks noChangeAspect="1"/>
          </p:cNvPicPr>
          <p:nvPr/>
        </p:nvPicPr>
        <p:blipFill>
          <a:blip r:embed="rId7"/>
          <a:stretch>
            <a:fillRect/>
          </a:stretch>
        </p:blipFill>
        <p:spPr>
          <a:xfrm>
            <a:off x="2286000" y="3524250"/>
            <a:ext cx="2286000" cy="1495425"/>
          </a:xfrm>
          <a:prstGeom prst="rect">
            <a:avLst/>
          </a:prstGeom>
        </p:spPr>
      </p:pic>
      <p:sp>
        <p:nvSpPr>
          <p:cNvPr id="19" name="TextBox 18"/>
          <p:cNvSpPr txBox="1"/>
          <p:nvPr/>
        </p:nvSpPr>
        <p:spPr>
          <a:xfrm>
            <a:off x="2286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Automated Discount</a:t>
            </a:r>
          </a:p>
        </p:txBody>
      </p:sp>
      <p:pic>
        <p:nvPicPr>
          <p:cNvPr id="20" name="Image" descr="Image">
            <a:hlinkClick r:id="rId8" tooltip="Go to trend"/>
          </p:cNvPr>
          <p:cNvPicPr>
            <a:picLocks noChangeAspect="1"/>
          </p:cNvPicPr>
          <p:nvPr/>
        </p:nvPicPr>
        <p:blipFill>
          <a:blip r:embed="rId9"/>
          <a:stretch>
            <a:fillRect/>
          </a:stretch>
        </p:blipFill>
        <p:spPr>
          <a:xfrm>
            <a:off x="4572000" y="3524250"/>
            <a:ext cx="2286000" cy="1495425"/>
          </a:xfrm>
          <a:prstGeom prst="rect">
            <a:avLst/>
          </a:prstGeom>
        </p:spPr>
      </p:pic>
      <p:sp>
        <p:nvSpPr>
          <p:cNvPr id="21" name="TextBox 20"/>
          <p:cNvSpPr txBox="1"/>
          <p:nvPr/>
        </p:nvSpPr>
        <p:spPr>
          <a:xfrm>
            <a:off x="4572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Waste Currency</a:t>
            </a:r>
          </a:p>
        </p:txBody>
      </p:sp>
      <p:pic>
        <p:nvPicPr>
          <p:cNvPr id="22" name="Image" descr="Image">
            <a:hlinkClick r:id="rId10" tooltip="Go to trend"/>
          </p:cNvPr>
          <p:cNvPicPr>
            <a:picLocks noChangeAspect="1"/>
          </p:cNvPicPr>
          <p:nvPr/>
        </p:nvPicPr>
        <p:blipFill>
          <a:blip r:embed="rId11"/>
          <a:stretch>
            <a:fillRect/>
          </a:stretch>
        </p:blipFill>
        <p:spPr>
          <a:xfrm>
            <a:off x="6858000" y="3524250"/>
            <a:ext cx="2286000" cy="1495425"/>
          </a:xfrm>
          <a:prstGeom prst="rect">
            <a:avLst/>
          </a:prstGeom>
        </p:spPr>
      </p:pic>
      <p:sp>
        <p:nvSpPr>
          <p:cNvPr id="23" name="TextBox 22"/>
          <p:cNvSpPr txBox="1"/>
          <p:nvPr/>
        </p:nvSpPr>
        <p:spPr>
          <a:xfrm>
            <a:off x="6858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Wearable Payment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08B400"/>
                </a:solidFill>
                <a:latin typeface="Arial"/>
              </a:rPr>
              <a:t>Ecoternative Energy</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Moving past solar power, charging devices evolve to be even more efficient</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While the topic of renewable energy is constantly on the lips of politicians and consumers alike, brands are taking the initiative to make the transition to alternative energy seamless and efficient with devices that harness lost energy from mundane tasks. This concept of superfluous energy rebrands green alternatives as an easy way to adopt an eco lifestyle, but only if the means by which to do so is cost-effective and non-invasive.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http://www.trendhunter.com/id/229819</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667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191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238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31755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Parasitic Eco Flashlights</a:t>
            </a:r>
            <a:r>
              <a:rPr sz="1000" b="0" i="0" u="none" strike="noStrike">
                <a:solidFill>
                  <a:srgbClr val="000000"/>
                </a:solidFill>
                <a:latin typeface="Arial"/>
              </a:rPr>
              <a:t>
The Suckerfish Attaches to Automobiles to Harness Energy to Operate</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4668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Parasitic Tablet Enhancers</a:t>
            </a:r>
            <a:r>
              <a:rPr sz="800" b="0" i="0" u="none" strike="noStrike">
                <a:solidFill>
                  <a:srgbClr val="000000"/>
                </a:solidFill>
                <a:latin typeface="Arial"/>
              </a:rPr>
              <a:t>
The Wise Pad Integrates a Detachable Device for Calling and Charging</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4478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Phone-Charging Exercise Ropes</a:t>
            </a:r>
            <a:r>
              <a:rPr sz="800" b="0" i="0" u="none" strike="noStrike">
                <a:solidFill>
                  <a:srgbClr val="000000"/>
                </a:solidFill>
                <a:latin typeface="Arial"/>
              </a:rPr>
              <a:t>
The PULSE Jump Rope Powers Electronics with Play</a:t>
            </a:r>
          </a:p>
        </p:txBody>
      </p:sp>
      <p:pic>
        <p:nvPicPr>
          <p:cNvPr id="40" name="Image" descr="Image">
            <a:hlinkClick r:id="rId27" tooltip="Go to trend"/>
          </p:cNvPr>
          <p:cNvPicPr>
            <a:picLocks noChangeAspect="1"/>
          </p:cNvPicPr>
          <p:nvPr/>
        </p:nvPicPr>
        <p:blipFill>
          <a:blip r:embed="rId28"/>
          <a:stretch>
            <a:fillRect/>
          </a:stretch>
        </p:blipFill>
        <p:spPr>
          <a:xfrm>
            <a:off x="5810250" y="4000500"/>
            <a:ext cx="1905000" cy="1247775"/>
          </a:xfrm>
          <a:prstGeom prst="rect">
            <a:avLst/>
          </a:prstGeom>
        </p:spPr>
      </p:pic>
      <p:pic>
        <p:nvPicPr>
          <p:cNvPr id="41"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2" name="bar1" descr="bar1"/>
          <p:cNvPicPr>
            <a:picLocks noChangeAspect="1"/>
          </p:cNvPicPr>
          <p:nvPr/>
        </p:nvPicPr>
        <p:blipFill>
          <a:blip r:embed="rId29"/>
          <a:stretch>
            <a:fillRect/>
          </a:stretch>
        </p:blipFill>
        <p:spPr>
          <a:xfrm>
            <a:off x="5810250" y="5238750"/>
            <a:ext cx="1143000" cy="38100"/>
          </a:xfrm>
          <a:prstGeom prst="rect">
            <a:avLst/>
          </a:prstGeom>
        </p:spPr>
      </p:pic>
      <p:sp>
        <p:nvSpPr>
          <p:cNvPr id="43" name="TextBox 42"/>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Bike-Harnessing Power Clips</a:t>
            </a:r>
            <a:r>
              <a:rPr sz="800" b="0" i="0" u="none" strike="noStrike">
                <a:solidFill>
                  <a:srgbClr val="000000"/>
                </a:solidFill>
                <a:latin typeface="Arial"/>
              </a:rPr>
              <a:t>
The 'Charging Clip' Powers Your Phone by Leveraging Bikes</a:t>
            </a:r>
          </a:p>
        </p:txBody>
      </p:sp>
    </p:spTree>
    <p:extLst>
      <p:ext uri="{BB962C8B-B14F-4D97-AF65-F5344CB8AC3E}">
        <p14:creationId xmlns:p14="http://schemas.microsoft.com/office/powerpoint/2010/main" val="63699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Masculinity Redefined</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Fatherly photography suggests a shift toward more familial roles for men</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women becoming more independent and career-focused due to more open and encouraging educational opportunities, men have subsequently faced a shift in gender roles, integrating themselves into more familial responsibilities that were once dominated by the opposite gender. Reflecting a shift in gender expectations, fatherly photography showcases a turn toward more domestic roles for men, echoing a transformation of traditional familial frameworks.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http://www.trendhunter.com/id/235164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714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095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429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07181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Hilarious Dad-Daughter Portraits</a:t>
            </a:r>
            <a:r>
              <a:rPr sz="1000" b="0" i="0" u="none" strike="noStrike">
                <a:solidFill>
                  <a:srgbClr val="000000"/>
                </a:solidFill>
                <a:latin typeface="Arial"/>
              </a:rPr>
              <a:t>
World's Best Father by Dave Engledow is Quite the Opposite</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6002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Poignant Father-Daughter Portraits</a:t>
            </a:r>
            <a:r>
              <a:rPr sz="800" b="0" i="0" u="none" strike="noStrike">
                <a:solidFill>
                  <a:srgbClr val="000000"/>
                </a:solidFill>
                <a:latin typeface="Arial"/>
              </a:rPr>
              <a:t>
Ben Nunery and Olivia Reenact Wedding Photos with Late Wife</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4668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Adorable Daddy Daughter Selfies</a:t>
            </a:r>
            <a:r>
              <a:rPr sz="800" b="0" i="0" u="none" strike="noStrike">
                <a:solidFill>
                  <a:srgbClr val="000000"/>
                </a:solidFill>
                <a:latin typeface="Arial"/>
              </a:rPr>
              <a:t>
This Redditor Took a Bunch of Funny Family Portraits with his Baby</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9144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Famous Fatherly Photoshoots</a:t>
            </a:r>
            <a:r>
              <a:rPr sz="800" b="0" i="0" u="none" strike="noStrike">
                <a:solidFill>
                  <a:srgbClr val="000000"/>
                </a:solidFill>
                <a:latin typeface="Arial"/>
              </a:rPr>
              <a:t>
The Terry Richardson Mom &amp; Dad Book Reveals the Dad behind the Man</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952500" cy="647700"/>
          </a:xfrm>
          <a:prstGeom prst="rect">
            <a:avLst/>
          </a:prstGeom>
        </p:spPr>
      </p:pic>
      <p:pic>
        <p:nvPicPr>
          <p:cNvPr id="45" name="bar1" descr="bar1"/>
          <p:cNvPicPr>
            <a:picLocks noChangeAspect="1"/>
          </p:cNvPicPr>
          <p:nvPr/>
        </p:nvPicPr>
        <p:blipFill>
          <a:blip r:embed="rId32"/>
          <a:stretch>
            <a:fillRect/>
          </a:stretch>
        </p:blipFill>
        <p:spPr>
          <a:xfrm>
            <a:off x="6905625" y="4648200"/>
            <a:ext cx="952500" cy="38100"/>
          </a:xfrm>
          <a:prstGeom prst="rect">
            <a:avLst/>
          </a:prstGeom>
        </p:spPr>
      </p:pic>
      <p:pic>
        <p:nvPicPr>
          <p:cNvPr id="46" name="bar1" descr="bar1"/>
          <p:cNvPicPr>
            <a:picLocks noChangeAspect="1"/>
          </p:cNvPicPr>
          <p:nvPr/>
        </p:nvPicPr>
        <p:blipFill>
          <a:blip r:embed="rId33"/>
          <a:stretch>
            <a:fillRect/>
          </a:stretch>
        </p:blipFill>
        <p:spPr>
          <a:xfrm>
            <a:off x="6905625" y="4648200"/>
            <a:ext cx="495300" cy="38100"/>
          </a:xfrm>
          <a:prstGeom prst="rect">
            <a:avLst/>
          </a:prstGeom>
        </p:spPr>
      </p:pic>
      <p:sp>
        <p:nvSpPr>
          <p:cNvPr id="47" name="TextBox 46"/>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Foxy Father Photoblogs</a:t>
            </a:r>
          </a:p>
        </p:txBody>
      </p:sp>
      <p:pic>
        <p:nvPicPr>
          <p:cNvPr id="48" name="Image" descr="Image">
            <a:hlinkClick r:id="rId34" tooltip="Go to trend"/>
          </p:cNvPr>
          <p:cNvPicPr>
            <a:picLocks noChangeAspect="1"/>
          </p:cNvPicPr>
          <p:nvPr/>
        </p:nvPicPr>
        <p:blipFill>
          <a:blip r:embed="rId35"/>
          <a:stretch>
            <a:fillRect/>
          </a:stretch>
        </p:blipFill>
        <p:spPr>
          <a:xfrm>
            <a:off x="6905625" y="4762500"/>
            <a:ext cx="952500" cy="647700"/>
          </a:xfrm>
          <a:prstGeom prst="rect">
            <a:avLst/>
          </a:prstGeom>
        </p:spPr>
      </p:pic>
      <p:pic>
        <p:nvPicPr>
          <p:cNvPr id="49" name="bar1" descr="bar1"/>
          <p:cNvPicPr>
            <a:picLocks noChangeAspect="1"/>
          </p:cNvPicPr>
          <p:nvPr/>
        </p:nvPicPr>
        <p:blipFill>
          <a:blip r:embed="rId32"/>
          <a:stretch>
            <a:fillRect/>
          </a:stretch>
        </p:blipFill>
        <p:spPr>
          <a:xfrm>
            <a:off x="6905625" y="5410200"/>
            <a:ext cx="952500" cy="38100"/>
          </a:xfrm>
          <a:prstGeom prst="rect">
            <a:avLst/>
          </a:prstGeom>
        </p:spPr>
      </p:pic>
      <p:pic>
        <p:nvPicPr>
          <p:cNvPr id="50" name="bar1" descr="bar1"/>
          <p:cNvPicPr>
            <a:picLocks noChangeAspect="1"/>
          </p:cNvPicPr>
          <p:nvPr/>
        </p:nvPicPr>
        <p:blipFill>
          <a:blip r:embed="rId36"/>
          <a:stretch>
            <a:fillRect/>
          </a:stretch>
        </p:blipFill>
        <p:spPr>
          <a:xfrm>
            <a:off x="6905625" y="5410200"/>
            <a:ext cx="371475" cy="38100"/>
          </a:xfrm>
          <a:prstGeom prst="rect">
            <a:avLst/>
          </a:prstGeom>
        </p:spPr>
      </p:pic>
      <p:sp>
        <p:nvSpPr>
          <p:cNvPr id="51" name="TextBox 50"/>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Adorably Coordinated Familial Shoots</a:t>
            </a:r>
          </a:p>
        </p:txBody>
      </p:sp>
    </p:spTree>
    <p:extLst>
      <p:ext uri="{BB962C8B-B14F-4D97-AF65-F5344CB8AC3E}">
        <p14:creationId xmlns:p14="http://schemas.microsoft.com/office/powerpoint/2010/main" val="74160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Practical Printing</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3D printing expands to offer functional, everyday goods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 potential of 3D printing is being realized as the market of goods is expanded to include prosthetics, foods, everyday goods and beyond. This shift towards mass adoption of 3D printed goods targets the modern consumer whose preference for convenience and tech-savvy innovations is leading towards full lifestyle immersion.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Ideas + 70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http://www.trendhunter.com/id/257684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286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60426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3D Printed Skulls</a:t>
            </a:r>
            <a:r>
              <a:rPr sz="1000" b="0" i="0" u="none" strike="noStrike">
                <a:solidFill>
                  <a:srgbClr val="000000"/>
                </a:solidFill>
                <a:latin typeface="Arial"/>
              </a:rPr>
              <a:t>
Dr. Bon Verweij Successfully Implanted a Tech-Made Cranium in the Netherlands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5430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3D-Printed Home Organizers</a:t>
            </a:r>
            <a:r>
              <a:rPr sz="800" b="0" i="0" u="none" strike="noStrike">
                <a:solidFill>
                  <a:srgbClr val="000000"/>
                </a:solidFill>
                <a:latin typeface="Arial"/>
              </a:rPr>
              <a:t>
The Uook Wall Organizer by Build Republic is Customizable</a:t>
            </a:r>
          </a:p>
        </p:txBody>
      </p:sp>
      <p:pic>
        <p:nvPicPr>
          <p:cNvPr id="36" name="Image" descr="Image">
            <a:hlinkClick r:id="rId24" tooltip="Go to trend"/>
          </p:cNvPr>
          <p:cNvPicPr>
            <a:picLocks noChangeAspect="1"/>
          </p:cNvPicPr>
          <p:nvPr/>
        </p:nvPicPr>
        <p:blipFill>
          <a:blip r:embed="rId25"/>
          <a:stretch>
            <a:fillRect/>
          </a:stretch>
        </p:blipFill>
        <p:spPr>
          <a:xfrm>
            <a:off x="4714875" y="4000500"/>
            <a:ext cx="1905000" cy="1247775"/>
          </a:xfrm>
          <a:prstGeom prst="rect">
            <a:avLst/>
          </a:prstGeom>
        </p:spPr>
      </p:pic>
      <p:pic>
        <p:nvPicPr>
          <p:cNvPr id="37"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6"/>
          <a:stretch>
            <a:fillRect/>
          </a:stretch>
        </p:blipFill>
        <p:spPr>
          <a:xfrm>
            <a:off x="4714875" y="5238750"/>
            <a:ext cx="165735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Flexible Cellular Seating</a:t>
            </a:r>
            <a:r>
              <a:rPr sz="800" b="0" i="0" u="none" strike="noStrike">
                <a:solidFill>
                  <a:srgbClr val="000000"/>
                </a:solidFill>
                <a:latin typeface="Arial"/>
              </a:rPr>
              <a:t>
Lilian Van Daal's 3D-Printed Chair is Inspired by Plant Cells</a:t>
            </a:r>
          </a:p>
        </p:txBody>
      </p:sp>
      <p:pic>
        <p:nvPicPr>
          <p:cNvPr id="40" name="Image" descr="Image">
            <a:hlinkClick r:id="rId27" tooltip="Go to trend"/>
          </p:cNvPr>
          <p:cNvPicPr>
            <a:picLocks noChangeAspect="1"/>
          </p:cNvPicPr>
          <p:nvPr/>
        </p:nvPicPr>
        <p:blipFill>
          <a:blip r:embed="rId28"/>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9"/>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30"/>
          <a:stretch>
            <a:fillRect/>
          </a:stretch>
        </p:blipFill>
        <p:spPr>
          <a:xfrm>
            <a:off x="6905625" y="2552700"/>
            <a:ext cx="676275"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Wireless Custom Earbuds</a:t>
            </a:r>
          </a:p>
        </p:txBody>
      </p:sp>
      <p:pic>
        <p:nvPicPr>
          <p:cNvPr id="44" name="Image" descr="Image">
            <a:hlinkClick r:id="rId31" tooltip="Go to trend"/>
          </p:cNvPr>
          <p:cNvPicPr>
            <a:picLocks noChangeAspect="1"/>
          </p:cNvPicPr>
          <p:nvPr/>
        </p:nvPicPr>
        <p:blipFill>
          <a:blip r:embed="rId32"/>
          <a:stretch>
            <a:fillRect/>
          </a:stretch>
        </p:blipFill>
        <p:spPr>
          <a:xfrm>
            <a:off x="6905625" y="2619375"/>
            <a:ext cx="952500" cy="647700"/>
          </a:xfrm>
          <a:prstGeom prst="rect">
            <a:avLst/>
          </a:prstGeom>
        </p:spPr>
      </p:pic>
      <p:pic>
        <p:nvPicPr>
          <p:cNvPr id="45" name="bar1" descr="bar1"/>
          <p:cNvPicPr>
            <a:picLocks noChangeAspect="1"/>
          </p:cNvPicPr>
          <p:nvPr/>
        </p:nvPicPr>
        <p:blipFill>
          <a:blip r:embed="rId29"/>
          <a:stretch>
            <a:fillRect/>
          </a:stretch>
        </p:blipFill>
        <p:spPr>
          <a:xfrm>
            <a:off x="6905625" y="3267075"/>
            <a:ext cx="952500" cy="38100"/>
          </a:xfrm>
          <a:prstGeom prst="rect">
            <a:avLst/>
          </a:prstGeom>
        </p:spPr>
      </p:pic>
      <p:pic>
        <p:nvPicPr>
          <p:cNvPr id="46" name="bar1" descr="bar1"/>
          <p:cNvPicPr>
            <a:picLocks noChangeAspect="1"/>
          </p:cNvPicPr>
          <p:nvPr/>
        </p:nvPicPr>
        <p:blipFill>
          <a:blip r:embed="rId33"/>
          <a:stretch>
            <a:fillRect/>
          </a:stretch>
        </p:blipFill>
        <p:spPr>
          <a:xfrm>
            <a:off x="6905625" y="3267075"/>
            <a:ext cx="695325" cy="38100"/>
          </a:xfrm>
          <a:prstGeom prst="rect">
            <a:avLst/>
          </a:prstGeom>
        </p:spPr>
      </p:pic>
      <p:sp>
        <p:nvSpPr>
          <p:cNvPr id="47" name="TextBox 46"/>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3D Printed Facial Surgeries</a:t>
            </a:r>
          </a:p>
        </p:txBody>
      </p:sp>
      <p:pic>
        <p:nvPicPr>
          <p:cNvPr id="48" name="Image" descr="Image">
            <a:hlinkClick r:id="rId34" tooltip="Go to trend"/>
          </p:cNvPr>
          <p:cNvPicPr>
            <a:picLocks noChangeAspect="1"/>
          </p:cNvPicPr>
          <p:nvPr/>
        </p:nvPicPr>
        <p:blipFill>
          <a:blip r:embed="rId35"/>
          <a:stretch>
            <a:fillRect/>
          </a:stretch>
        </p:blipFill>
        <p:spPr>
          <a:xfrm>
            <a:off x="6905625" y="3333750"/>
            <a:ext cx="952500" cy="647700"/>
          </a:xfrm>
          <a:prstGeom prst="rect">
            <a:avLst/>
          </a:prstGeom>
        </p:spPr>
      </p:pic>
      <p:pic>
        <p:nvPicPr>
          <p:cNvPr id="49" name="bar1" descr="bar1"/>
          <p:cNvPicPr>
            <a:picLocks noChangeAspect="1"/>
          </p:cNvPicPr>
          <p:nvPr/>
        </p:nvPicPr>
        <p:blipFill>
          <a:blip r:embed="rId29"/>
          <a:stretch>
            <a:fillRect/>
          </a:stretch>
        </p:blipFill>
        <p:spPr>
          <a:xfrm>
            <a:off x="6905625" y="3981450"/>
            <a:ext cx="952500" cy="38100"/>
          </a:xfrm>
          <a:prstGeom prst="rect">
            <a:avLst/>
          </a:prstGeom>
        </p:spPr>
      </p:pic>
      <p:pic>
        <p:nvPicPr>
          <p:cNvPr id="50" name="bar1" descr="bar1"/>
          <p:cNvPicPr>
            <a:picLocks noChangeAspect="1"/>
          </p:cNvPicPr>
          <p:nvPr/>
        </p:nvPicPr>
        <p:blipFill>
          <a:blip r:embed="rId36"/>
          <a:stretch>
            <a:fillRect/>
          </a:stretch>
        </p:blipFill>
        <p:spPr>
          <a:xfrm>
            <a:off x="6905625" y="3981450"/>
            <a:ext cx="666750" cy="38100"/>
          </a:xfrm>
          <a:prstGeom prst="rect">
            <a:avLst/>
          </a:prstGeom>
        </p:spPr>
      </p:pic>
      <p:sp>
        <p:nvSpPr>
          <p:cNvPr id="51" name="TextBox 50"/>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3D Makeup Printers</a:t>
            </a:r>
          </a:p>
        </p:txBody>
      </p:sp>
      <p:pic>
        <p:nvPicPr>
          <p:cNvPr id="52" name="Image" descr="Image">
            <a:hlinkClick r:id="rId37" tooltip="Go to trend"/>
          </p:cNvPr>
          <p:cNvPicPr>
            <a:picLocks noChangeAspect="1"/>
          </p:cNvPicPr>
          <p:nvPr/>
        </p:nvPicPr>
        <p:blipFill>
          <a:blip r:embed="rId38"/>
          <a:stretch>
            <a:fillRect/>
          </a:stretch>
        </p:blipFill>
        <p:spPr>
          <a:xfrm>
            <a:off x="6905625" y="4048125"/>
            <a:ext cx="952500" cy="647700"/>
          </a:xfrm>
          <a:prstGeom prst="rect">
            <a:avLst/>
          </a:prstGeom>
        </p:spPr>
      </p:pic>
      <p:pic>
        <p:nvPicPr>
          <p:cNvPr id="53" name="bar1" descr="bar1"/>
          <p:cNvPicPr>
            <a:picLocks noChangeAspect="1"/>
          </p:cNvPicPr>
          <p:nvPr/>
        </p:nvPicPr>
        <p:blipFill>
          <a:blip r:embed="rId29"/>
          <a:stretch>
            <a:fillRect/>
          </a:stretch>
        </p:blipFill>
        <p:spPr>
          <a:xfrm>
            <a:off x="6905625" y="4695825"/>
            <a:ext cx="952500" cy="38100"/>
          </a:xfrm>
          <a:prstGeom prst="rect">
            <a:avLst/>
          </a:prstGeom>
        </p:spPr>
      </p:pic>
      <p:pic>
        <p:nvPicPr>
          <p:cNvPr id="54" name="bar1" descr="bar1"/>
          <p:cNvPicPr>
            <a:picLocks noChangeAspect="1"/>
          </p:cNvPicPr>
          <p:nvPr/>
        </p:nvPicPr>
        <p:blipFill>
          <a:blip r:embed="rId39"/>
          <a:stretch>
            <a:fillRect/>
          </a:stretch>
        </p:blipFill>
        <p:spPr>
          <a:xfrm>
            <a:off x="6905625" y="4695825"/>
            <a:ext cx="523875" cy="38100"/>
          </a:xfrm>
          <a:prstGeom prst="rect">
            <a:avLst/>
          </a:prstGeom>
        </p:spPr>
      </p:pic>
      <p:sp>
        <p:nvSpPr>
          <p:cNvPr id="55" name="TextBox 54"/>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Edible 3D Drumsticks</a:t>
            </a:r>
          </a:p>
        </p:txBody>
      </p:sp>
      <p:pic>
        <p:nvPicPr>
          <p:cNvPr id="56" name="Image" descr="Image">
            <a:hlinkClick r:id="rId40" tooltip="Go to trend"/>
          </p:cNvPr>
          <p:cNvPicPr>
            <a:picLocks noChangeAspect="1"/>
          </p:cNvPicPr>
          <p:nvPr/>
        </p:nvPicPr>
        <p:blipFill>
          <a:blip r:embed="rId41"/>
          <a:stretch>
            <a:fillRect/>
          </a:stretch>
        </p:blipFill>
        <p:spPr>
          <a:xfrm>
            <a:off x="6905625" y="4762500"/>
            <a:ext cx="952500" cy="647700"/>
          </a:xfrm>
          <a:prstGeom prst="rect">
            <a:avLst/>
          </a:prstGeom>
        </p:spPr>
      </p:pic>
      <p:pic>
        <p:nvPicPr>
          <p:cNvPr id="57" name="bar1" descr="bar1"/>
          <p:cNvPicPr>
            <a:picLocks noChangeAspect="1"/>
          </p:cNvPicPr>
          <p:nvPr/>
        </p:nvPicPr>
        <p:blipFill>
          <a:blip r:embed="rId29"/>
          <a:stretch>
            <a:fillRect/>
          </a:stretch>
        </p:blipFill>
        <p:spPr>
          <a:xfrm>
            <a:off x="6905625" y="5410200"/>
            <a:ext cx="952500" cy="38100"/>
          </a:xfrm>
          <a:prstGeom prst="rect">
            <a:avLst/>
          </a:prstGeom>
        </p:spPr>
      </p:pic>
      <p:pic>
        <p:nvPicPr>
          <p:cNvPr id="58" name="bar1" descr="bar1"/>
          <p:cNvPicPr>
            <a:picLocks noChangeAspect="1"/>
          </p:cNvPicPr>
          <p:nvPr/>
        </p:nvPicPr>
        <p:blipFill>
          <a:blip r:embed="rId42"/>
          <a:stretch>
            <a:fillRect/>
          </a:stretch>
        </p:blipFill>
        <p:spPr>
          <a:xfrm>
            <a:off x="6905625" y="5410200"/>
            <a:ext cx="523875" cy="38100"/>
          </a:xfrm>
          <a:prstGeom prst="rect">
            <a:avLst/>
          </a:prstGeom>
        </p:spPr>
      </p:pic>
      <p:sp>
        <p:nvSpPr>
          <p:cNvPr id="59" name="TextBox 58"/>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3D Printing Food Attachments</a:t>
            </a:r>
          </a:p>
        </p:txBody>
      </p:sp>
      <p:pic>
        <p:nvPicPr>
          <p:cNvPr id="60" name="Image" descr="Image">
            <a:hlinkClick r:id="rId43" tooltip="Go to trend"/>
          </p:cNvPr>
          <p:cNvPicPr>
            <a:picLocks noChangeAspect="1"/>
          </p:cNvPicPr>
          <p:nvPr/>
        </p:nvPicPr>
        <p:blipFill>
          <a:blip r:embed="rId44"/>
          <a:stretch>
            <a:fillRect/>
          </a:stretch>
        </p:blipFill>
        <p:spPr>
          <a:xfrm>
            <a:off x="6905625" y="5476875"/>
            <a:ext cx="952500" cy="647700"/>
          </a:xfrm>
          <a:prstGeom prst="rect">
            <a:avLst/>
          </a:prstGeom>
        </p:spPr>
      </p:pic>
      <p:pic>
        <p:nvPicPr>
          <p:cNvPr id="61" name="bar1" descr="bar1"/>
          <p:cNvPicPr>
            <a:picLocks noChangeAspect="1"/>
          </p:cNvPicPr>
          <p:nvPr/>
        </p:nvPicPr>
        <p:blipFill>
          <a:blip r:embed="rId29"/>
          <a:stretch>
            <a:fillRect/>
          </a:stretch>
        </p:blipFill>
        <p:spPr>
          <a:xfrm>
            <a:off x="6905625" y="6124575"/>
            <a:ext cx="952500" cy="38100"/>
          </a:xfrm>
          <a:prstGeom prst="rect">
            <a:avLst/>
          </a:prstGeom>
        </p:spPr>
      </p:pic>
      <p:pic>
        <p:nvPicPr>
          <p:cNvPr id="62" name="bar1" descr="bar1"/>
          <p:cNvPicPr>
            <a:picLocks noChangeAspect="1"/>
          </p:cNvPicPr>
          <p:nvPr/>
        </p:nvPicPr>
        <p:blipFill>
          <a:blip r:embed="rId45"/>
          <a:stretch>
            <a:fillRect/>
          </a:stretch>
        </p:blipFill>
        <p:spPr>
          <a:xfrm>
            <a:off x="6905625" y="6124575"/>
            <a:ext cx="371475" cy="38100"/>
          </a:xfrm>
          <a:prstGeom prst="rect">
            <a:avLst/>
          </a:prstGeom>
        </p:spPr>
      </p:pic>
      <p:sp>
        <p:nvSpPr>
          <p:cNvPr id="63" name="TextBox 62"/>
          <p:cNvSpPr txBox="1"/>
          <p:nvPr/>
        </p:nvSpPr>
        <p:spPr>
          <a:xfrm>
            <a:off x="7858125" y="54292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Fruit-Producing 3D Printers</a:t>
            </a:r>
          </a:p>
        </p:txBody>
      </p:sp>
    </p:spTree>
    <p:extLst>
      <p:ext uri="{BB962C8B-B14F-4D97-AF65-F5344CB8AC3E}">
        <p14:creationId xmlns:p14="http://schemas.microsoft.com/office/powerpoint/2010/main" val="1336383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Everyday Robotics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Automatic household devices illustrate a demand for high-tech convenience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consumers becoming increasingly busy in their everyday lives, making time to do simple things like chores can be difficult. Robotic household devices seek to make the cleaning process more efficient, allowing consumers the freedom to engage in other activities. This illustrates a growing demand for hyper-convenience.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+ 53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http://www.trendhunter.com/id/228540</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00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905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143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3564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Automatic Lawn Letterers</a:t>
            </a:r>
            <a:r>
              <a:rPr sz="1000" b="0" i="0" u="none" strike="noStrike">
                <a:solidFill>
                  <a:srgbClr val="000000"/>
                </a:solidFill>
                <a:latin typeface="Arial"/>
              </a:rPr>
              <a:t>
The Grass Printer Make Your Yard a Canvas for Literal Communication</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2573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Sanitizing Robot Snakes</a:t>
            </a:r>
            <a:r>
              <a:rPr sz="800" b="0" i="0" u="none" strike="noStrike">
                <a:solidFill>
                  <a:srgbClr val="000000"/>
                </a:solidFill>
                <a:latin typeface="Arial"/>
              </a:rPr>
              <a:t>
The Bio-Cleaner 2 is an Underwater Appliance That Breaks Down Metals</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4097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Tiny Window-Washing Bots</a:t>
            </a:r>
            <a:r>
              <a:rPr sz="800" b="0" i="0" u="none" strike="noStrike">
                <a:solidFill>
                  <a:srgbClr val="000000"/>
                </a:solidFill>
                <a:latin typeface="Arial"/>
              </a:rPr>
              <a:t>
The Electrolux Splash Scours Every Inch of Exterior Fenestration</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3335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Hi-Tech Tortoise Hoovers</a:t>
            </a:r>
            <a:r>
              <a:rPr sz="800" b="0" i="0" u="none" strike="noStrike">
                <a:solidFill>
                  <a:srgbClr val="000000"/>
                </a:solidFill>
                <a:latin typeface="Arial"/>
              </a:rPr>
              <a:t>
The Electrolux Hover Bot Cleans Every Surface of Your Home Automatically</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952500" cy="647700"/>
          </a:xfrm>
          <a:prstGeom prst="rect">
            <a:avLst/>
          </a:prstGeom>
        </p:spPr>
      </p:pic>
      <p:pic>
        <p:nvPicPr>
          <p:cNvPr id="45" name="bar1" descr="bar1"/>
          <p:cNvPicPr>
            <a:picLocks noChangeAspect="1"/>
          </p:cNvPicPr>
          <p:nvPr/>
        </p:nvPicPr>
        <p:blipFill>
          <a:blip r:embed="rId32"/>
          <a:stretch>
            <a:fillRect/>
          </a:stretch>
        </p:blipFill>
        <p:spPr>
          <a:xfrm>
            <a:off x="6905625" y="4648200"/>
            <a:ext cx="952500" cy="38100"/>
          </a:xfrm>
          <a:prstGeom prst="rect">
            <a:avLst/>
          </a:prstGeom>
        </p:spPr>
      </p:pic>
      <p:pic>
        <p:nvPicPr>
          <p:cNvPr id="46" name="bar1" descr="bar1"/>
          <p:cNvPicPr>
            <a:picLocks noChangeAspect="1"/>
          </p:cNvPicPr>
          <p:nvPr/>
        </p:nvPicPr>
        <p:blipFill>
          <a:blip r:embed="rId33"/>
          <a:stretch>
            <a:fillRect/>
          </a:stretch>
        </p:blipFill>
        <p:spPr>
          <a:xfrm>
            <a:off x="6905625" y="4648200"/>
            <a:ext cx="609600" cy="38100"/>
          </a:xfrm>
          <a:prstGeom prst="rect">
            <a:avLst/>
          </a:prstGeom>
        </p:spPr>
      </p:pic>
      <p:sp>
        <p:nvSpPr>
          <p:cNvPr id="47" name="TextBox 46"/>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Hybrid Vacuum-Mop Robots</a:t>
            </a:r>
          </a:p>
        </p:txBody>
      </p:sp>
      <p:pic>
        <p:nvPicPr>
          <p:cNvPr id="48" name="Image" descr="Image">
            <a:hlinkClick r:id="rId34" tooltip="Go to trend"/>
          </p:cNvPr>
          <p:cNvPicPr>
            <a:picLocks noChangeAspect="1"/>
          </p:cNvPicPr>
          <p:nvPr/>
        </p:nvPicPr>
        <p:blipFill>
          <a:blip r:embed="rId35"/>
          <a:stretch>
            <a:fillRect/>
          </a:stretch>
        </p:blipFill>
        <p:spPr>
          <a:xfrm>
            <a:off x="6905625" y="4762500"/>
            <a:ext cx="952500" cy="647700"/>
          </a:xfrm>
          <a:prstGeom prst="rect">
            <a:avLst/>
          </a:prstGeom>
        </p:spPr>
      </p:pic>
      <p:pic>
        <p:nvPicPr>
          <p:cNvPr id="49" name="bar1" descr="bar1"/>
          <p:cNvPicPr>
            <a:picLocks noChangeAspect="1"/>
          </p:cNvPicPr>
          <p:nvPr/>
        </p:nvPicPr>
        <p:blipFill>
          <a:blip r:embed="rId32"/>
          <a:stretch>
            <a:fillRect/>
          </a:stretch>
        </p:blipFill>
        <p:spPr>
          <a:xfrm>
            <a:off x="6905625" y="5410200"/>
            <a:ext cx="952500" cy="38100"/>
          </a:xfrm>
          <a:prstGeom prst="rect">
            <a:avLst/>
          </a:prstGeom>
        </p:spPr>
      </p:pic>
      <p:pic>
        <p:nvPicPr>
          <p:cNvPr id="50" name="bar1" descr="bar1"/>
          <p:cNvPicPr>
            <a:picLocks noChangeAspect="1"/>
          </p:cNvPicPr>
          <p:nvPr/>
        </p:nvPicPr>
        <p:blipFill>
          <a:blip r:embed="rId36"/>
          <a:stretch>
            <a:fillRect/>
          </a:stretch>
        </p:blipFill>
        <p:spPr>
          <a:xfrm>
            <a:off x="6905625" y="5410200"/>
            <a:ext cx="381000" cy="38100"/>
          </a:xfrm>
          <a:prstGeom prst="rect">
            <a:avLst/>
          </a:prstGeom>
        </p:spPr>
      </p:pic>
      <p:sp>
        <p:nvSpPr>
          <p:cNvPr id="51" name="TextBox 50"/>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Trash-Terminating Robots</a:t>
            </a:r>
          </a:p>
        </p:txBody>
      </p:sp>
    </p:spTree>
    <p:extLst>
      <p:ext uri="{BB962C8B-B14F-4D97-AF65-F5344CB8AC3E}">
        <p14:creationId xmlns:p14="http://schemas.microsoft.com/office/powerpoint/2010/main" val="1173228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Beyond Visual</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Technology that crosses senses adds appeal for consumers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Synesthesia, a talent once seen as a disability, is the ability to mentally cross senses. A step further, it has become an inspiration for innovation in the tech realm, as consumers seek more unique forms of entertainment. The appeal of being able to hear an image or smell a sound is not just a novelty, it's a means of using technology to break natural boundaries and ultimately, redefine communication.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http://www.trendhunter.com/id/255659</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143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76809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3D-Printed Selfies</a:t>
            </a:r>
            <a:r>
              <a:rPr sz="1000" b="0" i="0" u="none" strike="noStrike">
                <a:solidFill>
                  <a:srgbClr val="000000"/>
                </a:solidFill>
                <a:latin typeface="Arial"/>
              </a:rPr>
              <a:t>
Using 3D Printing Technology, Shapify Lets You Print Yourself</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6954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3D Selfie Apps</a:t>
            </a:r>
            <a:r>
              <a:rPr sz="800" b="0" i="0" u="none" strike="noStrike">
                <a:solidFill>
                  <a:srgbClr val="000000"/>
                </a:solidFill>
                <a:latin typeface="Arial"/>
              </a:rPr>
              <a:t>
The 'Itseez3D' App Converts Your Selfies into 3D Images</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3525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Visual Social Search Engines</a:t>
            </a:r>
            <a:r>
              <a:rPr sz="800" b="0" i="0" u="none" strike="noStrike">
                <a:solidFill>
                  <a:srgbClr val="000000"/>
                </a:solidFill>
                <a:latin typeface="Arial"/>
              </a:rPr>
              <a:t>
The Jelly Visual Search Engine Has Heart</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2954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Embedded Sound Photo Apps</a:t>
            </a:r>
            <a:r>
              <a:rPr sz="800" b="0" i="0" u="none" strike="noStrike">
                <a:solidFill>
                  <a:srgbClr val="000000"/>
                </a:solidFill>
                <a:latin typeface="Arial"/>
              </a:rPr>
              <a:t>
The Melodigram App Adds Sounds and Music to Photos</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3238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Scent-Infused Television</a:t>
            </a:r>
            <a:r>
              <a:rPr sz="800" b="0" i="0" u="none" strike="noStrike">
                <a:solidFill>
                  <a:srgbClr val="000000"/>
                </a:solidFill>
                <a:latin typeface="Arial"/>
              </a:rPr>
              <a:t>
The IEEE Virtual Reality Orlando Conference Unveils Novel Shows</a:t>
            </a:r>
          </a:p>
        </p:txBody>
      </p:sp>
    </p:spTree>
    <p:extLst>
      <p:ext uri="{BB962C8B-B14F-4D97-AF65-F5344CB8AC3E}">
        <p14:creationId xmlns:p14="http://schemas.microsoft.com/office/powerpoint/2010/main" val="248852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08B400"/>
                </a:solidFill>
                <a:latin typeface="Arial"/>
              </a:rPr>
              <a:t>Reusable Packaging</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Offering a fun, eco alternative, brands focus on use after consumption</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 product design that is too disposable is being panned by consumers for the harsh effect it can have on the environment, which has resulted in packaging designed for a second use or purpose. This shift appeals to the eco-friendly consumer, but also those interested in novel product design and function.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http://www.trendhunter.com/id/256871</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714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60426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Reusable Protective Packaging</a:t>
            </a:r>
            <a:r>
              <a:rPr sz="1000" b="0" i="0" u="none" strike="noStrike">
                <a:solidFill>
                  <a:srgbClr val="000000"/>
                </a:solidFill>
                <a:latin typeface="Arial"/>
              </a:rPr>
              <a:t>
Fragile by Mireia Gordi Vila Could Do Away with Styrofoam Peanuts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6383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Reusable E-Retail Packaging</a:t>
            </a:r>
            <a:r>
              <a:rPr sz="800" b="0" i="0" u="none" strike="noStrike">
                <a:solidFill>
                  <a:srgbClr val="000000"/>
                </a:solidFill>
                <a:latin typeface="Arial"/>
              </a:rPr>
              <a:t>
RePack is a Concept That Helps Online Retailers Reduce Waste</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4478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Plantable Gourmet Packaging</a:t>
            </a:r>
            <a:r>
              <a:rPr sz="800" b="0" i="0" u="none" strike="noStrike">
                <a:solidFill>
                  <a:srgbClr val="000000"/>
                </a:solidFill>
                <a:latin typeface="Arial"/>
              </a:rPr>
              <a:t>
Live Food Bar Packaging by Amelia Roblin Grows Garden Herbs</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57300"/>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20015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Alphabetic Block Branding</a:t>
            </a:r>
            <a:r>
              <a:rPr sz="800" b="0" i="0" u="none" strike="noStrike">
                <a:solidFill>
                  <a:srgbClr val="000000"/>
                </a:solidFill>
                <a:latin typeface="Arial"/>
              </a:rPr>
              <a:t>
Johan &amp; Nystrom Tea Packaging Embodies the Basics in Form and Principle</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57300"/>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11239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Topsy-Turvy Drink Containers</a:t>
            </a:r>
            <a:r>
              <a:rPr sz="800" b="0" i="0" u="none" strike="noStrike">
                <a:solidFill>
                  <a:srgbClr val="000000"/>
                </a:solidFill>
                <a:latin typeface="Arial"/>
              </a:rPr>
              <a:t>
This Concept Drink Packaging Design Features Single RTD Portions</a:t>
            </a:r>
          </a:p>
        </p:txBody>
      </p:sp>
    </p:spTree>
    <p:extLst>
      <p:ext uri="{BB962C8B-B14F-4D97-AF65-F5344CB8AC3E}">
        <p14:creationId xmlns:p14="http://schemas.microsoft.com/office/powerpoint/2010/main" val="1031365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Chemical Revolt</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Rebelling against brands, consumers opt to create natural products at home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While the price of personal care items isn't exceedingly high, the number of chemicals used to create them is, which is a contributing factor as to why DIY cosmetics are becoming more widespread across North America. Able to naturally customize and create only what they'll use, DIY sundries mark a shift towards penny-pinching consumers who also have particular tastes that prefer their own product made just the way they like it.</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http://www.trendhunter.com/id/228495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00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810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7660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DIY Crayon Lip Colours</a:t>
            </a:r>
            <a:r>
              <a:rPr sz="1000" b="0" i="0" u="none" strike="noStrike">
                <a:solidFill>
                  <a:srgbClr val="000000"/>
                </a:solidFill>
                <a:latin typeface="Arial"/>
              </a:rPr>
              <a:t>
These DIY Crayon Lipsticks Will Save You Cash and Help You Look Impressive</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2954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Beeswax Soap Bars</a:t>
            </a:r>
            <a:r>
              <a:rPr sz="800" b="0" i="0" u="none" strike="noStrike">
                <a:solidFill>
                  <a:srgbClr val="000000"/>
                </a:solidFill>
                <a:latin typeface="Arial"/>
              </a:rPr>
              <a:t>
This Easy-to-Make Facial Lotion is Made from All-Natural Products</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57300"/>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2192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Body Cream</a:t>
            </a:r>
            <a:r>
              <a:rPr sz="800" b="0" i="0" u="none" strike="noStrike">
                <a:solidFill>
                  <a:srgbClr val="000000"/>
                </a:solidFill>
                <a:latin typeface="Arial"/>
              </a:rPr>
              <a:t>
Make Whipped Shea Butter Lotion with This Easy Recipe</a:t>
            </a:r>
          </a:p>
        </p:txBody>
      </p:sp>
      <p:pic>
        <p:nvPicPr>
          <p:cNvPr id="40" name="Image" descr="Image">
            <a:hlinkClick r:id="rId27" tooltip="Go to trend"/>
          </p:cNvPr>
          <p:cNvPicPr>
            <a:picLocks noChangeAspect="1"/>
          </p:cNvPicPr>
          <p:nvPr/>
        </p:nvPicPr>
        <p:blipFill>
          <a:blip r:embed="rId28"/>
          <a:stretch>
            <a:fillRect/>
          </a:stretch>
        </p:blipFill>
        <p:spPr>
          <a:xfrm>
            <a:off x="5810250" y="4000500"/>
            <a:ext cx="1905000" cy="1247775"/>
          </a:xfrm>
          <a:prstGeom prst="rect">
            <a:avLst/>
          </a:prstGeom>
        </p:spPr>
      </p:pic>
      <p:pic>
        <p:nvPicPr>
          <p:cNvPr id="41"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2" name="bar1" descr="bar1"/>
          <p:cNvPicPr>
            <a:picLocks noChangeAspect="1"/>
          </p:cNvPicPr>
          <p:nvPr/>
        </p:nvPicPr>
        <p:blipFill>
          <a:blip r:embed="rId29"/>
          <a:stretch>
            <a:fillRect/>
          </a:stretch>
        </p:blipFill>
        <p:spPr>
          <a:xfrm>
            <a:off x="5810250" y="5238750"/>
            <a:ext cx="1066800" cy="38100"/>
          </a:xfrm>
          <a:prstGeom prst="rect">
            <a:avLst/>
          </a:prstGeom>
        </p:spPr>
      </p:pic>
      <p:sp>
        <p:nvSpPr>
          <p:cNvPr id="43" name="TextBox 42"/>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Homemade Hydrating Face Mists</a:t>
            </a:r>
            <a:r>
              <a:rPr sz="800" b="0" i="0" u="none" strike="noStrike">
                <a:solidFill>
                  <a:srgbClr val="000000"/>
                </a:solidFill>
                <a:latin typeface="Arial"/>
              </a:rPr>
              <a:t>
Beat the Dry Winter Season with a DIY Beauty Product</a:t>
            </a:r>
          </a:p>
        </p:txBody>
      </p:sp>
    </p:spTree>
    <p:extLst>
      <p:ext uri="{BB962C8B-B14F-4D97-AF65-F5344CB8AC3E}">
        <p14:creationId xmlns:p14="http://schemas.microsoft.com/office/powerpoint/2010/main" val="26774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Clairvoyant E-Tail</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Instead of shopping, consumers are told what to buy from in-the-know retailers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While the push towards customization in retail has been beneficial for both buyer and seller, consumers are craving the next level of shopping, which consists of being told precisely what to purchase. Offering minimal choice and requiring little effort by the consumer, brands direct buyers to the exact items they should buy to satisfy a desire for hyper-personalization.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http://www.trendhunter.com/id/228194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286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952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143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07181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Monthly Menswear Clothing Subscriptions</a:t>
            </a:r>
            <a:r>
              <a:rPr sz="1000" b="0" i="0" u="none" strike="noStrike">
                <a:solidFill>
                  <a:srgbClr val="000000"/>
                </a:solidFill>
                <a:latin typeface="Arial"/>
              </a:rPr>
              <a:t>
The Mr. Club Lets Men Borrow and Buy Outfits Monthly</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4668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Price-Based Search Engines</a:t>
            </a:r>
            <a:r>
              <a:rPr sz="800" b="0" i="0" u="none" strike="noStrike">
                <a:solidFill>
                  <a:srgbClr val="000000"/>
                </a:solidFill>
                <a:latin typeface="Arial"/>
              </a:rPr>
              <a:t>
WannaSpend Suggests Gift Ideas That Match Your Budget to Save Time</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57300"/>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2382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Interactive High-Tech Mannequins</a:t>
            </a:r>
            <a:r>
              <a:rPr sz="800" b="0" i="0" u="none" strike="noStrike">
                <a:solidFill>
                  <a:srgbClr val="000000"/>
                </a:solidFill>
                <a:latin typeface="Arial"/>
              </a:rPr>
              <a:t>
teamLabHanger Created Virtual Mannequins That are Hanger-Signaled</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0668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Single Dress Retailers</a:t>
            </a:r>
            <a:r>
              <a:rPr sz="800" b="0" i="0" u="none" strike="noStrike">
                <a:solidFill>
                  <a:srgbClr val="000000"/>
                </a:solidFill>
                <a:latin typeface="Arial"/>
              </a:rPr>
              <a:t>
The 'One Dress a Day' Platform Will Sell a New Dress Every Day</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6286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Clairvoyant Shopping Apps</a:t>
            </a:r>
            <a:r>
              <a:rPr sz="800" b="0" i="0" u="none" strike="noStrike">
                <a:solidFill>
                  <a:srgbClr val="000000"/>
                </a:solidFill>
                <a:latin typeface="Arial"/>
              </a:rPr>
              <a:t>
The 'Wish' App Knows What You Want Before You Do</a:t>
            </a:r>
          </a:p>
        </p:txBody>
      </p:sp>
    </p:spTree>
    <p:extLst>
      <p:ext uri="{BB962C8B-B14F-4D97-AF65-F5344CB8AC3E}">
        <p14:creationId xmlns:p14="http://schemas.microsoft.com/office/powerpoint/2010/main" val="150508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Responsive Retail</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Beacon technology is creating a more interactive, streamlined retail experience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Beacon technology, a responsive innovation creeping its way into the mainstream, is changing the possibilities and capabilities of retail. Able to automate and even customize the shopping experience, this shift will appeal to the tech-savvy consumer looking to streamline everyday tasks. By creating a more straightforward and intuitive shopping experience, brands that adopt this technology will likely lead in terms of attracting consumers who strongly value efficiency over personal connection in their busy lives.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+ 42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http://www.trendhunter.com/id/237554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571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00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44043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Beacon-Powered Retail Platforms</a:t>
            </a:r>
            <a:r>
              <a:rPr sz="1000" b="0" i="0" u="none" strike="noStrike">
                <a:solidFill>
                  <a:srgbClr val="000000"/>
                </a:solidFill>
                <a:latin typeface="Arial"/>
              </a:rPr>
              <a:t>
Swirl's Mobile Marketing Platform Engages Consumers on a New Level</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1620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Illuminated Retail Apps</a:t>
            </a:r>
            <a:r>
              <a:rPr sz="800" b="0" i="0" u="none" strike="noStrike">
                <a:solidFill>
                  <a:srgbClr val="000000"/>
                </a:solidFill>
                <a:latin typeface="Arial"/>
              </a:rPr>
              <a:t>
Philips Introduces New Connected Retail Lighting System</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3716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Futuristic Shopping Beacons</a:t>
            </a:r>
            <a:r>
              <a:rPr sz="800" b="0" i="0" u="none" strike="noStrike">
                <a:solidFill>
                  <a:srgbClr val="000000"/>
                </a:solidFill>
                <a:latin typeface="Arial"/>
              </a:rPr>
              <a:t>
The ‘Estimote’ Uses Your Smartphone to Customize Your Shopping Trips</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8382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Illuminated Personal Shoppers</a:t>
            </a:r>
            <a:r>
              <a:rPr sz="800" b="0" i="0" u="none" strike="noStrike">
                <a:solidFill>
                  <a:srgbClr val="000000"/>
                </a:solidFill>
                <a:latin typeface="Arial"/>
              </a:rPr>
              <a:t>
This LED Retail Lighting System Leads Shoppers to Their Product</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64770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Interactive Gallery Apps</a:t>
            </a:r>
            <a:r>
              <a:rPr sz="800" b="0" i="0" u="none" strike="noStrike">
                <a:solidFill>
                  <a:srgbClr val="000000"/>
                </a:solidFill>
                <a:latin typeface="Arial"/>
              </a:rPr>
              <a:t>
Prophets' Innovative Experience Lets People Interact with Art</a:t>
            </a:r>
          </a:p>
        </p:txBody>
      </p:sp>
    </p:spTree>
    <p:extLst>
      <p:ext uri="{BB962C8B-B14F-4D97-AF65-F5344CB8AC3E}">
        <p14:creationId xmlns:p14="http://schemas.microsoft.com/office/powerpoint/2010/main" val="4288116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Expanded Luxury</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Luxury brands expand with more approachable services for consumer appeal</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While luxury retailers often rely on consumer loyalty and brand recognition, such singular marketing tactics often prevent exposure to more diverse audiences. Expanding appeal, couture brands are opening up cafes and food venues to offer everyday approachability to their brand experience.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+ 36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http://www.trendhunter.com/id/246642</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857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00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11277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Fashion Magazine-Branded Cafes</a:t>
            </a:r>
            <a:r>
              <a:rPr sz="1000" b="0" i="0" u="none" strike="noStrike">
                <a:solidFill>
                  <a:srgbClr val="000000"/>
                </a:solidFill>
                <a:latin typeface="Arial"/>
              </a:rPr>
              <a:t>
The Vogue Cafe is a New Addition to the Dubai Mall</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1239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Contemporary Fashion Cafes</a:t>
            </a:r>
            <a:r>
              <a:rPr sz="800" b="0" i="0" u="none" strike="noStrike">
                <a:solidFill>
                  <a:srgbClr val="000000"/>
                </a:solidFill>
                <a:latin typeface="Arial"/>
              </a:rPr>
              <a:t>
The Maison Kitsune Tokyo Store is an Intergrated Model</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9144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Haute Couture Coffeeshops</a:t>
            </a:r>
            <a:r>
              <a:rPr sz="800" b="0" i="0" u="none" strike="noStrike">
                <a:solidFill>
                  <a:srgbClr val="000000"/>
                </a:solidFill>
                <a:latin typeface="Arial"/>
              </a:rPr>
              <a:t>
The New 'Armani/Caffé' Boutique Combines High Fashion a</a:t>
            </a:r>
          </a:p>
        </p:txBody>
      </p:sp>
      <p:pic>
        <p:nvPicPr>
          <p:cNvPr id="40" name="Image" descr="Image">
            <a:hlinkClick r:id="rId27" tooltip="Go to trend"/>
          </p:cNvPr>
          <p:cNvPicPr>
            <a:picLocks noChangeAspect="1"/>
          </p:cNvPicPr>
          <p:nvPr/>
        </p:nvPicPr>
        <p:blipFill>
          <a:blip r:embed="rId28"/>
          <a:stretch>
            <a:fillRect/>
          </a:stretch>
        </p:blipFill>
        <p:spPr>
          <a:xfrm>
            <a:off x="5810250" y="4000500"/>
            <a:ext cx="1905000" cy="1247775"/>
          </a:xfrm>
          <a:prstGeom prst="rect">
            <a:avLst/>
          </a:prstGeom>
        </p:spPr>
      </p:pic>
      <p:pic>
        <p:nvPicPr>
          <p:cNvPr id="41"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2" name="bar1" descr="bar1"/>
          <p:cNvPicPr>
            <a:picLocks noChangeAspect="1"/>
          </p:cNvPicPr>
          <p:nvPr/>
        </p:nvPicPr>
        <p:blipFill>
          <a:blip r:embed="rId29"/>
          <a:stretch>
            <a:fillRect/>
          </a:stretch>
        </p:blipFill>
        <p:spPr>
          <a:xfrm>
            <a:off x="5810250" y="5238750"/>
            <a:ext cx="552450" cy="38100"/>
          </a:xfrm>
          <a:prstGeom prst="rect">
            <a:avLst/>
          </a:prstGeom>
        </p:spPr>
      </p:pic>
      <p:sp>
        <p:nvSpPr>
          <p:cNvPr id="43" name="TextBox 42"/>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Converted Upscale Market Venues</a:t>
            </a:r>
            <a:r>
              <a:rPr sz="800" b="0" i="0" u="none" strike="noStrike">
                <a:solidFill>
                  <a:srgbClr val="000000"/>
                </a:solidFill>
                <a:latin typeface="Arial"/>
              </a:rPr>
              <a:t>
The Prada Market is a Grocery Store Turned Event Venue</a:t>
            </a:r>
          </a:p>
        </p:txBody>
      </p:sp>
    </p:spTree>
    <p:extLst>
      <p:ext uri="{BB962C8B-B14F-4D97-AF65-F5344CB8AC3E}">
        <p14:creationId xmlns:p14="http://schemas.microsoft.com/office/powerpoint/2010/main" val="292121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1" descr="Image1"/>
          <p:cNvPicPr>
            <a:picLocks noChangeAspect="1"/>
          </p:cNvPicPr>
          <p:nvPr/>
        </p:nvPicPr>
        <p:blipFill rotWithShape="1">
          <a:blip r:embed="rId3" cstate="email">
            <a:extLst>
              <a:ext uri="{28A0092B-C50C-407E-A947-70E740481C1C}">
                <a14:useLocalDpi xmlns:a14="http://schemas.microsoft.com/office/drawing/2010/main"/>
              </a:ext>
            </a:extLst>
          </a:blip>
          <a:srcRect l="3810" t="86667" r="82381" b="9047"/>
          <a:stretch/>
        </p:blipFill>
        <p:spPr>
          <a:xfrm>
            <a:off x="424997" y="6067926"/>
            <a:ext cx="1022804" cy="238066"/>
          </a:xfrm>
          <a:prstGeom prst="rect">
            <a:avLst/>
          </a:prstGeom>
        </p:spPr>
      </p:pic>
      <p:sp>
        <p:nvSpPr>
          <p:cNvPr id="55" name="TextBox 54"/>
          <p:cNvSpPr txBox="1"/>
          <p:nvPr/>
        </p:nvSpPr>
        <p:spPr>
          <a:xfrm>
            <a:off x="381000" y="2538663"/>
            <a:ext cx="8534400" cy="4362733"/>
          </a:xfrm>
          <a:prstGeom prst="rect">
            <a:avLst/>
          </a:prstGeom>
        </p:spPr>
        <p:txBody>
          <a:bodyPr vertOverflow="overflow" horzOverflow="overflow" wrap="square" lIns="91440" tIns="45720" rIns="91440" bIns="45720" numCol="1" rtlCol="0">
            <a:spAutoFit/>
          </a:bodyPr>
          <a:lstStyle/>
          <a:p>
            <a:pPr fontAlgn="base"/>
            <a:r>
              <a:rPr lang="en-US" sz="2000" b="1" dirty="0" smtClean="0">
                <a:solidFill>
                  <a:prstClr val="black"/>
                </a:solidFill>
                <a:latin typeface="Arial" pitchFamily="34" charset="0"/>
                <a:cs typeface="Arial" pitchFamily="34" charset="0"/>
              </a:rPr>
              <a:t>Welcome to 2015!</a:t>
            </a:r>
          </a:p>
          <a:p>
            <a:pPr fontAlgn="base"/>
            <a:endParaRPr lang="en-US" sz="1050" u="sng" dirty="0">
              <a:solidFill>
                <a:prstClr val="black"/>
              </a:solidFill>
              <a:latin typeface="Arial" pitchFamily="34" charset="0"/>
              <a:cs typeface="Arial" pitchFamily="34" charset="0"/>
            </a:endParaRPr>
          </a:p>
          <a:p>
            <a:pPr fontAlgn="base"/>
            <a:r>
              <a:rPr lang="en-US" sz="1400" dirty="0" smtClean="0">
                <a:solidFill>
                  <a:prstClr val="black"/>
                </a:solidFill>
                <a:latin typeface="Arial" pitchFamily="34" charset="0"/>
                <a:cs typeface="Arial" pitchFamily="34" charset="0"/>
              </a:rPr>
              <a:t>This year’s Trend Hunter annual report is our best yet because we did nearly 10x more work to filter down to our favorite trends. After pivoting our business to a custom advisory model, we began researching insight with a much larger team, budget and scope, completing roughly 1000 custom research projects. Through that journey we’ve discovered far more inspiring opportunities, with some of our favorites featured in this inspiring report.</a:t>
            </a:r>
          </a:p>
          <a:p>
            <a:pPr fontAlgn="base"/>
            <a:endParaRPr lang="en-US" sz="1400" dirty="0">
              <a:solidFill>
                <a:prstClr val="black"/>
              </a:solidFill>
              <a:latin typeface="Arial" pitchFamily="34" charset="0"/>
              <a:cs typeface="Arial" pitchFamily="34" charset="0"/>
            </a:endParaRPr>
          </a:p>
          <a:p>
            <a:pPr fontAlgn="base"/>
            <a:r>
              <a:rPr lang="en-US" sz="1400" dirty="0" smtClean="0">
                <a:solidFill>
                  <a:prstClr val="black"/>
                </a:solidFill>
                <a:latin typeface="Arial" pitchFamily="34" charset="0"/>
                <a:cs typeface="Arial" pitchFamily="34" charset="0"/>
              </a:rPr>
              <a:t>Our </a:t>
            </a:r>
            <a:r>
              <a:rPr lang="en-US" sz="1400" dirty="0">
                <a:solidFill>
                  <a:prstClr val="black"/>
                </a:solidFill>
                <a:latin typeface="Arial" pitchFamily="34" charset="0"/>
                <a:cs typeface="Arial" pitchFamily="34" charset="0"/>
              </a:rPr>
              <a:t>goal is to </a:t>
            </a:r>
            <a:r>
              <a:rPr lang="en-US" sz="1400" dirty="0" smtClean="0">
                <a:solidFill>
                  <a:prstClr val="black"/>
                </a:solidFill>
                <a:latin typeface="Arial" pitchFamily="34" charset="0"/>
                <a:cs typeface="Arial" pitchFamily="34" charset="0"/>
              </a:rPr>
              <a:t>help you </a:t>
            </a:r>
            <a:r>
              <a:rPr lang="en-US" sz="1400" u="sng" dirty="0" smtClean="0">
                <a:solidFill>
                  <a:prstClr val="black"/>
                </a:solidFill>
                <a:latin typeface="Arial" pitchFamily="34" charset="0"/>
                <a:cs typeface="Arial" pitchFamily="34" charset="0"/>
              </a:rPr>
              <a:t>find better ideas faster</a:t>
            </a:r>
            <a:r>
              <a:rPr lang="en-US" sz="1400" dirty="0" smtClean="0">
                <a:solidFill>
                  <a:prstClr val="black"/>
                </a:solidFill>
                <a:latin typeface="Arial" pitchFamily="34" charset="0"/>
                <a:cs typeface="Arial" pitchFamily="34" charset="0"/>
              </a:rPr>
              <a:t>. With our data-driven, cost-effective research, we want to help you be more successful with less effort.  This year, we are also excited to reveal our groundbreaking trend framework in our upcoming book, “BETTER &amp; FASTER – The Proven Path to Unstoppable Ideas”, coming in March.  Put it all together and we want to make this your most inspired year yet!</a:t>
            </a:r>
          </a:p>
          <a:p>
            <a:pPr fontAlgn="base"/>
            <a:endParaRPr lang="en-US" sz="1400" dirty="0">
              <a:solidFill>
                <a:prstClr val="black"/>
              </a:solidFill>
              <a:latin typeface="Arial" pitchFamily="34" charset="0"/>
              <a:cs typeface="Arial" pitchFamily="34" charset="0"/>
            </a:endParaRPr>
          </a:p>
          <a:p>
            <a:pPr fontAlgn="base"/>
            <a:r>
              <a:rPr lang="en-US" sz="1400" dirty="0" smtClean="0">
                <a:solidFill>
                  <a:prstClr val="black"/>
                </a:solidFill>
                <a:latin typeface="Arial" pitchFamily="34" charset="0"/>
                <a:cs typeface="Arial" pitchFamily="34" charset="0"/>
              </a:rPr>
              <a:t>Be Smarter. Act Faster. Dive Deeper. Save Effort. Win More.</a:t>
            </a:r>
          </a:p>
          <a:p>
            <a:pPr fontAlgn="base"/>
            <a:endParaRPr lang="en-US" sz="600" dirty="0" smtClean="0">
              <a:solidFill>
                <a:prstClr val="black"/>
              </a:solidFill>
              <a:latin typeface="Arial" pitchFamily="34" charset="0"/>
              <a:cs typeface="Arial" pitchFamily="34" charset="0"/>
            </a:endParaRPr>
          </a:p>
          <a:p>
            <a:pPr fontAlgn="base"/>
            <a:endParaRPr lang="en-US" sz="700" dirty="0" smtClean="0">
              <a:solidFill>
                <a:prstClr val="black"/>
              </a:solidFill>
              <a:latin typeface="Arial" pitchFamily="34" charset="0"/>
              <a:cs typeface="Arial" pitchFamily="34" charset="0"/>
            </a:endParaRPr>
          </a:p>
          <a:p>
            <a:pPr fontAlgn="base"/>
            <a:r>
              <a:rPr lang="en-US" sz="1600" dirty="0" smtClean="0">
                <a:solidFill>
                  <a:prstClr val="black"/>
                </a:solidFill>
                <a:latin typeface="Arial" pitchFamily="34" charset="0"/>
                <a:cs typeface="Arial" pitchFamily="34" charset="0"/>
              </a:rPr>
              <a:t>Cheers,</a:t>
            </a:r>
          </a:p>
          <a:p>
            <a:pPr fontAlgn="base"/>
            <a:r>
              <a:rPr lang="en-US" sz="2000" dirty="0">
                <a:solidFill>
                  <a:prstClr val="black"/>
                </a:solidFill>
                <a:latin typeface="Arial" pitchFamily="34" charset="0"/>
                <a:cs typeface="Arial" pitchFamily="34" charset="0"/>
              </a:rPr>
              <a:t/>
            </a:r>
            <a:br>
              <a:rPr lang="en-US" sz="2000" dirty="0">
                <a:solidFill>
                  <a:prstClr val="black"/>
                </a:solidFill>
                <a:latin typeface="Arial" pitchFamily="34" charset="0"/>
                <a:cs typeface="Arial" pitchFamily="34" charset="0"/>
              </a:rPr>
            </a:br>
            <a:r>
              <a:rPr lang="en-US" sz="1600" dirty="0" smtClean="0">
                <a:solidFill>
                  <a:prstClr val="black"/>
                </a:solidFill>
                <a:latin typeface="Arial" pitchFamily="34" charset="0"/>
                <a:cs typeface="Arial" pitchFamily="34" charset="0"/>
              </a:rPr>
              <a:t>Jeremy Gutsche</a:t>
            </a:r>
            <a:r>
              <a:rPr lang="en-US" sz="1600" dirty="0" smtClean="0">
                <a:solidFill>
                  <a:prstClr val="black">
                    <a:lumMod val="50000"/>
                    <a:lumOff val="50000"/>
                  </a:prstClr>
                </a:solidFill>
                <a:latin typeface="Arial" pitchFamily="34" charset="0"/>
                <a:cs typeface="Arial" pitchFamily="34" charset="0"/>
              </a:rPr>
              <a:t> (jeremy@trendhunter.com)</a:t>
            </a:r>
          </a:p>
          <a:p>
            <a:pPr fontAlgn="base"/>
            <a:r>
              <a:rPr lang="en-US" sz="1400" dirty="0" smtClean="0">
                <a:solidFill>
                  <a:prstClr val="black"/>
                </a:solidFill>
                <a:latin typeface="Arial" pitchFamily="34" charset="0"/>
                <a:cs typeface="Arial" pitchFamily="34" charset="0"/>
              </a:rPr>
              <a:t>CEO &amp; Award-Winning Author </a:t>
            </a:r>
            <a:r>
              <a:rPr lang="en-US" sz="1400" dirty="0" smtClean="0">
                <a:solidFill>
                  <a:prstClr val="black">
                    <a:lumMod val="50000"/>
                    <a:lumOff val="50000"/>
                  </a:prstClr>
                </a:solidFill>
                <a:latin typeface="Arial" pitchFamily="34" charset="0"/>
                <a:cs typeface="Arial" pitchFamily="34" charset="0"/>
              </a:rPr>
              <a:t> (JeremyGutsche.com)</a:t>
            </a:r>
          </a:p>
        </p:txBody>
      </p:sp>
      <p:pic>
        <p:nvPicPr>
          <p:cNvPr id="1026" name="Picture 2" descr="C:\Users\Jeremy\Desktop\Trend Hunter\Jeremy-Gutsche-Secret-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42" y="0"/>
            <a:ext cx="6835684"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Trend Reports Platform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png;base64,iVBORw0KGgoAAAANSUhEUgAAAQ4AAAEsBAMAAADA+0CrAAAAMFBMVEX/mJj/7u7/vLz/qqr/ZWX/d3f/VFT/RET/MjL/IiL/ERH/3d3/zMz/hIT/////AAAaePaTAAANW0lEQVR42u3dTYwbVx0A8HCIBBy8HAhtcpi9BEoqZF9aqeXgFQiQALFO1K6K+BirRUigVGvKx4nKJq1yQKhr0QKCUu1kGwVEQ2IhiiA97B4oXzl4uXDpwfbYO7vrjP3Pfnl3vGvv433MjMfz4Z0Zexwjng+R9nk88/O89/7zf+/NOKfQZLxOcQd3cAd3cAd3cAd3cAd3cAd3cAd3cMf/l2MLjNcUK1gwC9w/cCiYG8D90Tl2zJ2mWMGs8XfV/QNdiMRxbO40zwpixt8V9w8sReNwVEPc+HvN/QOxaByOajAPsum6vQbROOzVoJ1wkE5EDns17JkHSbhuX4rIYa8GRz8eUC0jdDiqwdGP+183I3I4qsHRj/tfxYgcAcPpFkTkCBhOk1E5goVT2+kYoSNYOE1G5ggUTq9BZI4g4bRdjM4RJJw+C9E5AoTT6xCdI0A43RcidPgPp1ocInT4DqftGETp8BtO3Rmjc/gMp/txiNbhL5zeWIZIHMfg81Wmm3/D8/1xOvbfBxPhGLQxd3AHd3CHf8cfJ8NRuzURDjnTnQjHBTQRjg+jiXBUChPhqObRJDjUDBq1w+mRbJNfFcdGagpF5jCzU3lAdsoc1RyKzuEYJJhDtg2b40MSitBhDhKa+ijF7QDE8Zjr7PrIHGY1rOvDFPMAq1ZH4ysoWoe5v7r9IJbB/vFjEorW0RvsT9tHmWmvfUXhGDDYz43TsWUbt524FBWRo1cNGVs/bozV4QinJy1FReTwDqfKWB3ec6cbY3XYw6nmY/9ROOzhdM8tnI7BYQ+nJyxFReUIE06jcIQJpw8wL+SO4I4WzWC5gzu443/JwePYQMdFnNHlHmD7OGIXTZHmeNKDdrzJ3nv4ATse1Vff1cKDdXzCM5kar8N8rUyIY9NXXhgqOw3kWPPlcGSn2z6yU1+OmtRyHxSe8jXYXzx5sO/PUdZHihVfDsdgf/7kwb4vh1zQz60/h6+50zCOmvEl/TnCDPZ9OZpGpftz+Jo7DeNQgjl8zZ2GcawFc/iaOx2Dw9zXvQFzp9E7NPtlwF84HbmjF05ngoTTkTtChtORO3bsX99fOB25oxdOC0HC6cgdZjhVA4XTkTvMcFoLFE5H7ggZTkfuiNu+vs9wOnJHyHA6akfYcDpqR9hwOtTr1OjC6agdD+TFHdzBHdwx+PWDSySmP+3DYb8LvNq2/KE80x/39YvygeXa09LjbtZ8v/mMse9D0Ujr8sM5WELm4Tjr4QA4Y8+vXPLLgA646+moejrgz/St3f7dDOdoeDpYxbg62FvJ/t0M58DXYC/HWW+HszrTwzrqno6qt4PMKy31FUwP62h6Ouh39HC8Y22llpmE8I6Gt+Ost0PRm0dFQq9YhwJ+5gvTlkEDyVRf0XOyPfsjYweWxtfnwOOwPTYWlAvsG04Zw7RGeId+ZgueDvIJu8N4sC7FHBk9nT49N4SDjXslb0fdxaE/lTvDHOVA1xcPx+0T6oWcbKdjT+8f9LzUciNwlNi+vR34I04H+42DTWPS4PHUkA7tKf3SMMBRd3GwYeparwedSYV3WLtpf79VrY6Gm6PEOm5vVGi5VTS8IzHIAWkXh8hOY1twXoHDO2TJy0FnK+oujll9KsUa2v45rGMDeTneoBXj5cAXH80aq3PDOdScp+OX9N85b4fedtwXxoI55DTydEisHXjXC4YUPROQYI4cGuCw/MqE08EywcOnzE1Swzhq0gCH5uEQrdfX9tf751aCxrGDuHlp94hjEhLdHcn+Gc+DpFsi5Due7poL4p6OjrujaMt79qz3LQZ2HC4bp9PTobk6WGn953NzcV0Td5mK9X99mTUWgD0dvYqxOlg8X1nstVbRpeP6dxwZFePt6Lg5GK683Vv/jFvmRIM7zFGKt0NzOg6/pi/Asvb1L7N9rIbOP1iPOWfPk6s9h1kxjjy5YgTTLyMt5nabQgDHop55D3B0vBzn+n7yybJCHcKhz6tKAxyalyNjacSuI+0ADj2BmBrgMA7mNq68aTtB4fNTdpD6IEfH3ZFC9l/1yQ/hYN+oNsihgfe8g7XooWHydR3w/QEO/Zz1H/Rv+jpGsf96GdqhD37PD3J0HI7HzSmGPWOByWUUM955ujmSu1fm+Lwld3AHd3AHd3AHd3AHd3AHd3AHd3AHd3AHnWOdGnS/q0jub91S0aB7cz8teb1zrIzRsQfjdKSjdCAUTyAEc2SqsUQPVSzvQ6bbQC/DGdSGr1aw4zJcVFEnvbdMN8iux2q/Xf4IolugL4KCRLrQABfh4wg9D++ilnoZb4l3HEtgx2vQyG2pYt2PQ2DLfmSRUVztQrmjkDnB1TZAU7y/T1cSZqVZtgGZGSwC5OgWZGpzRncIINOn5cotmazP6Q6ynlTfOnndgzo29iEt4n9yCC1sdmD19uZSQxKVNtzRxPtHan5WRf9A8dUWmRbOqtJy5QDKdIudBhI3Wb3AQwcwla2h5EYLZnZA0h0tWcqubUE678cxg6u/OIPiZYS2ldvyvdnp+Q20JbehjNvHooJ2yBdOKnTtM6ug2D0kTNEtduFpo33gbWPTpXPoqNaCQhvSRr2gOQE7Cr7aRxotp5fZYk+3Nv/X9eQUbhYt+B2ksCO7gbrEMQ/wMdo+UOw+WmZb/AagmtEdZFu8t91GC28tmI4kwNqWigI5VhDal0v/aQoZF4d2ia5n4D97jsJVAdY9HXHs6MLpxUAOXC/kdQjCt2Qo4LO+q7bpvm/r9YJQS5jqOegWuPBSxayXEqmX7QrmHdJ6KWLHUQ0tBHKIGxrtl0koCFWkt1Pi6Mh5kexHSGhCueegW2xX0ZXmPl3VgPVeO30Ut9Pkwy3Ajo76Vpw64gl/jpsADdKaxAZukfSZjwRz7OsrkbP0bhDTQbcg/fasRp+HpP22S+9Nof0Wby6Q/kKWhYI4DkvwHilYbOKuiPQ4RhzohySO0R9wfj/qOVgce47c5EpPF3wJLpA49nccx17EH9yDt2k7FRvfq1LHzHiut707Glquv+6wW54Mx5XcZDjOo8lw8LyQO0bp+E7KK+9rJTwywRb0Rcu9C7bgGcbRBk9HbMWfY7Y+MY6g9XKsiI0fx3HSdAuaEvouVKQsXammV5zserxSQC/BaZAOivDkDs7su+RWBlqCyLXkbT0xpo5PwQdxFgCP4CvbCv6TvfESKfThwFfDP+BLZBtnQWfJkvo7VodMcmVy94W0gC+5xIET5BlWwm4fTLPEmDi65GYicjfOVerQ3/B6htfhyMUabwmrO3LuhSpJaRVWL8yBMwycWmau4GQC58hSbKUFufkNVoLQUvVw+ZyecGDHgqLhjygaJGj7MDLmm7IvRw3NrqPkym1y+81VOG20D71ecNKL8ylMQDdKxNGpoZ2mXoLmN9HFnJ4Y4wOXpvGYA//zuEQdRsbcAl8OnK/gfGIFJxUafFsANW111NFu9ZjkRBK52RQ7yL1ceok+0mMJKXGQoeF92lypw3jDp0OxODI3itA0HWB1FJXPGA7VdNxzOOrx1eEcuF7ouX5eNRw408X10ql1SC38ijRIVi8IdXr18lxKT4xZveCx6TT6d86oF/pGMAdtp7uq9PvGIU2Whbu72KHmxbUupF6A12HmJyCVpnE7XVBoCW2nheJmr51m8RAykW22hWkMNNtpQAfpi3c0gdwnKZDsG59kwdpvyZ0teRE+ibv3XWu/nWGJMXHgLivnSb9NL8A07cb0jWAOEscK6Ed4cIaeJcfYgkdwO91I4s7/Kola1+FJIX0dpuhmr5px7IyeGNM4dgmeIHGM/MniGH3Dn2PgK1ufjOs+d0ymg+eF3EFfr/XP5rUvDkh1jyrOCdIBE6iBHKV+Bz6Ud6obpSO+gpwOj9dRJdCEsl8HyY+P6XN/WtKYBAZQaIqJk2g1g67BEzQVeJFMF4vq5QoraSfpf56Az4eeSFfzqAtyiibbgR00P2aOBTJd3O+gjyUUQSUOMg2V79K8l5b8lN2FfKywy+88uWOfTFG22VOeAR0072D1Er+zCznqMNrHsZwTlX0ov0Ec29XDeGKxWohVWEnyTpf8ytmxwtJmIfFmFWd0SxWabAd20Pw4Txw4/9HOo35HEx+mK6MD4sDJTfbe7CZaqtCSL5DMMUMcNG3+BeQPoIC+WcQp2OkQ7YPlpcRxQB/+6Xco+DA7VUxMsccuNnBq3KnQks/rdxIfKzRd/Rl9ekjEtdYmyfZQjgxzxL0dazbHVL/jc/DRX1cQSbbD1AvOefV6OfwTopPAfQ5LvdB/LPXC4kdHrxecxMk4NSZ5mjpUO/1LF9J0Ehjvmaa61GG006UqSp673Sgk9XYav9MiNXnM0ubXhcSufAvypQpNtoP3W5IfMwcZwhboJPAuKDTVpQ7cSxvEQbLilNFvcckCG7ka/RY3jTWyMlRjyXaYOFZgDhzH3mOTwFpxrcXiGHFcgw/QOEbyXjTL4hgu0ZL04Tq8AU2b94sNnGLLn5ULNNmO5HrbhsyJJZFf9/egbFtNcpaMw0Gqv3ZCyVjyoJfZU5YDS3heyB3cwR3cwR3cwR3cwR3cwR3cwR3cwR2T4/gvEfO5leSzv3Y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png;base64,iVBORw0KGgoAAAANSUhEUgAAAQ4AAAEsBAMAAADA+0CrAAAAMFBMVEX/mJj/7u7/vLz/qqr/ZWX/d3f/VFT/RET/MjL/IiL/ERH/3d3/zMz/hIT/////AAAaePaTAAANW0lEQVR42u3dTYwbVx0A8HCIBBy8HAhtcpi9BEoqZF9aqeXgFQiQALFO1K6K+BirRUigVGvKx4nKJq1yQKhr0QKCUu1kGwVEQ2IhiiA97B4oXzl4uXDpwfbYO7vrjP3Pfnl3vGvv433MjMfz4Z0Zexwjng+R9nk88/O89/7zf+/NOKfQZLxOcQd3cAd3cAd3cAd3cAd3cAd3cAd3cMf/l2MLjNcUK1gwC9w/cCiYG8D90Tl2zJ2mWMGs8XfV/QNdiMRxbO40zwpixt8V9w8sReNwVEPc+HvN/QOxaByOajAPsum6vQbROOzVoJ1wkE5EDns17JkHSbhuX4rIYa8GRz8eUC0jdDiqwdGP+183I3I4qsHRj/tfxYgcAcPpFkTkCBhOk1E5goVT2+kYoSNYOE1G5ggUTq9BZI4g4bRdjM4RJJw+C9E5AoTT6xCdI0A43RcidPgPp1ocInT4DqftGETp8BtO3Rmjc/gMp/txiNbhL5zeWIZIHMfg81Wmm3/D8/1xOvbfBxPhGLQxd3AHd3CHf8cfJ8NRuzURDjnTnQjHBTQRjg+jiXBUChPhqObRJDjUDBq1w+mRbJNfFcdGagpF5jCzU3lAdsoc1RyKzuEYJJhDtg2b40MSitBhDhKa+ijF7QDE8Zjr7PrIHGY1rOvDFPMAq1ZH4ysoWoe5v7r9IJbB/vFjEorW0RvsT9tHmWmvfUXhGDDYz43TsWUbt524FBWRo1cNGVs/bozV4QinJy1FReTwDqfKWB3ec6cbY3XYw6nmY/9ROOzhdM8tnI7BYQ+nJyxFReUIE06jcIQJpw8wL+SO4I4WzWC5gzu443/JwePYQMdFnNHlHmD7OGIXTZHmeNKDdrzJ3nv4ATse1Vff1cKDdXzCM5kar8N8rUyIY9NXXhgqOw3kWPPlcGSn2z6yU1+OmtRyHxSe8jXYXzx5sO/PUdZHihVfDsdgf/7kwb4vh1zQz60/h6+50zCOmvEl/TnCDPZ9OZpGpftz+Jo7DeNQgjl8zZ2GcawFc/iaOx2Dw9zXvQFzp9E7NPtlwF84HbmjF05ngoTTkTtChtORO3bsX99fOB25oxdOC0HC6cgdZjhVA4XTkTvMcFoLFE5H7ggZTkfuiNu+vs9wOnJHyHA6akfYcDpqR9hwOtTr1OjC6agdD+TFHdzBHdwx+PWDSySmP+3DYb8LvNq2/KE80x/39YvygeXa09LjbtZ8v/mMse9D0Ujr8sM5WELm4Tjr4QA4Y8+vXPLLgA646+moejrgz/St3f7dDOdoeDpYxbg62FvJ/t0M58DXYC/HWW+HszrTwzrqno6qt4PMKy31FUwP62h6Ouh39HC8Y22llpmE8I6Gt+Ost0PRm0dFQq9YhwJ+5gvTlkEDyVRf0XOyPfsjYweWxtfnwOOwPTYWlAvsG04Zw7RGeId+ZgueDvIJu8N4sC7FHBk9nT49N4SDjXslb0fdxaE/lTvDHOVA1xcPx+0T6oWcbKdjT+8f9LzUciNwlNi+vR34I04H+42DTWPS4PHUkA7tKf3SMMBRd3GwYeparwedSYV3WLtpf79VrY6Gm6PEOm5vVGi5VTS8IzHIAWkXh8hOY1twXoHDO2TJy0FnK+oujll9KsUa2v45rGMDeTneoBXj5cAXH80aq3PDOdScp+OX9N85b4fedtwXxoI55DTydEisHXjXC4YUPROQYI4cGuCw/MqE08EywcOnzE1Swzhq0gCH5uEQrdfX9tf751aCxrGDuHlp94hjEhLdHcn+Gc+DpFsi5Due7poL4p6OjrujaMt79qz3LQZ2HC4bp9PTobk6WGn953NzcV0Td5mK9X99mTUWgD0dvYqxOlg8X1nstVbRpeP6dxwZFePt6Lg5GK683Vv/jFvmRIM7zFGKt0NzOg6/pi/Asvb1L7N9rIbOP1iPOWfPk6s9h1kxjjy5YgTTLyMt5nabQgDHop55D3B0vBzn+n7yybJCHcKhz6tKAxyalyNjacSuI+0ADj2BmBrgMA7mNq68aTtB4fNTdpD6IEfH3ZFC9l/1yQ/hYN+oNsihgfe8g7XooWHydR3w/QEO/Zz1H/Rv+jpGsf96GdqhD37PD3J0HI7HzSmGPWOByWUUM955ujmSu1fm+Lwld3AHd3AHd3AHd3AHd3AHd3AHd3AHd3AHnWOdGnS/q0jub91S0aB7cz8teb1zrIzRsQfjdKSjdCAUTyAEc2SqsUQPVSzvQ6bbQC/DGdSGr1aw4zJcVFEnvbdMN8iux2q/Xf4IolugL4KCRLrQABfh4wg9D++ilnoZb4l3HEtgx2vQyG2pYt2PQ2DLfmSRUVztQrmjkDnB1TZAU7y/T1cSZqVZtgGZGSwC5OgWZGpzRncIINOn5cotmazP6Q6ynlTfOnndgzo29iEt4n9yCC1sdmD19uZSQxKVNtzRxPtHan5WRf9A8dUWmRbOqtJy5QDKdIudBhI3Wb3AQwcwla2h5EYLZnZA0h0tWcqubUE678cxg6u/OIPiZYS2ldvyvdnp+Q20JbehjNvHooJ2yBdOKnTtM6ug2D0kTNEtduFpo33gbWPTpXPoqNaCQhvSRr2gOQE7Cr7aRxotp5fZYk+3Nv/X9eQUbhYt+B2ksCO7gbrEMQ/wMdo+UOw+WmZb/AagmtEdZFu8t91GC28tmI4kwNqWigI5VhDal0v/aQoZF4d2ia5n4D97jsJVAdY9HXHs6MLpxUAOXC/kdQjCt2Qo4LO+q7bpvm/r9YJQS5jqOegWuPBSxayXEqmX7QrmHdJ6KWLHUQ0tBHKIGxrtl0koCFWkt1Pi6Mh5kexHSGhCueegW2xX0ZXmPl3VgPVeO30Ut9Pkwy3Ajo76Vpw64gl/jpsADdKaxAZukfSZjwRz7OsrkbP0bhDTQbcg/fasRp+HpP22S+9Nof0Wby6Q/kKWhYI4DkvwHilYbOKuiPQ4RhzohySO0R9wfj/qOVgce47c5EpPF3wJLpA49nccx17EH9yDt2k7FRvfq1LHzHiut707Glquv+6wW54Mx5XcZDjOo8lw8LyQO0bp+E7KK+9rJTwywRb0Rcu9C7bgGcbRBk9HbMWfY7Y+MY6g9XKsiI0fx3HSdAuaEvouVKQsXammV5zserxSQC/BaZAOivDkDs7su+RWBlqCyLXkbT0xpo5PwQdxFgCP4CvbCv6TvfESKfThwFfDP+BLZBtnQWfJkvo7VodMcmVy94W0gC+5xIET5BlWwm4fTLPEmDi65GYicjfOVerQ3/B6htfhyMUabwmrO3LuhSpJaRVWL8yBMwycWmau4GQC58hSbKUFufkNVoLQUvVw+ZyecGDHgqLhjygaJGj7MDLmm7IvRw3NrqPkym1y+81VOG20D71ecNKL8ylMQDdKxNGpoZ2mXoLmN9HFnJ4Y4wOXpvGYA//zuEQdRsbcAl8OnK/gfGIFJxUafFsANW111NFu9ZjkRBK52RQ7yL1ceok+0mMJKXGQoeF92lypw3jDp0OxODI3itA0HWB1FJXPGA7VdNxzOOrx1eEcuF7ouX5eNRw408X10ql1SC38ijRIVi8IdXr18lxKT4xZveCx6TT6d86oF/pGMAdtp7uq9PvGIU2Whbu72KHmxbUupF6A12HmJyCVpnE7XVBoCW2nheJmr51m8RAykW22hWkMNNtpQAfpi3c0gdwnKZDsG59kwdpvyZ0teRE+ibv3XWu/nWGJMXHgLivnSb9NL8A07cb0jWAOEscK6Ed4cIaeJcfYgkdwO91I4s7/Kola1+FJIX0dpuhmr5px7IyeGNM4dgmeIHGM/MniGH3Dn2PgK1ufjOs+d0ymg+eF3EFfr/XP5rUvDkh1jyrOCdIBE6iBHKV+Bz6Ud6obpSO+gpwOj9dRJdCEsl8HyY+P6XN/WtKYBAZQaIqJk2g1g67BEzQVeJFMF4vq5QoraSfpf56Az4eeSFfzqAtyiibbgR00P2aOBTJd3O+gjyUUQSUOMg2V79K8l5b8lN2FfKywy+88uWOfTFG22VOeAR0072D1Er+zCznqMNrHsZwTlX0ov0Ec29XDeGKxWohVWEnyTpf8ytmxwtJmIfFmFWd0SxWabAd20Pw4Txw4/9HOo35HEx+mK6MD4sDJTfbe7CZaqtCSL5DMMUMcNG3+BeQPoIC+WcQp2OkQ7YPlpcRxQB/+6Xco+DA7VUxMsccuNnBq3KnQks/rdxIfKzRd/Rl9ekjEtdYmyfZQjgxzxL0dazbHVL/jc/DRX1cQSbbD1AvOefV6OfwTopPAfQ5LvdB/LPXC4kdHrxecxMk4NSZ5mjpUO/1LF9J0Ehjvmaa61GG006UqSp673Sgk9XYav9MiNXnM0ubXhcSufAvypQpNtoP3W5IfMwcZwhboJPAuKDTVpQ7cSxvEQbLilNFvcckCG7ka/RY3jTWyMlRjyXaYOFZgDhzH3mOTwFpxrcXiGHFcgw/QOEbyXjTL4hgu0ZL04Tq8AU2b94sNnGLLn5ULNNmO5HrbhsyJJZFf9/egbFtNcpaMw0Gqv3ZCyVjyoJfZU5YDS3heyB3cwR3cwR3cwR3cwR3cwR3cwR3cwR2T4/gvEfO5leSzv3Y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cdn.trendhunterstatic.com/Number-One-in-Trends-square.gif"/>
          <p:cNvPicPr>
            <a:picLocks noChangeAspect="1" noChangeArrowheads="1"/>
          </p:cNvPicPr>
          <p:nvPr/>
        </p:nvPicPr>
        <p:blipFill rotWithShape="1">
          <a:blip r:embed="rId5">
            <a:extLst>
              <a:ext uri="{28A0092B-C50C-407E-A947-70E740481C1C}">
                <a14:useLocalDpi xmlns:a14="http://schemas.microsoft.com/office/drawing/2010/main" val="0"/>
              </a:ext>
            </a:extLst>
          </a:blip>
          <a:srcRect b="2734"/>
          <a:stretch/>
        </p:blipFill>
        <p:spPr bwMode="auto">
          <a:xfrm>
            <a:off x="6958264" y="0"/>
            <a:ext cx="218573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53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Bespoke E-Commerce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demand for one-of-a-kind goods sparks an autonomous custom economy</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Custom tailored products are coveted by consumers, which is being addressed by brands with online custom services. As consumers become increasingly dependent on eCommerce, the rise of customized goods ordered online satisfies the the lack of a physical shopping experience.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11 Ideas + 98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http://www.trendhunter.com/id/258396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476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905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6954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Customizable Camo Sneakers</a:t>
            </a:r>
            <a:r>
              <a:rPr sz="800" b="0" i="0" u="none" strike="noStrike">
                <a:solidFill>
                  <a:srgbClr val="000000"/>
                </a:solidFill>
                <a:latin typeface="Arial"/>
              </a:rPr>
              <a:t>
The Nike Kobe 9 EM 'Pop Art Camo' Collection is Rugged Chic</a:t>
            </a:r>
          </a:p>
        </p:txBody>
      </p:sp>
      <p:pic>
        <p:nvPicPr>
          <p:cNvPr id="32"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4" name="bar1" descr="bar1"/>
          <p:cNvPicPr>
            <a:picLocks noChangeAspect="1"/>
          </p:cNvPicPr>
          <p:nvPr/>
        </p:nvPicPr>
        <p:blipFill>
          <a:blip r:embed="rId22"/>
          <a:stretch>
            <a:fillRect/>
          </a:stretch>
        </p:blipFill>
        <p:spPr>
          <a:xfrm>
            <a:off x="2524125" y="3143250"/>
            <a:ext cx="1447800" cy="38100"/>
          </a:xfrm>
          <a:prstGeom prst="rect">
            <a:avLst/>
          </a:prstGeom>
        </p:spPr>
      </p:pic>
      <p:sp>
        <p:nvSpPr>
          <p:cNvPr id="35" name="TextBox 34"/>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Makeshift Customizable Handbags</a:t>
            </a:r>
            <a:r>
              <a:rPr sz="800" b="0" i="0" u="none" strike="noStrike">
                <a:solidFill>
                  <a:srgbClr val="000000"/>
                </a:solidFill>
                <a:latin typeface="Arial"/>
              </a:rPr>
              <a:t>
These Handbags Make Sure You Never See Someone with the Same Gear</a:t>
            </a:r>
          </a:p>
        </p:txBody>
      </p:sp>
      <p:pic>
        <p:nvPicPr>
          <p:cNvPr id="36"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7"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38" name="bar1" descr="bar1"/>
          <p:cNvPicPr>
            <a:picLocks noChangeAspect="1"/>
          </p:cNvPicPr>
          <p:nvPr/>
        </p:nvPicPr>
        <p:blipFill>
          <a:blip r:embed="rId25"/>
          <a:stretch>
            <a:fillRect/>
          </a:stretch>
        </p:blipFill>
        <p:spPr>
          <a:xfrm>
            <a:off x="4714875" y="3143250"/>
            <a:ext cx="1600200" cy="38100"/>
          </a:xfrm>
          <a:prstGeom prst="rect">
            <a:avLst/>
          </a:prstGeom>
        </p:spPr>
      </p:pic>
      <p:sp>
        <p:nvSpPr>
          <p:cNvPr id="39" name="TextBox 38"/>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Bespoke Dress Design Platforms</a:t>
            </a:r>
            <a:r>
              <a:rPr sz="800" b="0" i="0" u="none" strike="noStrike">
                <a:solidFill>
                  <a:srgbClr val="000000"/>
                </a:solidFill>
                <a:latin typeface="Arial"/>
              </a:rPr>
              <a:t>
Rose Athena's Custom Dress Creations Turn Consumers into Designers</a:t>
            </a:r>
          </a:p>
        </p:txBody>
      </p:sp>
      <p:pic>
        <p:nvPicPr>
          <p:cNvPr id="40" name="Image" descr="Image">
            <a:hlinkClick r:id="rId26" tooltip="Go to trend"/>
          </p:cNvPr>
          <p:cNvPicPr>
            <a:picLocks noChangeAspect="1"/>
          </p:cNvPicPr>
          <p:nvPr/>
        </p:nvPicPr>
        <p:blipFill>
          <a:blip r:embed="rId27"/>
          <a:stretch>
            <a:fillRect/>
          </a:stretch>
        </p:blipFill>
        <p:spPr>
          <a:xfrm>
            <a:off x="333375" y="4000500"/>
            <a:ext cx="1905000" cy="1247775"/>
          </a:xfrm>
          <a:prstGeom prst="rect">
            <a:avLst/>
          </a:prstGeom>
        </p:spPr>
      </p:pic>
      <p:pic>
        <p:nvPicPr>
          <p:cNvPr id="41"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2" name="bar1" descr="bar1"/>
          <p:cNvPicPr>
            <a:picLocks noChangeAspect="1"/>
          </p:cNvPicPr>
          <p:nvPr/>
        </p:nvPicPr>
        <p:blipFill>
          <a:blip r:embed="rId28"/>
          <a:stretch>
            <a:fillRect/>
          </a:stretch>
        </p:blipFill>
        <p:spPr>
          <a:xfrm>
            <a:off x="333375" y="5238750"/>
            <a:ext cx="1504950" cy="38100"/>
          </a:xfrm>
          <a:prstGeom prst="rect">
            <a:avLst/>
          </a:prstGeom>
        </p:spPr>
      </p:pic>
      <p:sp>
        <p:nvSpPr>
          <p:cNvPr id="43" name="TextBox 42"/>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Ethical Urban Sneakers</a:t>
            </a:r>
            <a:r>
              <a:rPr sz="800" b="0" i="0" u="none" strike="noStrike">
                <a:solidFill>
                  <a:srgbClr val="000000"/>
                </a:solidFill>
                <a:latin typeface="Arial"/>
              </a:rPr>
              <a:t>
The Po-Zu Customizable Socially Aware Shoe Lets You Adapt the Design</a:t>
            </a:r>
          </a:p>
        </p:txBody>
      </p:sp>
      <p:pic>
        <p:nvPicPr>
          <p:cNvPr id="44" name="Image" descr="Image">
            <a:hlinkClick r:id="rId29" tooltip="Go to trend"/>
          </p:cNvPr>
          <p:cNvPicPr>
            <a:picLocks noChangeAspect="1"/>
          </p:cNvPicPr>
          <p:nvPr/>
        </p:nvPicPr>
        <p:blipFill>
          <a:blip r:embed="rId30"/>
          <a:stretch>
            <a:fillRect/>
          </a:stretch>
        </p:blipFill>
        <p:spPr>
          <a:xfrm>
            <a:off x="2524125" y="4000500"/>
            <a:ext cx="1905000" cy="1247775"/>
          </a:xfrm>
          <a:prstGeom prst="rect">
            <a:avLst/>
          </a:prstGeom>
        </p:spPr>
      </p:pic>
      <p:pic>
        <p:nvPicPr>
          <p:cNvPr id="45"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46" name="bar1" descr="bar1"/>
          <p:cNvPicPr>
            <a:picLocks noChangeAspect="1"/>
          </p:cNvPicPr>
          <p:nvPr/>
        </p:nvPicPr>
        <p:blipFill>
          <a:blip r:embed="rId31"/>
          <a:stretch>
            <a:fillRect/>
          </a:stretch>
        </p:blipFill>
        <p:spPr>
          <a:xfrm>
            <a:off x="2524125" y="5238750"/>
            <a:ext cx="1485900" cy="38100"/>
          </a:xfrm>
          <a:prstGeom prst="rect">
            <a:avLst/>
          </a:prstGeom>
        </p:spPr>
      </p:pic>
      <p:sp>
        <p:nvSpPr>
          <p:cNvPr id="47" name="TextBox 46"/>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Completely Customizable Menswear</a:t>
            </a:r>
            <a:r>
              <a:rPr sz="800" b="0" i="0" u="none" strike="noStrike">
                <a:solidFill>
                  <a:srgbClr val="000000"/>
                </a:solidFill>
                <a:latin typeface="Arial"/>
              </a:rPr>
              <a:t>
Original Stitch Lets Men Make the Shirt of Their Dreams</a:t>
            </a:r>
          </a:p>
        </p:txBody>
      </p:sp>
      <p:pic>
        <p:nvPicPr>
          <p:cNvPr id="48" name="Image" descr="Image">
            <a:hlinkClick r:id="rId32" tooltip="Go to trend"/>
          </p:cNvPr>
          <p:cNvPicPr>
            <a:picLocks noChangeAspect="1"/>
          </p:cNvPicPr>
          <p:nvPr/>
        </p:nvPicPr>
        <p:blipFill>
          <a:blip r:embed="rId33"/>
          <a:stretch>
            <a:fillRect/>
          </a:stretch>
        </p:blipFill>
        <p:spPr>
          <a:xfrm>
            <a:off x="47148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0" name="bar1" descr="bar1"/>
          <p:cNvPicPr>
            <a:picLocks noChangeAspect="1"/>
          </p:cNvPicPr>
          <p:nvPr/>
        </p:nvPicPr>
        <p:blipFill>
          <a:blip r:embed="rId34"/>
          <a:stretch>
            <a:fillRect/>
          </a:stretch>
        </p:blipFill>
        <p:spPr>
          <a:xfrm>
            <a:off x="4714875" y="5238750"/>
            <a:ext cx="1200150" cy="38100"/>
          </a:xfrm>
          <a:prstGeom prst="rect">
            <a:avLst/>
          </a:prstGeom>
        </p:spPr>
      </p:pic>
      <p:sp>
        <p:nvSpPr>
          <p:cNvPr id="51" name="TextBox 5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 Shirt Builders</a:t>
            </a:r>
            <a:r>
              <a:rPr sz="800" b="0" i="0" u="none" strike="noStrike">
                <a:solidFill>
                  <a:srgbClr val="000000"/>
                </a:solidFill>
                <a:latin typeface="Arial"/>
              </a:rPr>
              <a:t>
Shirts My Way Lets You Create Your Own Tops from Scratch</a:t>
            </a:r>
          </a:p>
        </p:txBody>
      </p:sp>
      <p:pic>
        <p:nvPicPr>
          <p:cNvPr id="52" name="Image" descr="Image">
            <a:hlinkClick r:id="rId35" tooltip="Go to trend"/>
          </p:cNvPr>
          <p:cNvPicPr>
            <a:picLocks noChangeAspect="1"/>
          </p:cNvPicPr>
          <p:nvPr/>
        </p:nvPicPr>
        <p:blipFill>
          <a:blip r:embed="rId36"/>
          <a:stretch>
            <a:fillRect/>
          </a:stretch>
        </p:blipFill>
        <p:spPr>
          <a:xfrm>
            <a:off x="6905625" y="1905000"/>
            <a:ext cx="952500" cy="647700"/>
          </a:xfrm>
          <a:prstGeom prst="rect">
            <a:avLst/>
          </a:prstGeom>
        </p:spPr>
      </p:pic>
      <p:pic>
        <p:nvPicPr>
          <p:cNvPr id="53" name="bar1" descr="bar1"/>
          <p:cNvPicPr>
            <a:picLocks noChangeAspect="1"/>
          </p:cNvPicPr>
          <p:nvPr/>
        </p:nvPicPr>
        <p:blipFill>
          <a:blip r:embed="rId37"/>
          <a:stretch>
            <a:fillRect/>
          </a:stretch>
        </p:blipFill>
        <p:spPr>
          <a:xfrm>
            <a:off x="6905625" y="2552700"/>
            <a:ext cx="952500" cy="38100"/>
          </a:xfrm>
          <a:prstGeom prst="rect">
            <a:avLst/>
          </a:prstGeom>
        </p:spPr>
      </p:pic>
      <p:pic>
        <p:nvPicPr>
          <p:cNvPr id="54" name="bar1" descr="bar1"/>
          <p:cNvPicPr>
            <a:picLocks noChangeAspect="1"/>
          </p:cNvPicPr>
          <p:nvPr/>
        </p:nvPicPr>
        <p:blipFill>
          <a:blip r:embed="rId38"/>
          <a:stretch>
            <a:fillRect/>
          </a:stretch>
        </p:blipFill>
        <p:spPr>
          <a:xfrm>
            <a:off x="6905625" y="2552700"/>
            <a:ext cx="666750" cy="38100"/>
          </a:xfrm>
          <a:prstGeom prst="rect">
            <a:avLst/>
          </a:prstGeom>
        </p:spPr>
      </p:pic>
      <p:sp>
        <p:nvSpPr>
          <p:cNvPr id="55" name="TextBox 54"/>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3D-Printed Product Stores</a:t>
            </a:r>
          </a:p>
        </p:txBody>
      </p:sp>
      <p:pic>
        <p:nvPicPr>
          <p:cNvPr id="56" name="Image" descr="Image">
            <a:hlinkClick r:id="rId39" tooltip="Go to trend"/>
          </p:cNvPr>
          <p:cNvPicPr>
            <a:picLocks noChangeAspect="1"/>
          </p:cNvPicPr>
          <p:nvPr/>
        </p:nvPicPr>
        <p:blipFill>
          <a:blip r:embed="rId40"/>
          <a:stretch>
            <a:fillRect/>
          </a:stretch>
        </p:blipFill>
        <p:spPr>
          <a:xfrm>
            <a:off x="6905625" y="2667000"/>
            <a:ext cx="952500" cy="647700"/>
          </a:xfrm>
          <a:prstGeom prst="rect">
            <a:avLst/>
          </a:prstGeom>
        </p:spPr>
      </p:pic>
      <p:pic>
        <p:nvPicPr>
          <p:cNvPr id="57" name="bar1" descr="bar1"/>
          <p:cNvPicPr>
            <a:picLocks noChangeAspect="1"/>
          </p:cNvPicPr>
          <p:nvPr/>
        </p:nvPicPr>
        <p:blipFill>
          <a:blip r:embed="rId37"/>
          <a:stretch>
            <a:fillRect/>
          </a:stretch>
        </p:blipFill>
        <p:spPr>
          <a:xfrm>
            <a:off x="6905625" y="3314700"/>
            <a:ext cx="952500" cy="38100"/>
          </a:xfrm>
          <a:prstGeom prst="rect">
            <a:avLst/>
          </a:prstGeom>
        </p:spPr>
      </p:pic>
      <p:pic>
        <p:nvPicPr>
          <p:cNvPr id="58" name="bar1" descr="bar1"/>
          <p:cNvPicPr>
            <a:picLocks noChangeAspect="1"/>
          </p:cNvPicPr>
          <p:nvPr/>
        </p:nvPicPr>
        <p:blipFill>
          <a:blip r:embed="rId41"/>
          <a:stretch>
            <a:fillRect/>
          </a:stretch>
        </p:blipFill>
        <p:spPr>
          <a:xfrm>
            <a:off x="6905625" y="3314700"/>
            <a:ext cx="409575" cy="38100"/>
          </a:xfrm>
          <a:prstGeom prst="rect">
            <a:avLst/>
          </a:prstGeom>
        </p:spPr>
      </p:pic>
      <p:sp>
        <p:nvSpPr>
          <p:cNvPr id="59" name="TextBox 58"/>
          <p:cNvSpPr txBox="1"/>
          <p:nvPr/>
        </p:nvSpPr>
        <p:spPr>
          <a:xfrm>
            <a:off x="7858125" y="2619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Customizable Athletic Prosthetics</a:t>
            </a:r>
          </a:p>
        </p:txBody>
      </p:sp>
      <p:pic>
        <p:nvPicPr>
          <p:cNvPr id="60" name="Image" descr="Image">
            <a:hlinkClick r:id="rId42" tooltip="Go to trend"/>
          </p:cNvPr>
          <p:cNvPicPr>
            <a:picLocks noChangeAspect="1"/>
          </p:cNvPicPr>
          <p:nvPr/>
        </p:nvPicPr>
        <p:blipFill>
          <a:blip r:embed="rId43"/>
          <a:stretch>
            <a:fillRect/>
          </a:stretch>
        </p:blipFill>
        <p:spPr>
          <a:xfrm>
            <a:off x="6905625" y="3429000"/>
            <a:ext cx="952500" cy="647700"/>
          </a:xfrm>
          <a:prstGeom prst="rect">
            <a:avLst/>
          </a:prstGeom>
        </p:spPr>
      </p:pic>
      <p:pic>
        <p:nvPicPr>
          <p:cNvPr id="61" name="bar1" descr="bar1"/>
          <p:cNvPicPr>
            <a:picLocks noChangeAspect="1"/>
          </p:cNvPicPr>
          <p:nvPr/>
        </p:nvPicPr>
        <p:blipFill>
          <a:blip r:embed="rId37"/>
          <a:stretch>
            <a:fillRect/>
          </a:stretch>
        </p:blipFill>
        <p:spPr>
          <a:xfrm>
            <a:off x="6905625" y="4076700"/>
            <a:ext cx="952500" cy="38100"/>
          </a:xfrm>
          <a:prstGeom prst="rect">
            <a:avLst/>
          </a:prstGeom>
        </p:spPr>
      </p:pic>
      <p:pic>
        <p:nvPicPr>
          <p:cNvPr id="62" name="bar1" descr="bar1"/>
          <p:cNvPicPr>
            <a:picLocks noChangeAspect="1"/>
          </p:cNvPicPr>
          <p:nvPr/>
        </p:nvPicPr>
        <p:blipFill>
          <a:blip r:embed="rId44"/>
          <a:stretch>
            <a:fillRect/>
          </a:stretch>
        </p:blipFill>
        <p:spPr>
          <a:xfrm>
            <a:off x="6905625" y="4076700"/>
            <a:ext cx="466725" cy="38100"/>
          </a:xfrm>
          <a:prstGeom prst="rect">
            <a:avLst/>
          </a:prstGeom>
        </p:spPr>
      </p:pic>
      <p:sp>
        <p:nvSpPr>
          <p:cNvPr id="63" name="TextBox 62"/>
          <p:cNvSpPr txBox="1"/>
          <p:nvPr/>
        </p:nvSpPr>
        <p:spPr>
          <a:xfrm>
            <a:off x="7858125" y="3381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Custom 3D Printed Jewelry</a:t>
            </a:r>
          </a:p>
        </p:txBody>
      </p:sp>
      <p:pic>
        <p:nvPicPr>
          <p:cNvPr id="64" name="Image" descr="Image">
            <a:hlinkClick r:id="rId45" tooltip="Go to trend"/>
          </p:cNvPr>
          <p:cNvPicPr>
            <a:picLocks noChangeAspect="1"/>
          </p:cNvPicPr>
          <p:nvPr/>
        </p:nvPicPr>
        <p:blipFill>
          <a:blip r:embed="rId46"/>
          <a:stretch>
            <a:fillRect/>
          </a:stretch>
        </p:blipFill>
        <p:spPr>
          <a:xfrm>
            <a:off x="6905625" y="4191000"/>
            <a:ext cx="952500" cy="647700"/>
          </a:xfrm>
          <a:prstGeom prst="rect">
            <a:avLst/>
          </a:prstGeom>
        </p:spPr>
      </p:pic>
      <p:pic>
        <p:nvPicPr>
          <p:cNvPr id="65" name="bar1" descr="bar1"/>
          <p:cNvPicPr>
            <a:picLocks noChangeAspect="1"/>
          </p:cNvPicPr>
          <p:nvPr/>
        </p:nvPicPr>
        <p:blipFill>
          <a:blip r:embed="rId37"/>
          <a:stretch>
            <a:fillRect/>
          </a:stretch>
        </p:blipFill>
        <p:spPr>
          <a:xfrm>
            <a:off x="6905625" y="4838700"/>
            <a:ext cx="952500" cy="38100"/>
          </a:xfrm>
          <a:prstGeom prst="rect">
            <a:avLst/>
          </a:prstGeom>
        </p:spPr>
      </p:pic>
      <p:pic>
        <p:nvPicPr>
          <p:cNvPr id="66" name="bar1" descr="bar1"/>
          <p:cNvPicPr>
            <a:picLocks noChangeAspect="1"/>
          </p:cNvPicPr>
          <p:nvPr/>
        </p:nvPicPr>
        <p:blipFill>
          <a:blip r:embed="rId47"/>
          <a:stretch>
            <a:fillRect/>
          </a:stretch>
        </p:blipFill>
        <p:spPr>
          <a:xfrm>
            <a:off x="6905625" y="4838700"/>
            <a:ext cx="438150" cy="38100"/>
          </a:xfrm>
          <a:prstGeom prst="rect">
            <a:avLst/>
          </a:prstGeom>
        </p:spPr>
      </p:pic>
      <p:sp>
        <p:nvSpPr>
          <p:cNvPr id="67" name="TextBox 66"/>
          <p:cNvSpPr txBox="1"/>
          <p:nvPr/>
        </p:nvSpPr>
        <p:spPr>
          <a:xfrm>
            <a:off x="7858125" y="4143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Collapsable Custom Slippers</a:t>
            </a:r>
          </a:p>
        </p:txBody>
      </p:sp>
      <p:pic>
        <p:nvPicPr>
          <p:cNvPr id="68" name="Image" descr="Image">
            <a:hlinkClick r:id="rId48" tooltip="Go to trend"/>
          </p:cNvPr>
          <p:cNvPicPr>
            <a:picLocks noChangeAspect="1"/>
          </p:cNvPicPr>
          <p:nvPr/>
        </p:nvPicPr>
        <p:blipFill>
          <a:blip r:embed="rId49"/>
          <a:stretch>
            <a:fillRect/>
          </a:stretch>
        </p:blipFill>
        <p:spPr>
          <a:xfrm>
            <a:off x="6905625" y="4953000"/>
            <a:ext cx="952500" cy="647700"/>
          </a:xfrm>
          <a:prstGeom prst="rect">
            <a:avLst/>
          </a:prstGeom>
        </p:spPr>
      </p:pic>
      <p:pic>
        <p:nvPicPr>
          <p:cNvPr id="69" name="bar1" descr="bar1"/>
          <p:cNvPicPr>
            <a:picLocks noChangeAspect="1"/>
          </p:cNvPicPr>
          <p:nvPr/>
        </p:nvPicPr>
        <p:blipFill>
          <a:blip r:embed="rId37"/>
          <a:stretch>
            <a:fillRect/>
          </a:stretch>
        </p:blipFill>
        <p:spPr>
          <a:xfrm>
            <a:off x="6905625" y="5600700"/>
            <a:ext cx="952500" cy="38100"/>
          </a:xfrm>
          <a:prstGeom prst="rect">
            <a:avLst/>
          </a:prstGeom>
        </p:spPr>
      </p:pic>
      <p:pic>
        <p:nvPicPr>
          <p:cNvPr id="70" name="bar1" descr="bar1"/>
          <p:cNvPicPr>
            <a:picLocks noChangeAspect="1"/>
          </p:cNvPicPr>
          <p:nvPr/>
        </p:nvPicPr>
        <p:blipFill>
          <a:blip r:embed="rId50"/>
          <a:stretch>
            <a:fillRect/>
          </a:stretch>
        </p:blipFill>
        <p:spPr>
          <a:xfrm>
            <a:off x="6905625" y="5600700"/>
            <a:ext cx="295275" cy="38100"/>
          </a:xfrm>
          <a:prstGeom prst="rect">
            <a:avLst/>
          </a:prstGeom>
        </p:spPr>
      </p:pic>
      <p:sp>
        <p:nvSpPr>
          <p:cNvPr id="71" name="TextBox 70"/>
          <p:cNvSpPr txBox="1"/>
          <p:nvPr/>
        </p:nvSpPr>
        <p:spPr>
          <a:xfrm>
            <a:off x="7858125" y="4905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Customizable Hipster Eyewear</a:t>
            </a:r>
          </a:p>
        </p:txBody>
      </p:sp>
    </p:spTree>
    <p:extLst>
      <p:ext uri="{BB962C8B-B14F-4D97-AF65-F5344CB8AC3E}">
        <p14:creationId xmlns:p14="http://schemas.microsoft.com/office/powerpoint/2010/main" val="2928414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4EA9"/>
                </a:solidFill>
                <a:latin typeface="Arial"/>
              </a:rPr>
              <a:t>Haute Unkempt</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As brands aim to appear approachable, high fashion is given an unpolished overhaul</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While the traditional route for fashion brands is to create a lifestyle to aspire to, the roles have been reversed with models made to look less polished. This highlighting of imperfection relates to consumers on a more personal level and creates a relationship where viewers feel less intimidated.</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+ 36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http://www.trendhunter.com/id/256778</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286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15372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Troubled Model Captures</a:t>
            </a:r>
            <a:r>
              <a:rPr sz="1000" b="0" i="0" u="none" strike="noStrike">
                <a:solidFill>
                  <a:srgbClr val="000000"/>
                </a:solidFill>
                <a:latin typeface="Arial"/>
              </a:rPr>
              <a:t>
F****** Young! Online's Psychosis Editorial Deals with Dark Subjects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8953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Mud-Splattered Editorials</a:t>
            </a:r>
            <a:r>
              <a:rPr sz="800" b="0" i="0" u="none" strike="noStrike">
                <a:solidFill>
                  <a:srgbClr val="000000"/>
                </a:solidFill>
                <a:latin typeface="Arial"/>
              </a:rPr>
              <a:t>
This Fall Fashion Editorial Comes From Die Presse Magazine</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0287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Muddy Model Closeups</a:t>
            </a:r>
            <a:r>
              <a:rPr sz="800" b="0" i="0" u="none" strike="noStrike">
                <a:solidFill>
                  <a:srgbClr val="000000"/>
                </a:solidFill>
                <a:latin typeface="Arial"/>
              </a:rPr>
              <a:t>
Tyler Maher Stars in the Hackney Boy Editorial for F****** Young! Online</a:t>
            </a:r>
          </a:p>
        </p:txBody>
      </p:sp>
      <p:pic>
        <p:nvPicPr>
          <p:cNvPr id="40" name="Image" descr="Image">
            <a:hlinkClick r:id="rId27" tooltip="Go to trend"/>
          </p:cNvPr>
          <p:cNvPicPr>
            <a:picLocks noChangeAspect="1"/>
          </p:cNvPicPr>
          <p:nvPr/>
        </p:nvPicPr>
        <p:blipFill>
          <a:blip r:embed="rId28"/>
          <a:stretch>
            <a:fillRect/>
          </a:stretch>
        </p:blipFill>
        <p:spPr>
          <a:xfrm>
            <a:off x="5810250" y="4000500"/>
            <a:ext cx="1905000" cy="1247775"/>
          </a:xfrm>
          <a:prstGeom prst="rect">
            <a:avLst/>
          </a:prstGeom>
        </p:spPr>
      </p:pic>
      <p:pic>
        <p:nvPicPr>
          <p:cNvPr id="41"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2" name="bar1" descr="bar1"/>
          <p:cNvPicPr>
            <a:picLocks noChangeAspect="1"/>
          </p:cNvPicPr>
          <p:nvPr/>
        </p:nvPicPr>
        <p:blipFill>
          <a:blip r:embed="rId29"/>
          <a:stretch>
            <a:fillRect/>
          </a:stretch>
        </p:blipFill>
        <p:spPr>
          <a:xfrm>
            <a:off x="5810250" y="5238750"/>
            <a:ext cx="1162050" cy="38100"/>
          </a:xfrm>
          <a:prstGeom prst="rect">
            <a:avLst/>
          </a:prstGeom>
        </p:spPr>
      </p:pic>
      <p:sp>
        <p:nvSpPr>
          <p:cNvPr id="43" name="TextBox 42"/>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Mud-Splattered Model Closeups</a:t>
            </a:r>
            <a:r>
              <a:rPr sz="800" b="0" i="0" u="none" strike="noStrike">
                <a:solidFill>
                  <a:srgbClr val="000000"/>
                </a:solidFill>
                <a:latin typeface="Arial"/>
              </a:rPr>
              <a:t>
Sergio Garcia's Dirt Editorial Highlights Gritty Imagery</a:t>
            </a:r>
          </a:p>
        </p:txBody>
      </p:sp>
    </p:spTree>
    <p:extLst>
      <p:ext uri="{BB962C8B-B14F-4D97-AF65-F5344CB8AC3E}">
        <p14:creationId xmlns:p14="http://schemas.microsoft.com/office/powerpoint/2010/main" val="1430185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Tech Paranoia</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As RFID gains more popularity, consumers protect themselves against theft</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more credit cards and smartphones adopt RFID technology, the issue of mobile security is taking centerstage for consumers, which is being soothed with anti-wireless theft accessories. The move towards these more formalized ways to prevent wireless theft identifies the strong demand for "tap and go" payment solutions, but also a preference to deal with the associated effects without having to give up convenience technologies.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+ 59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http://www.trendhunter.com/id/225145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619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9"/>
          <a:stretch>
            <a:fillRect/>
          </a:stretch>
        </p:blipFill>
        <p:spPr>
          <a:xfrm>
            <a:off x="1190625" y="6610350"/>
            <a:ext cx="36195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7"/>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8"/>
          <a:stretch>
            <a:fillRect/>
          </a:stretch>
        </p:blipFill>
        <p:spPr>
          <a:xfrm>
            <a:off x="333375" y="5238750"/>
            <a:ext cx="303085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Anti-Identity Theft Wallets</a:t>
            </a:r>
            <a:r>
              <a:rPr sz="1000" b="0" i="0" u="none" strike="noStrike">
                <a:solidFill>
                  <a:srgbClr val="000000"/>
                </a:solidFill>
                <a:latin typeface="Arial"/>
              </a:rPr>
              <a:t>
The Anti-Identity Theft Wallet Blocks Radio Signals From Intrusion</a:t>
            </a:r>
          </a:p>
        </p:txBody>
      </p:sp>
      <p:pic>
        <p:nvPicPr>
          <p:cNvPr id="32" name="Image" descr="Image">
            <a:hlinkClick r:id="rId19" tooltip="Go to trend"/>
          </p:cNvPr>
          <p:cNvPicPr>
            <a:picLocks noChangeAspect="1"/>
          </p:cNvPicPr>
          <p:nvPr/>
        </p:nvPicPr>
        <p:blipFill>
          <a:blip r:embed="rId20"/>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1"/>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2"/>
          <a:stretch>
            <a:fillRect/>
          </a:stretch>
        </p:blipFill>
        <p:spPr>
          <a:xfrm>
            <a:off x="4714875" y="3143250"/>
            <a:ext cx="12382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Hacker-Proof Travel Totes</a:t>
            </a:r>
            <a:r>
              <a:rPr sz="800" b="0" i="0" u="none" strike="noStrike">
                <a:solidFill>
                  <a:srgbClr val="000000"/>
                </a:solidFill>
                <a:latin typeface="Arial"/>
              </a:rPr>
              <a:t>
The New Tumi ID Lock Collection Blocks RFID Signals</a:t>
            </a:r>
          </a:p>
        </p:txBody>
      </p:sp>
      <p:pic>
        <p:nvPicPr>
          <p:cNvPr id="36" name="Image" descr="Image">
            <a:hlinkClick r:id="rId23" tooltip="Go to trend"/>
          </p:cNvPr>
          <p:cNvPicPr>
            <a:picLocks noChangeAspect="1"/>
          </p:cNvPicPr>
          <p:nvPr/>
        </p:nvPicPr>
        <p:blipFill>
          <a:blip r:embed="rId24"/>
          <a:stretch>
            <a:fillRect/>
          </a:stretch>
        </p:blipFill>
        <p:spPr>
          <a:xfrm>
            <a:off x="4714875" y="4000500"/>
            <a:ext cx="1905000" cy="1247775"/>
          </a:xfrm>
          <a:prstGeom prst="rect">
            <a:avLst/>
          </a:prstGeom>
        </p:spPr>
      </p:pic>
      <p:pic>
        <p:nvPicPr>
          <p:cNvPr id="37" name="bar1" descr="bar1"/>
          <p:cNvPicPr>
            <a:picLocks noChangeAspect="1"/>
          </p:cNvPicPr>
          <p:nvPr/>
        </p:nvPicPr>
        <p:blipFill>
          <a:blip r:embed="rId21"/>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5"/>
          <a:stretch>
            <a:fillRect/>
          </a:stretch>
        </p:blipFill>
        <p:spPr>
          <a:xfrm>
            <a:off x="4714875" y="5238750"/>
            <a:ext cx="120015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Minimalistic Metal Money Holders</a:t>
            </a:r>
            <a:r>
              <a:rPr sz="800" b="0" i="0" u="none" strike="noStrike">
                <a:solidFill>
                  <a:srgbClr val="000000"/>
                </a:solidFill>
                <a:latin typeface="Arial"/>
              </a:rPr>
              <a:t>
The Zippo Stainless Steel Wallet is Expertly Crafted</a:t>
            </a:r>
          </a:p>
        </p:txBody>
      </p:sp>
      <p:pic>
        <p:nvPicPr>
          <p:cNvPr id="40" name="Image" descr="Image">
            <a:hlinkClick r:id="rId26" tooltip="Go to trend"/>
          </p:cNvPr>
          <p:cNvPicPr>
            <a:picLocks noChangeAspect="1"/>
          </p:cNvPicPr>
          <p:nvPr/>
        </p:nvPicPr>
        <p:blipFill>
          <a:blip r:embed="rId27"/>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8"/>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29"/>
          <a:stretch>
            <a:fillRect/>
          </a:stretch>
        </p:blipFill>
        <p:spPr>
          <a:xfrm>
            <a:off x="6905625" y="2552700"/>
            <a:ext cx="476250"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Anti-Wireless Theft Wallets</a:t>
            </a:r>
          </a:p>
        </p:txBody>
      </p:sp>
      <p:pic>
        <p:nvPicPr>
          <p:cNvPr id="44" name="Image" descr="Image">
            <a:hlinkClick r:id="rId30" tooltip="Go to trend"/>
          </p:cNvPr>
          <p:cNvPicPr>
            <a:picLocks noChangeAspect="1"/>
          </p:cNvPicPr>
          <p:nvPr/>
        </p:nvPicPr>
        <p:blipFill>
          <a:blip r:embed="rId31"/>
          <a:stretch>
            <a:fillRect/>
          </a:stretch>
        </p:blipFill>
        <p:spPr>
          <a:xfrm>
            <a:off x="6905625" y="2667000"/>
            <a:ext cx="952500" cy="647700"/>
          </a:xfrm>
          <a:prstGeom prst="rect">
            <a:avLst/>
          </a:prstGeom>
        </p:spPr>
      </p:pic>
      <p:pic>
        <p:nvPicPr>
          <p:cNvPr id="45" name="bar1" descr="bar1"/>
          <p:cNvPicPr>
            <a:picLocks noChangeAspect="1"/>
          </p:cNvPicPr>
          <p:nvPr/>
        </p:nvPicPr>
        <p:blipFill>
          <a:blip r:embed="rId28"/>
          <a:stretch>
            <a:fillRect/>
          </a:stretch>
        </p:blipFill>
        <p:spPr>
          <a:xfrm>
            <a:off x="6905625" y="3314700"/>
            <a:ext cx="952500" cy="38100"/>
          </a:xfrm>
          <a:prstGeom prst="rect">
            <a:avLst/>
          </a:prstGeom>
        </p:spPr>
      </p:pic>
      <p:pic>
        <p:nvPicPr>
          <p:cNvPr id="46" name="bar1" descr="bar1"/>
          <p:cNvPicPr>
            <a:picLocks noChangeAspect="1"/>
          </p:cNvPicPr>
          <p:nvPr/>
        </p:nvPicPr>
        <p:blipFill>
          <a:blip r:embed="rId29"/>
          <a:stretch>
            <a:fillRect/>
          </a:stretch>
        </p:blipFill>
        <p:spPr>
          <a:xfrm>
            <a:off x="6905625" y="3314700"/>
            <a:ext cx="476250" cy="38100"/>
          </a:xfrm>
          <a:prstGeom prst="rect">
            <a:avLst/>
          </a:prstGeom>
        </p:spPr>
      </p:pic>
      <p:sp>
        <p:nvSpPr>
          <p:cNvPr id="47" name="TextBox 46"/>
          <p:cNvSpPr txBox="1"/>
          <p:nvPr/>
        </p:nvSpPr>
        <p:spPr>
          <a:xfrm>
            <a:off x="7858125" y="2619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Theft-Blocking Wallets</a:t>
            </a:r>
          </a:p>
        </p:txBody>
      </p:sp>
      <p:pic>
        <p:nvPicPr>
          <p:cNvPr id="48" name="Image" descr="Image">
            <a:hlinkClick r:id="rId32" tooltip="Go to trend"/>
          </p:cNvPr>
          <p:cNvPicPr>
            <a:picLocks noChangeAspect="1"/>
          </p:cNvPicPr>
          <p:nvPr/>
        </p:nvPicPr>
        <p:blipFill>
          <a:blip r:embed="rId33"/>
          <a:stretch>
            <a:fillRect/>
          </a:stretch>
        </p:blipFill>
        <p:spPr>
          <a:xfrm>
            <a:off x="6905625" y="3429000"/>
            <a:ext cx="952500" cy="647700"/>
          </a:xfrm>
          <a:prstGeom prst="rect">
            <a:avLst/>
          </a:prstGeom>
        </p:spPr>
      </p:pic>
      <p:pic>
        <p:nvPicPr>
          <p:cNvPr id="49" name="bar1" descr="bar1"/>
          <p:cNvPicPr>
            <a:picLocks noChangeAspect="1"/>
          </p:cNvPicPr>
          <p:nvPr/>
        </p:nvPicPr>
        <p:blipFill>
          <a:blip r:embed="rId28"/>
          <a:stretch>
            <a:fillRect/>
          </a:stretch>
        </p:blipFill>
        <p:spPr>
          <a:xfrm>
            <a:off x="6905625" y="4076700"/>
            <a:ext cx="952500" cy="38100"/>
          </a:xfrm>
          <a:prstGeom prst="rect">
            <a:avLst/>
          </a:prstGeom>
        </p:spPr>
      </p:pic>
      <p:pic>
        <p:nvPicPr>
          <p:cNvPr id="50" name="bar1" descr="bar1"/>
          <p:cNvPicPr>
            <a:picLocks noChangeAspect="1"/>
          </p:cNvPicPr>
          <p:nvPr/>
        </p:nvPicPr>
        <p:blipFill>
          <a:blip r:embed="rId34"/>
          <a:stretch>
            <a:fillRect/>
          </a:stretch>
        </p:blipFill>
        <p:spPr>
          <a:xfrm>
            <a:off x="6905625" y="4076700"/>
            <a:ext cx="428625" cy="38100"/>
          </a:xfrm>
          <a:prstGeom prst="rect">
            <a:avLst/>
          </a:prstGeom>
        </p:spPr>
      </p:pic>
      <p:sp>
        <p:nvSpPr>
          <p:cNvPr id="51" name="TextBox 50"/>
          <p:cNvSpPr txBox="1"/>
          <p:nvPr/>
        </p:nvSpPr>
        <p:spPr>
          <a:xfrm>
            <a:off x="7858125" y="3381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Stainless Steel Wallets</a:t>
            </a:r>
          </a:p>
        </p:txBody>
      </p:sp>
      <p:pic>
        <p:nvPicPr>
          <p:cNvPr id="52" name="Image" descr="Image">
            <a:hlinkClick r:id="rId35" tooltip="Go to trend"/>
          </p:cNvPr>
          <p:cNvPicPr>
            <a:picLocks noChangeAspect="1"/>
          </p:cNvPicPr>
          <p:nvPr/>
        </p:nvPicPr>
        <p:blipFill>
          <a:blip r:embed="rId36"/>
          <a:stretch>
            <a:fillRect/>
          </a:stretch>
        </p:blipFill>
        <p:spPr>
          <a:xfrm>
            <a:off x="6905625" y="4191000"/>
            <a:ext cx="952500" cy="647700"/>
          </a:xfrm>
          <a:prstGeom prst="rect">
            <a:avLst/>
          </a:prstGeom>
        </p:spPr>
      </p:pic>
      <p:pic>
        <p:nvPicPr>
          <p:cNvPr id="53" name="bar1" descr="bar1"/>
          <p:cNvPicPr>
            <a:picLocks noChangeAspect="1"/>
          </p:cNvPicPr>
          <p:nvPr/>
        </p:nvPicPr>
        <p:blipFill>
          <a:blip r:embed="rId28"/>
          <a:stretch>
            <a:fillRect/>
          </a:stretch>
        </p:blipFill>
        <p:spPr>
          <a:xfrm>
            <a:off x="6905625" y="4838700"/>
            <a:ext cx="952500" cy="38100"/>
          </a:xfrm>
          <a:prstGeom prst="rect">
            <a:avLst/>
          </a:prstGeom>
        </p:spPr>
      </p:pic>
      <p:pic>
        <p:nvPicPr>
          <p:cNvPr id="54" name="bar1" descr="bar1"/>
          <p:cNvPicPr>
            <a:picLocks noChangeAspect="1"/>
          </p:cNvPicPr>
          <p:nvPr/>
        </p:nvPicPr>
        <p:blipFill>
          <a:blip r:embed="rId37"/>
          <a:stretch>
            <a:fillRect/>
          </a:stretch>
        </p:blipFill>
        <p:spPr>
          <a:xfrm>
            <a:off x="6905625" y="4838700"/>
            <a:ext cx="409575" cy="38100"/>
          </a:xfrm>
          <a:prstGeom prst="rect">
            <a:avLst/>
          </a:prstGeom>
        </p:spPr>
      </p:pic>
      <p:sp>
        <p:nvSpPr>
          <p:cNvPr id="55" name="TextBox 54"/>
          <p:cNvSpPr txBox="1"/>
          <p:nvPr/>
        </p:nvSpPr>
        <p:spPr>
          <a:xfrm>
            <a:off x="7858125" y="4143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Practical Mesh Wallet Organizers</a:t>
            </a:r>
          </a:p>
        </p:txBody>
      </p:sp>
    </p:spTree>
    <p:extLst>
      <p:ext uri="{BB962C8B-B14F-4D97-AF65-F5344CB8AC3E}">
        <p14:creationId xmlns:p14="http://schemas.microsoft.com/office/powerpoint/2010/main" val="1911488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08B400"/>
                </a:solidFill>
                <a:latin typeface="Arial"/>
              </a:rPr>
              <a:t>Waste Currency</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Brands accept waste as a payment for goods to reinforce positive perceptions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Consumers are becoming more aware of how their habits affect the environment, which a number of brands are taking in stride by accepting waste as a form of payment. This active push for recycling helps reinforce a positive image of the brand for consumers and align previously wasteful brands with eco-conscious customers.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+ 43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http://www.trendhunter.com/id/258346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857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524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85000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Can Currency Campaigns</a:t>
            </a:r>
            <a:r>
              <a:rPr sz="1000" b="0" i="0" u="none" strike="noStrike">
                <a:solidFill>
                  <a:srgbClr val="000000"/>
                </a:solidFill>
                <a:latin typeface="Arial"/>
              </a:rPr>
              <a:t>
McDonald's Stockholm Lets Youth Trade in Bags of Recycled Cans For Burgers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6002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Incentivized Recycling Machines</a:t>
            </a:r>
            <a:r>
              <a:rPr sz="800" b="0" i="0" u="none" strike="noStrike">
                <a:solidFill>
                  <a:srgbClr val="000000"/>
                </a:solidFill>
                <a:latin typeface="Arial"/>
              </a:rPr>
              <a:t>
The Envirobank Recycling Machine Offers Prizes for Cleaning Litter</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5049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Bottle Deposit Train Tickets</a:t>
            </a:r>
            <a:r>
              <a:rPr sz="800" b="0" i="0" u="none" strike="noStrike">
                <a:solidFill>
                  <a:srgbClr val="000000"/>
                </a:solidFill>
                <a:latin typeface="Arial"/>
              </a:rPr>
              <a:t>
Plastic Recycling Could Get You a Free Transit Pass in Beijing</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1430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Charitable Airport Regulations</a:t>
            </a:r>
            <a:r>
              <a:rPr sz="800" b="0" i="0" u="none" strike="noStrike">
                <a:solidFill>
                  <a:srgbClr val="000000"/>
                </a:solidFill>
                <a:latin typeface="Arial"/>
              </a:rPr>
              <a:t>
The Frankfurt Airport Recycling Bank Makes Giving Up Bottles Easier</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137160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Bartering Biomass Teahouses</a:t>
            </a:r>
            <a:r>
              <a:rPr sz="800" b="0" i="0" u="none" strike="noStrike">
                <a:solidFill>
                  <a:srgbClr val="000000"/>
                </a:solidFill>
                <a:latin typeface="Arial"/>
              </a:rPr>
              <a:t>
The Methane Cafe is an Eco Cafe in Japan That Trades Trash for Tea</a:t>
            </a:r>
          </a:p>
        </p:txBody>
      </p:sp>
    </p:spTree>
    <p:extLst>
      <p:ext uri="{BB962C8B-B14F-4D97-AF65-F5344CB8AC3E}">
        <p14:creationId xmlns:p14="http://schemas.microsoft.com/office/powerpoint/2010/main" val="221578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08B400"/>
                </a:solidFill>
                <a:latin typeface="Arial"/>
              </a:rPr>
              <a:t>Compostable Couture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Biodegradable fashion rises as the eco boom wavers on</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 eco movement is expanding into unexpected markets like fashion to the delight of consumers. The rise of biodegradable clothing supports the fast fashion economy that's centered around disposability, and broadens the market appeal for consumers concerned with sustainable production practices.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http://www.trendhunter.com/id/259211</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381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952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82606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Printed One-Use Undergarments</a:t>
            </a:r>
            <a:r>
              <a:rPr sz="1000" b="0" i="0" u="none" strike="noStrike">
                <a:solidFill>
                  <a:srgbClr val="000000"/>
                </a:solidFill>
                <a:latin typeface="Arial"/>
              </a:rPr>
              <a:t>
Always Have Clean Delicates with 3D-Printed Disposable Underwear</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5049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Compostable Wedding Dresses</a:t>
            </a:r>
            <a:r>
              <a:rPr sz="800" b="0" i="0" u="none" strike="noStrike">
                <a:solidFill>
                  <a:srgbClr val="000000"/>
                </a:solidFill>
                <a:latin typeface="Arial"/>
              </a:rPr>
              <a:t>
This Biodegradable Clothing Line Consists of Fungus-Grown Gowns</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3"/>
          <a:stretch>
            <a:fillRect/>
          </a:stretch>
        </p:blipFill>
        <p:spPr>
          <a:xfrm>
            <a:off x="6905625" y="3143250"/>
            <a:ext cx="15049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Compost-Friendly Fabrics</a:t>
            </a:r>
            <a:r>
              <a:rPr sz="800" b="0" i="0" u="none" strike="noStrike">
                <a:solidFill>
                  <a:srgbClr val="000000"/>
                </a:solidFill>
                <a:latin typeface="Arial"/>
              </a:rPr>
              <a:t>
F-abric is Designed to Biodegrade Quickly Once Placed in a Compost Heap</a:t>
            </a:r>
          </a:p>
        </p:txBody>
      </p:sp>
      <p:pic>
        <p:nvPicPr>
          <p:cNvPr id="40" name="Image" descr="Image">
            <a:hlinkClick r:id="rId26" tooltip="Go to trend"/>
          </p:cNvPr>
          <p:cNvPicPr>
            <a:picLocks noChangeAspect="1"/>
          </p:cNvPicPr>
          <p:nvPr/>
        </p:nvPicPr>
        <p:blipFill>
          <a:blip r:embed="rId27"/>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8"/>
          <a:stretch>
            <a:fillRect/>
          </a:stretch>
        </p:blipFill>
        <p:spPr>
          <a:xfrm>
            <a:off x="4714875" y="5238750"/>
            <a:ext cx="112395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Biodegradable Eco-Friendly Eyewear</a:t>
            </a:r>
            <a:r>
              <a:rPr sz="800" b="0" i="0" u="none" strike="noStrike">
                <a:solidFill>
                  <a:srgbClr val="000000"/>
                </a:solidFill>
                <a:latin typeface="Arial"/>
              </a:rPr>
              <a:t>
Protect Your Eyes &amp; the Planet with these Sustainable Shades</a:t>
            </a:r>
          </a:p>
        </p:txBody>
      </p:sp>
      <p:pic>
        <p:nvPicPr>
          <p:cNvPr id="44" name="Image" descr="Image">
            <a:hlinkClick r:id="rId29" tooltip="Go to trend"/>
          </p:cNvPr>
          <p:cNvPicPr>
            <a:picLocks noChangeAspect="1"/>
          </p:cNvPicPr>
          <p:nvPr/>
        </p:nvPicPr>
        <p:blipFill>
          <a:blip r:embed="rId30"/>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1"/>
          <a:stretch>
            <a:fillRect/>
          </a:stretch>
        </p:blipFill>
        <p:spPr>
          <a:xfrm>
            <a:off x="6905625" y="5238750"/>
            <a:ext cx="10477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Disintegrating Dust Jewelry</a:t>
            </a:r>
            <a:r>
              <a:rPr sz="800" b="0" i="0" u="none" strike="noStrike">
                <a:solidFill>
                  <a:srgbClr val="000000"/>
                </a:solidFill>
                <a:latin typeface="Arial"/>
              </a:rPr>
              <a:t>
Designer Agusta Sveinsdottir's Jewelry is Coated with Dust Particles</a:t>
            </a:r>
          </a:p>
        </p:txBody>
      </p:sp>
    </p:spTree>
    <p:extLst>
      <p:ext uri="{BB962C8B-B14F-4D97-AF65-F5344CB8AC3E}">
        <p14:creationId xmlns:p14="http://schemas.microsoft.com/office/powerpoint/2010/main" val="2131213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Ritualized Collaboration</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Brands expand the product lifestyle with 'aftermarket' mods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 days of singular products are numbered as the notion of co-branding and collaboration take center stage in the market. Iconic products or celebrity endorsements are pushing into new areas of marketing that ritualize two seemingly separate products. Creating a market where one seemingly requires the other to be complete, brands are evolving the traditional notion of collaboration to the point of perceived dependence for consumers looking for ways to expand their own personal repertoire of brand prowess.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http://www.trendhunter.com/id/234525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762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429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29362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Designer Headphone Collaborations</a:t>
            </a:r>
            <a:r>
              <a:rPr sz="1000" b="0" i="0" u="none" strike="noStrike">
                <a:solidFill>
                  <a:srgbClr val="000000"/>
                </a:solidFill>
                <a:latin typeface="Arial"/>
              </a:rPr>
              <a:t>
The Dr. Dre Alexander Wang Beats Produce the Sounds of Luxury</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3525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Stemware-Inspired Cups</a:t>
            </a:r>
            <a:r>
              <a:rPr sz="800" b="0" i="0" u="none" strike="noStrike">
                <a:solidFill>
                  <a:srgbClr val="000000"/>
                </a:solidFill>
                <a:latin typeface="Arial"/>
              </a:rPr>
              <a:t>
The Coca-Cola + Riedel Glass was Sculpted to Enhance Beverage Enjoyment</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1811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Beer-Branded Denim</a:t>
            </a:r>
            <a:r>
              <a:rPr sz="800" b="0" i="0" u="none" strike="noStrike">
                <a:solidFill>
                  <a:srgbClr val="000000"/>
                </a:solidFill>
                <a:latin typeface="Arial"/>
              </a:rPr>
              <a:t>
The Heineken X Neighborhood Denim Collection Exudes Quality</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9906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Superhero Skincare Brandings</a:t>
            </a:r>
            <a:r>
              <a:rPr sz="800" b="0" i="0" u="none" strike="noStrike">
                <a:solidFill>
                  <a:srgbClr val="000000"/>
                </a:solidFill>
                <a:latin typeface="Arial"/>
              </a:rPr>
              <a:t>
Kiehl's Facial Fuel Heavy Lifting Cream is Captain America-Approved</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952500" cy="647700"/>
          </a:xfrm>
          <a:prstGeom prst="rect">
            <a:avLst/>
          </a:prstGeom>
        </p:spPr>
      </p:pic>
      <p:pic>
        <p:nvPicPr>
          <p:cNvPr id="45" name="bar1" descr="bar1"/>
          <p:cNvPicPr>
            <a:picLocks noChangeAspect="1"/>
          </p:cNvPicPr>
          <p:nvPr/>
        </p:nvPicPr>
        <p:blipFill>
          <a:blip r:embed="rId32"/>
          <a:stretch>
            <a:fillRect/>
          </a:stretch>
        </p:blipFill>
        <p:spPr>
          <a:xfrm>
            <a:off x="6905625" y="4648200"/>
            <a:ext cx="952500" cy="38100"/>
          </a:xfrm>
          <a:prstGeom prst="rect">
            <a:avLst/>
          </a:prstGeom>
        </p:spPr>
      </p:pic>
      <p:pic>
        <p:nvPicPr>
          <p:cNvPr id="46" name="bar1" descr="bar1"/>
          <p:cNvPicPr>
            <a:picLocks noChangeAspect="1"/>
          </p:cNvPicPr>
          <p:nvPr/>
        </p:nvPicPr>
        <p:blipFill>
          <a:blip r:embed="rId33"/>
          <a:stretch>
            <a:fillRect/>
          </a:stretch>
        </p:blipFill>
        <p:spPr>
          <a:xfrm>
            <a:off x="6905625" y="4648200"/>
            <a:ext cx="457200" cy="38100"/>
          </a:xfrm>
          <a:prstGeom prst="rect">
            <a:avLst/>
          </a:prstGeom>
        </p:spPr>
      </p:pic>
      <p:sp>
        <p:nvSpPr>
          <p:cNvPr id="47" name="TextBox 46"/>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Boy Band Cosmetic Collections</a:t>
            </a:r>
          </a:p>
        </p:txBody>
      </p:sp>
      <p:pic>
        <p:nvPicPr>
          <p:cNvPr id="48" name="Image" descr="Image">
            <a:hlinkClick r:id="rId34" tooltip="Go to trend"/>
          </p:cNvPr>
          <p:cNvPicPr>
            <a:picLocks noChangeAspect="1"/>
          </p:cNvPicPr>
          <p:nvPr/>
        </p:nvPicPr>
        <p:blipFill>
          <a:blip r:embed="rId35"/>
          <a:stretch>
            <a:fillRect/>
          </a:stretch>
        </p:blipFill>
        <p:spPr>
          <a:xfrm>
            <a:off x="6905625" y="4762500"/>
            <a:ext cx="952500" cy="647700"/>
          </a:xfrm>
          <a:prstGeom prst="rect">
            <a:avLst/>
          </a:prstGeom>
        </p:spPr>
      </p:pic>
      <p:pic>
        <p:nvPicPr>
          <p:cNvPr id="49" name="bar1" descr="bar1"/>
          <p:cNvPicPr>
            <a:picLocks noChangeAspect="1"/>
          </p:cNvPicPr>
          <p:nvPr/>
        </p:nvPicPr>
        <p:blipFill>
          <a:blip r:embed="rId32"/>
          <a:stretch>
            <a:fillRect/>
          </a:stretch>
        </p:blipFill>
        <p:spPr>
          <a:xfrm>
            <a:off x="6905625" y="5410200"/>
            <a:ext cx="952500" cy="38100"/>
          </a:xfrm>
          <a:prstGeom prst="rect">
            <a:avLst/>
          </a:prstGeom>
        </p:spPr>
      </p:pic>
      <p:pic>
        <p:nvPicPr>
          <p:cNvPr id="50" name="bar1" descr="bar1"/>
          <p:cNvPicPr>
            <a:picLocks noChangeAspect="1"/>
          </p:cNvPicPr>
          <p:nvPr/>
        </p:nvPicPr>
        <p:blipFill>
          <a:blip r:embed="rId36"/>
          <a:stretch>
            <a:fillRect/>
          </a:stretch>
        </p:blipFill>
        <p:spPr>
          <a:xfrm>
            <a:off x="6905625" y="5410200"/>
            <a:ext cx="247650" cy="38100"/>
          </a:xfrm>
          <a:prstGeom prst="rect">
            <a:avLst/>
          </a:prstGeom>
        </p:spPr>
      </p:pic>
      <p:sp>
        <p:nvSpPr>
          <p:cNvPr id="51" name="TextBox 50"/>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Famous DJ Skateboard Art</a:t>
            </a:r>
          </a:p>
        </p:txBody>
      </p:sp>
    </p:spTree>
    <p:extLst>
      <p:ext uri="{BB962C8B-B14F-4D97-AF65-F5344CB8AC3E}">
        <p14:creationId xmlns:p14="http://schemas.microsoft.com/office/powerpoint/2010/main" val="472381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Upscaled Convenience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Microwaved goods are upgraded to satiate consumer demands for fast indulgence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While microwaved goods are associated with convenience for consumers, they're also viewed as being the lesser option, which is being changed with products and recipes that upscale the final product. The products marry time savings and flavor, creating even more incentive to choose a convenient option.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+ 24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http://www.trendhunter.com/id/256174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381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809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70319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Quick Microwave Quiches</a:t>
            </a:r>
            <a:r>
              <a:rPr sz="1000" b="0" i="0" u="none" strike="noStrike">
                <a:solidFill>
                  <a:srgbClr val="000000"/>
                </a:solidFill>
                <a:latin typeface="Arial"/>
              </a:rPr>
              <a:t>
Daisy Bun of Full Thyme Student Shares an Easy Healthy Recipe</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2573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1-Minute Microwave Donuts</a:t>
            </a:r>
            <a:r>
              <a:rPr sz="800" b="0" i="0" u="none" strike="noStrike">
                <a:solidFill>
                  <a:srgbClr val="000000"/>
                </a:solidFill>
                <a:latin typeface="Arial"/>
              </a:rPr>
              <a:t>
Kirbie Cravings Creates an Easy Chocolate Dessert</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1430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Canned Cake Batter</a:t>
            </a:r>
            <a:r>
              <a:rPr sz="800" b="0" i="0" u="none" strike="noStrike">
                <a:solidFill>
                  <a:srgbClr val="000000"/>
                </a:solidFill>
                <a:latin typeface="Arial"/>
              </a:rPr>
              <a:t>
The Spray Cake is Premade Cake Batter in an Aerosol Can</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8001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Microwaveable Breakfast Meals</a:t>
            </a:r>
            <a:r>
              <a:rPr sz="800" b="0" i="0" u="none" strike="noStrike">
                <a:solidFill>
                  <a:srgbClr val="000000"/>
                </a:solidFill>
                <a:latin typeface="Arial"/>
              </a:rPr>
              <a:t>
'Hormel Compleats Good Mornings' is a Line of Microwave Breakfasts</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6667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Family-Friendly Microwaveable Treats</a:t>
            </a:r>
            <a:r>
              <a:rPr sz="800" b="0" i="0" u="none" strike="noStrike">
                <a:solidFill>
                  <a:srgbClr val="000000"/>
                </a:solidFill>
                <a:latin typeface="Arial"/>
              </a:rPr>
              <a:t>
These Farm Rich Snacks Include Both Savory &amp; Sweet Offerings</a:t>
            </a:r>
          </a:p>
        </p:txBody>
      </p:sp>
    </p:spTree>
    <p:extLst>
      <p:ext uri="{BB962C8B-B14F-4D97-AF65-F5344CB8AC3E}">
        <p14:creationId xmlns:p14="http://schemas.microsoft.com/office/powerpoint/2010/main" val="2108459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Routine Rental</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Rental services offer more basic consumer goods for practicality</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While rental services often sway toward more high-end services, a growth in more compact and sustainable living has consumers seeking out more basic rental options. Offering the temporary use of kitchen appliances and children's toys, unique rental options provide individuals with the convenience of basic goods without any long-term commitment.</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+ 54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http://www.trendhunter.com/id/260107</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667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953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3564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Toy Rental Services</a:t>
            </a:r>
            <a:r>
              <a:rPr sz="1000" b="0" i="0" u="none" strike="noStrike">
                <a:solidFill>
                  <a:srgbClr val="000000"/>
                </a:solidFill>
                <a:latin typeface="Arial"/>
              </a:rPr>
              <a:t>
Pley Lets People Rent LEGO Sets Instead of Buying Them</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7048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Bike-Promoting Community Companies</a:t>
            </a:r>
            <a:r>
              <a:rPr sz="800" b="0" i="0" u="none" strike="noStrike">
                <a:solidFill>
                  <a:srgbClr val="000000"/>
                </a:solidFill>
                <a:latin typeface="Arial"/>
              </a:rPr>
              <a:t>
'Get Cycling' is a Social Enterprise Promoting a Healthy Life</a:t>
            </a:r>
          </a:p>
        </p:txBody>
      </p:sp>
      <p:pic>
        <p:nvPicPr>
          <p:cNvPr id="36" name="Image" descr="Image">
            <a:hlinkClick r:id="rId24" tooltip="Go to trend"/>
          </p:cNvPr>
          <p:cNvPicPr>
            <a:picLocks noChangeAspect="1"/>
          </p:cNvPicPr>
          <p:nvPr/>
        </p:nvPicPr>
        <p:blipFill>
          <a:blip r:embed="rId25"/>
          <a:stretch>
            <a:fillRect/>
          </a:stretch>
        </p:blipFill>
        <p:spPr>
          <a:xfrm>
            <a:off x="4714875" y="4000500"/>
            <a:ext cx="1905000" cy="1247775"/>
          </a:xfrm>
          <a:prstGeom prst="rect">
            <a:avLst/>
          </a:prstGeom>
        </p:spPr>
      </p:pic>
      <p:pic>
        <p:nvPicPr>
          <p:cNvPr id="37"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6"/>
          <a:stretch>
            <a:fillRect/>
          </a:stretch>
        </p:blipFill>
        <p:spPr>
          <a:xfrm>
            <a:off x="4714875" y="5238750"/>
            <a:ext cx="129540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Toy Car Rental Agencies</a:t>
            </a:r>
            <a:r>
              <a:rPr sz="800" b="0" i="0" u="none" strike="noStrike">
                <a:solidFill>
                  <a:srgbClr val="000000"/>
                </a:solidFill>
                <a:latin typeface="Arial"/>
              </a:rPr>
              <a:t>
Hot Wheels' Rental Car Agency Helps Determine the Hottest Models</a:t>
            </a:r>
          </a:p>
        </p:txBody>
      </p:sp>
      <p:pic>
        <p:nvPicPr>
          <p:cNvPr id="40" name="Image" descr="Image">
            <a:hlinkClick r:id="rId27" tooltip="Go to trend"/>
          </p:cNvPr>
          <p:cNvPicPr>
            <a:picLocks noChangeAspect="1"/>
          </p:cNvPicPr>
          <p:nvPr/>
        </p:nvPicPr>
        <p:blipFill>
          <a:blip r:embed="rId28"/>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9"/>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30"/>
          <a:stretch>
            <a:fillRect/>
          </a:stretch>
        </p:blipFill>
        <p:spPr>
          <a:xfrm>
            <a:off x="6905625" y="2552700"/>
            <a:ext cx="676275"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Cell Rental Kiosks</a:t>
            </a:r>
          </a:p>
        </p:txBody>
      </p:sp>
      <p:pic>
        <p:nvPicPr>
          <p:cNvPr id="44" name="Image" descr="Image">
            <a:hlinkClick r:id="rId31" tooltip="Go to trend"/>
          </p:cNvPr>
          <p:cNvPicPr>
            <a:picLocks noChangeAspect="1"/>
          </p:cNvPicPr>
          <p:nvPr/>
        </p:nvPicPr>
        <p:blipFill>
          <a:blip r:embed="rId32"/>
          <a:stretch>
            <a:fillRect/>
          </a:stretch>
        </p:blipFill>
        <p:spPr>
          <a:xfrm>
            <a:off x="6905625" y="2667000"/>
            <a:ext cx="952500" cy="647700"/>
          </a:xfrm>
          <a:prstGeom prst="rect">
            <a:avLst/>
          </a:prstGeom>
        </p:spPr>
      </p:pic>
      <p:pic>
        <p:nvPicPr>
          <p:cNvPr id="45" name="bar1" descr="bar1"/>
          <p:cNvPicPr>
            <a:picLocks noChangeAspect="1"/>
          </p:cNvPicPr>
          <p:nvPr/>
        </p:nvPicPr>
        <p:blipFill>
          <a:blip r:embed="rId29"/>
          <a:stretch>
            <a:fillRect/>
          </a:stretch>
        </p:blipFill>
        <p:spPr>
          <a:xfrm>
            <a:off x="6905625" y="3314700"/>
            <a:ext cx="952500" cy="38100"/>
          </a:xfrm>
          <a:prstGeom prst="rect">
            <a:avLst/>
          </a:prstGeom>
        </p:spPr>
      </p:pic>
      <p:pic>
        <p:nvPicPr>
          <p:cNvPr id="46" name="bar1" descr="bar1"/>
          <p:cNvPicPr>
            <a:picLocks noChangeAspect="1"/>
          </p:cNvPicPr>
          <p:nvPr/>
        </p:nvPicPr>
        <p:blipFill>
          <a:blip r:embed="rId33"/>
          <a:stretch>
            <a:fillRect/>
          </a:stretch>
        </p:blipFill>
        <p:spPr>
          <a:xfrm>
            <a:off x="6905625" y="3314700"/>
            <a:ext cx="619125" cy="38100"/>
          </a:xfrm>
          <a:prstGeom prst="rect">
            <a:avLst/>
          </a:prstGeom>
        </p:spPr>
      </p:pic>
      <p:sp>
        <p:nvSpPr>
          <p:cNvPr id="47" name="TextBox 46"/>
          <p:cNvSpPr txBox="1"/>
          <p:nvPr/>
        </p:nvSpPr>
        <p:spPr>
          <a:xfrm>
            <a:off x="7858125" y="2619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Camping Gear Rentals</a:t>
            </a:r>
          </a:p>
        </p:txBody>
      </p:sp>
      <p:pic>
        <p:nvPicPr>
          <p:cNvPr id="48" name="Image" descr="Image">
            <a:hlinkClick r:id="rId34" tooltip="Go to trend"/>
          </p:cNvPr>
          <p:cNvPicPr>
            <a:picLocks noChangeAspect="1"/>
          </p:cNvPicPr>
          <p:nvPr/>
        </p:nvPicPr>
        <p:blipFill>
          <a:blip r:embed="rId35"/>
          <a:stretch>
            <a:fillRect/>
          </a:stretch>
        </p:blipFill>
        <p:spPr>
          <a:xfrm>
            <a:off x="6905625" y="3429000"/>
            <a:ext cx="952500" cy="647700"/>
          </a:xfrm>
          <a:prstGeom prst="rect">
            <a:avLst/>
          </a:prstGeom>
        </p:spPr>
      </p:pic>
      <p:pic>
        <p:nvPicPr>
          <p:cNvPr id="49" name="bar1" descr="bar1"/>
          <p:cNvPicPr>
            <a:picLocks noChangeAspect="1"/>
          </p:cNvPicPr>
          <p:nvPr/>
        </p:nvPicPr>
        <p:blipFill>
          <a:blip r:embed="rId29"/>
          <a:stretch>
            <a:fillRect/>
          </a:stretch>
        </p:blipFill>
        <p:spPr>
          <a:xfrm>
            <a:off x="6905625" y="4076700"/>
            <a:ext cx="952500" cy="38100"/>
          </a:xfrm>
          <a:prstGeom prst="rect">
            <a:avLst/>
          </a:prstGeom>
        </p:spPr>
      </p:pic>
      <p:pic>
        <p:nvPicPr>
          <p:cNvPr id="50" name="bar1" descr="bar1"/>
          <p:cNvPicPr>
            <a:picLocks noChangeAspect="1"/>
          </p:cNvPicPr>
          <p:nvPr/>
        </p:nvPicPr>
        <p:blipFill>
          <a:blip r:embed="rId36"/>
          <a:stretch>
            <a:fillRect/>
          </a:stretch>
        </p:blipFill>
        <p:spPr>
          <a:xfrm>
            <a:off x="6905625" y="4076700"/>
            <a:ext cx="447675" cy="38100"/>
          </a:xfrm>
          <a:prstGeom prst="rect">
            <a:avLst/>
          </a:prstGeom>
        </p:spPr>
      </p:pic>
      <p:sp>
        <p:nvSpPr>
          <p:cNvPr id="51" name="TextBox 50"/>
          <p:cNvSpPr txBox="1"/>
          <p:nvPr/>
        </p:nvSpPr>
        <p:spPr>
          <a:xfrm>
            <a:off x="7858125" y="3381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Hair Extension Rental Services</a:t>
            </a:r>
          </a:p>
        </p:txBody>
      </p:sp>
      <p:pic>
        <p:nvPicPr>
          <p:cNvPr id="52" name="Image" descr="Image">
            <a:hlinkClick r:id="rId37" tooltip="Go to trend"/>
          </p:cNvPr>
          <p:cNvPicPr>
            <a:picLocks noChangeAspect="1"/>
          </p:cNvPicPr>
          <p:nvPr/>
        </p:nvPicPr>
        <p:blipFill>
          <a:blip r:embed="rId38"/>
          <a:stretch>
            <a:fillRect/>
          </a:stretch>
        </p:blipFill>
        <p:spPr>
          <a:xfrm>
            <a:off x="6905625" y="4191000"/>
            <a:ext cx="952500" cy="647700"/>
          </a:xfrm>
          <a:prstGeom prst="rect">
            <a:avLst/>
          </a:prstGeom>
        </p:spPr>
      </p:pic>
      <p:pic>
        <p:nvPicPr>
          <p:cNvPr id="53" name="bar1" descr="bar1"/>
          <p:cNvPicPr>
            <a:picLocks noChangeAspect="1"/>
          </p:cNvPicPr>
          <p:nvPr/>
        </p:nvPicPr>
        <p:blipFill>
          <a:blip r:embed="rId29"/>
          <a:stretch>
            <a:fillRect/>
          </a:stretch>
        </p:blipFill>
        <p:spPr>
          <a:xfrm>
            <a:off x="6905625" y="4838700"/>
            <a:ext cx="952500" cy="38100"/>
          </a:xfrm>
          <a:prstGeom prst="rect">
            <a:avLst/>
          </a:prstGeom>
        </p:spPr>
      </p:pic>
      <p:pic>
        <p:nvPicPr>
          <p:cNvPr id="54" name="bar1" descr="bar1"/>
          <p:cNvPicPr>
            <a:picLocks noChangeAspect="1"/>
          </p:cNvPicPr>
          <p:nvPr/>
        </p:nvPicPr>
        <p:blipFill>
          <a:blip r:embed="rId39"/>
          <a:stretch>
            <a:fillRect/>
          </a:stretch>
        </p:blipFill>
        <p:spPr>
          <a:xfrm>
            <a:off x="6905625" y="4838700"/>
            <a:ext cx="438150" cy="38100"/>
          </a:xfrm>
          <a:prstGeom prst="rect">
            <a:avLst/>
          </a:prstGeom>
        </p:spPr>
      </p:pic>
      <p:sp>
        <p:nvSpPr>
          <p:cNvPr id="55" name="TextBox 54"/>
          <p:cNvSpPr txBox="1"/>
          <p:nvPr/>
        </p:nvSpPr>
        <p:spPr>
          <a:xfrm>
            <a:off x="7858125" y="4143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Cooking Appliance Rentals</a:t>
            </a:r>
          </a:p>
        </p:txBody>
      </p:sp>
    </p:spTree>
    <p:extLst>
      <p:ext uri="{BB962C8B-B14F-4D97-AF65-F5344CB8AC3E}">
        <p14:creationId xmlns:p14="http://schemas.microsoft.com/office/powerpoint/2010/main" val="77046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Artificial Emotion</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Stretching beyond the idea of artificial intelligence in robotics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Though the initial intention of robotics is to automate, today's individuality-driven consumer is seeking something less cold from their automatons. This stretches past artificial intelligence and into the realm of artificial emotion. Robots are being programmed to respond, conversate and nurture to provide the tech-obsessed consumer with a companion, not just a helper.</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+ 61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http://www.trendhunter.com/id/261195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952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095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953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15372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Hyperreal Android Newscasters</a:t>
            </a:r>
            <a:r>
              <a:rPr sz="1000" b="0" i="0" u="none" strike="noStrike">
                <a:solidFill>
                  <a:srgbClr val="000000"/>
                </a:solidFill>
                <a:latin typeface="Arial"/>
              </a:rPr>
              <a:t>
Hiroshi Ishiguro Created Life-Like Robots That Relay the News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2573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Emotional Humanoid Robots</a:t>
            </a:r>
            <a:r>
              <a:rPr sz="800" b="0" i="0" u="none" strike="noStrike">
                <a:solidFill>
                  <a:srgbClr val="000000"/>
                </a:solidFill>
                <a:latin typeface="Arial"/>
              </a:rPr>
              <a:t>
Alderbaran Created the World's First Emo Robot</a:t>
            </a:r>
          </a:p>
        </p:txBody>
      </p:sp>
      <p:pic>
        <p:nvPicPr>
          <p:cNvPr id="36" name="Image" descr="Image">
            <a:hlinkClick r:id="rId24" tooltip="Go to trend"/>
          </p:cNvPr>
          <p:cNvPicPr>
            <a:picLocks noChangeAspect="1"/>
          </p:cNvPicPr>
          <p:nvPr/>
        </p:nvPicPr>
        <p:blipFill>
          <a:blip r:embed="rId25"/>
          <a:stretch>
            <a:fillRect/>
          </a:stretch>
        </p:blipFill>
        <p:spPr>
          <a:xfrm>
            <a:off x="4714875" y="4000500"/>
            <a:ext cx="1905000" cy="1247775"/>
          </a:xfrm>
          <a:prstGeom prst="rect">
            <a:avLst/>
          </a:prstGeom>
        </p:spPr>
      </p:pic>
      <p:pic>
        <p:nvPicPr>
          <p:cNvPr id="37"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6"/>
          <a:stretch>
            <a:fillRect/>
          </a:stretch>
        </p:blipFill>
        <p:spPr>
          <a:xfrm>
            <a:off x="4714875" y="5238750"/>
            <a:ext cx="91440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Autism Assisting Robots</a:t>
            </a:r>
            <a:r>
              <a:rPr sz="800" b="0" i="0" u="none" strike="noStrike">
                <a:solidFill>
                  <a:srgbClr val="000000"/>
                </a:solidFill>
                <a:latin typeface="Arial"/>
              </a:rPr>
              <a:t>
The NAO Robot Helps to Teach Children with Autism</a:t>
            </a:r>
          </a:p>
        </p:txBody>
      </p:sp>
      <p:pic>
        <p:nvPicPr>
          <p:cNvPr id="40" name="Image" descr="Image">
            <a:hlinkClick r:id="rId27" tooltip="Go to trend"/>
          </p:cNvPr>
          <p:cNvPicPr>
            <a:picLocks noChangeAspect="1"/>
          </p:cNvPicPr>
          <p:nvPr/>
        </p:nvPicPr>
        <p:blipFill>
          <a:blip r:embed="rId28"/>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9"/>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30"/>
          <a:stretch>
            <a:fillRect/>
          </a:stretch>
        </p:blipFill>
        <p:spPr>
          <a:xfrm>
            <a:off x="6905625" y="2552700"/>
            <a:ext cx="409575"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Self-Teaching Robots</a:t>
            </a:r>
          </a:p>
        </p:txBody>
      </p:sp>
      <p:pic>
        <p:nvPicPr>
          <p:cNvPr id="44" name="Image" descr="Image">
            <a:hlinkClick r:id="rId31" tooltip="Go to trend"/>
          </p:cNvPr>
          <p:cNvPicPr>
            <a:picLocks noChangeAspect="1"/>
          </p:cNvPicPr>
          <p:nvPr/>
        </p:nvPicPr>
        <p:blipFill>
          <a:blip r:embed="rId32"/>
          <a:stretch>
            <a:fillRect/>
          </a:stretch>
        </p:blipFill>
        <p:spPr>
          <a:xfrm>
            <a:off x="6905625" y="2667000"/>
            <a:ext cx="952500" cy="647700"/>
          </a:xfrm>
          <a:prstGeom prst="rect">
            <a:avLst/>
          </a:prstGeom>
        </p:spPr>
      </p:pic>
      <p:pic>
        <p:nvPicPr>
          <p:cNvPr id="45" name="bar1" descr="bar1"/>
          <p:cNvPicPr>
            <a:picLocks noChangeAspect="1"/>
          </p:cNvPicPr>
          <p:nvPr/>
        </p:nvPicPr>
        <p:blipFill>
          <a:blip r:embed="rId29"/>
          <a:stretch>
            <a:fillRect/>
          </a:stretch>
        </p:blipFill>
        <p:spPr>
          <a:xfrm>
            <a:off x="6905625" y="3314700"/>
            <a:ext cx="952500" cy="38100"/>
          </a:xfrm>
          <a:prstGeom prst="rect">
            <a:avLst/>
          </a:prstGeom>
        </p:spPr>
      </p:pic>
      <p:pic>
        <p:nvPicPr>
          <p:cNvPr id="46" name="bar1" descr="bar1"/>
          <p:cNvPicPr>
            <a:picLocks noChangeAspect="1"/>
          </p:cNvPicPr>
          <p:nvPr/>
        </p:nvPicPr>
        <p:blipFill>
          <a:blip r:embed="rId33"/>
          <a:stretch>
            <a:fillRect/>
          </a:stretch>
        </p:blipFill>
        <p:spPr>
          <a:xfrm>
            <a:off x="6905625" y="3314700"/>
            <a:ext cx="257175" cy="38100"/>
          </a:xfrm>
          <a:prstGeom prst="rect">
            <a:avLst/>
          </a:prstGeom>
        </p:spPr>
      </p:pic>
      <p:sp>
        <p:nvSpPr>
          <p:cNvPr id="47" name="TextBox 46"/>
          <p:cNvSpPr txBox="1"/>
          <p:nvPr/>
        </p:nvSpPr>
        <p:spPr>
          <a:xfrm>
            <a:off x="7858125" y="2619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Humanizing Robot Sensors</a:t>
            </a:r>
          </a:p>
        </p:txBody>
      </p:sp>
      <p:pic>
        <p:nvPicPr>
          <p:cNvPr id="48" name="Image" descr="Image">
            <a:hlinkClick r:id="rId34" tooltip="Go to trend"/>
          </p:cNvPr>
          <p:cNvPicPr>
            <a:picLocks noChangeAspect="1"/>
          </p:cNvPicPr>
          <p:nvPr/>
        </p:nvPicPr>
        <p:blipFill>
          <a:blip r:embed="rId35"/>
          <a:stretch>
            <a:fillRect/>
          </a:stretch>
        </p:blipFill>
        <p:spPr>
          <a:xfrm>
            <a:off x="6905625" y="3429000"/>
            <a:ext cx="952500" cy="647700"/>
          </a:xfrm>
          <a:prstGeom prst="rect">
            <a:avLst/>
          </a:prstGeom>
        </p:spPr>
      </p:pic>
      <p:pic>
        <p:nvPicPr>
          <p:cNvPr id="49" name="bar1" descr="bar1"/>
          <p:cNvPicPr>
            <a:picLocks noChangeAspect="1"/>
          </p:cNvPicPr>
          <p:nvPr/>
        </p:nvPicPr>
        <p:blipFill>
          <a:blip r:embed="rId29"/>
          <a:stretch>
            <a:fillRect/>
          </a:stretch>
        </p:blipFill>
        <p:spPr>
          <a:xfrm>
            <a:off x="6905625" y="4076700"/>
            <a:ext cx="952500" cy="38100"/>
          </a:xfrm>
          <a:prstGeom prst="rect">
            <a:avLst/>
          </a:prstGeom>
        </p:spPr>
      </p:pic>
      <p:pic>
        <p:nvPicPr>
          <p:cNvPr id="50" name="bar1" descr="bar1"/>
          <p:cNvPicPr>
            <a:picLocks noChangeAspect="1"/>
          </p:cNvPicPr>
          <p:nvPr/>
        </p:nvPicPr>
        <p:blipFill>
          <a:blip r:embed="rId36"/>
          <a:stretch>
            <a:fillRect/>
          </a:stretch>
        </p:blipFill>
        <p:spPr>
          <a:xfrm>
            <a:off x="6905625" y="4076700"/>
            <a:ext cx="495300" cy="38100"/>
          </a:xfrm>
          <a:prstGeom prst="rect">
            <a:avLst/>
          </a:prstGeom>
        </p:spPr>
      </p:pic>
      <p:sp>
        <p:nvSpPr>
          <p:cNvPr id="51" name="TextBox 50"/>
          <p:cNvSpPr txBox="1"/>
          <p:nvPr/>
        </p:nvSpPr>
        <p:spPr>
          <a:xfrm>
            <a:off x="7858125" y="3381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Responsive Robots</a:t>
            </a:r>
          </a:p>
        </p:txBody>
      </p:sp>
      <p:pic>
        <p:nvPicPr>
          <p:cNvPr id="52" name="Image" descr="Image">
            <a:hlinkClick r:id="rId37" tooltip="Go to trend"/>
          </p:cNvPr>
          <p:cNvPicPr>
            <a:picLocks noChangeAspect="1"/>
          </p:cNvPicPr>
          <p:nvPr/>
        </p:nvPicPr>
        <p:blipFill>
          <a:blip r:embed="rId38"/>
          <a:stretch>
            <a:fillRect/>
          </a:stretch>
        </p:blipFill>
        <p:spPr>
          <a:xfrm>
            <a:off x="6905625" y="4191000"/>
            <a:ext cx="952500" cy="647700"/>
          </a:xfrm>
          <a:prstGeom prst="rect">
            <a:avLst/>
          </a:prstGeom>
        </p:spPr>
      </p:pic>
      <p:pic>
        <p:nvPicPr>
          <p:cNvPr id="53" name="bar1" descr="bar1"/>
          <p:cNvPicPr>
            <a:picLocks noChangeAspect="1"/>
          </p:cNvPicPr>
          <p:nvPr/>
        </p:nvPicPr>
        <p:blipFill>
          <a:blip r:embed="rId29"/>
          <a:stretch>
            <a:fillRect/>
          </a:stretch>
        </p:blipFill>
        <p:spPr>
          <a:xfrm>
            <a:off x="6905625" y="4838700"/>
            <a:ext cx="952500" cy="38100"/>
          </a:xfrm>
          <a:prstGeom prst="rect">
            <a:avLst/>
          </a:prstGeom>
        </p:spPr>
      </p:pic>
      <p:pic>
        <p:nvPicPr>
          <p:cNvPr id="54" name="bar1" descr="bar1"/>
          <p:cNvPicPr>
            <a:picLocks noChangeAspect="1"/>
          </p:cNvPicPr>
          <p:nvPr/>
        </p:nvPicPr>
        <p:blipFill>
          <a:blip r:embed="rId39"/>
          <a:stretch>
            <a:fillRect/>
          </a:stretch>
        </p:blipFill>
        <p:spPr>
          <a:xfrm>
            <a:off x="6905625" y="4838700"/>
            <a:ext cx="304800" cy="38100"/>
          </a:xfrm>
          <a:prstGeom prst="rect">
            <a:avLst/>
          </a:prstGeom>
        </p:spPr>
      </p:pic>
      <p:sp>
        <p:nvSpPr>
          <p:cNvPr id="55" name="TextBox 54"/>
          <p:cNvSpPr txBox="1"/>
          <p:nvPr/>
        </p:nvSpPr>
        <p:spPr>
          <a:xfrm>
            <a:off x="7858125" y="4143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Charmingly Conversational Talking Teddies</a:t>
            </a:r>
          </a:p>
        </p:txBody>
      </p:sp>
    </p:spTree>
    <p:extLst>
      <p:ext uri="{BB962C8B-B14F-4D97-AF65-F5344CB8AC3E}">
        <p14:creationId xmlns:p14="http://schemas.microsoft.com/office/powerpoint/2010/main" val="263367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Social Rebranding</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Big brands turn to niche networking to create a more genuine overall appeal</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companies grow in size, so too do their marketing approaches, often resulting in campaigns that feel overly exaggerated and hard to relate to. Seeking to acquire more of a genuine appeal that often falls in line with smaller, start-up retailers, big name brands are turning to social media platforms to engage with consumers on a more interactive, and personal level.  Targeting consumers and their need for social communication, conglomerates are using conversational techniques to bring an air of humor and approachability to large-scale, corporate enterprises.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http://www.trendhunter.com/id/240349</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810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286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00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31755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Bribing Social Campaigns</a:t>
            </a:r>
            <a:r>
              <a:rPr sz="1000" b="0" i="0" u="none" strike="noStrike">
                <a:solidFill>
                  <a:srgbClr val="000000"/>
                </a:solidFill>
                <a:latin typeface="Arial"/>
              </a:rPr>
              <a:t>
This Newcastle Brown Ale Twitter Campaign Will Pay You $1 for Following</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0858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Chocolate Social Media Feuds</a:t>
            </a:r>
            <a:r>
              <a:rPr sz="800" b="0" i="0" u="none" strike="noStrike">
                <a:solidFill>
                  <a:srgbClr val="000000"/>
                </a:solidFill>
                <a:latin typeface="Arial"/>
              </a:rPr>
              <a:t>
Kit Kat Challenges Oreo to Twitter Tic-Tac-Toe with Hilarious Results</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3525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Planetwide Selfie Campaigns</a:t>
            </a:r>
            <a:r>
              <a:rPr sz="800" b="0" i="0" u="none" strike="noStrike">
                <a:solidFill>
                  <a:srgbClr val="000000"/>
                </a:solidFill>
                <a:latin typeface="Arial"/>
              </a:rPr>
              <a:t>
For Earth Day 2014, NASA is Helping the Earth Take a Selfie from Space</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2954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Fast Food Launching Snaps</a:t>
            </a:r>
            <a:r>
              <a:rPr sz="800" b="0" i="0" u="none" strike="noStrike">
                <a:solidFill>
                  <a:srgbClr val="000000"/>
                </a:solidFill>
                <a:latin typeface="Arial"/>
              </a:rPr>
              <a:t>
The McDonald's Snapchat Account Will Feature LeBron James</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952500" cy="647700"/>
          </a:xfrm>
          <a:prstGeom prst="rect">
            <a:avLst/>
          </a:prstGeom>
        </p:spPr>
      </p:pic>
      <p:pic>
        <p:nvPicPr>
          <p:cNvPr id="45" name="bar1" descr="bar1"/>
          <p:cNvPicPr>
            <a:picLocks noChangeAspect="1"/>
          </p:cNvPicPr>
          <p:nvPr/>
        </p:nvPicPr>
        <p:blipFill>
          <a:blip r:embed="rId32"/>
          <a:stretch>
            <a:fillRect/>
          </a:stretch>
        </p:blipFill>
        <p:spPr>
          <a:xfrm>
            <a:off x="6905625" y="4648200"/>
            <a:ext cx="952500" cy="38100"/>
          </a:xfrm>
          <a:prstGeom prst="rect">
            <a:avLst/>
          </a:prstGeom>
        </p:spPr>
      </p:pic>
      <p:pic>
        <p:nvPicPr>
          <p:cNvPr id="46" name="bar1" descr="bar1"/>
          <p:cNvPicPr>
            <a:picLocks noChangeAspect="1"/>
          </p:cNvPicPr>
          <p:nvPr/>
        </p:nvPicPr>
        <p:blipFill>
          <a:blip r:embed="rId33"/>
          <a:stretch>
            <a:fillRect/>
          </a:stretch>
        </p:blipFill>
        <p:spPr>
          <a:xfrm>
            <a:off x="6905625" y="4648200"/>
            <a:ext cx="323850" cy="38100"/>
          </a:xfrm>
          <a:prstGeom prst="rect">
            <a:avLst/>
          </a:prstGeom>
        </p:spPr>
      </p:pic>
      <p:sp>
        <p:nvSpPr>
          <p:cNvPr id="47" name="TextBox 46"/>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Social Media Tribute Beers</a:t>
            </a:r>
          </a:p>
        </p:txBody>
      </p:sp>
      <p:pic>
        <p:nvPicPr>
          <p:cNvPr id="48" name="Image" descr="Image">
            <a:hlinkClick r:id="rId34" tooltip="Go to trend"/>
          </p:cNvPr>
          <p:cNvPicPr>
            <a:picLocks noChangeAspect="1"/>
          </p:cNvPicPr>
          <p:nvPr/>
        </p:nvPicPr>
        <p:blipFill>
          <a:blip r:embed="rId35"/>
          <a:stretch>
            <a:fillRect/>
          </a:stretch>
        </p:blipFill>
        <p:spPr>
          <a:xfrm>
            <a:off x="6905625" y="4762500"/>
            <a:ext cx="952500" cy="647700"/>
          </a:xfrm>
          <a:prstGeom prst="rect">
            <a:avLst/>
          </a:prstGeom>
        </p:spPr>
      </p:pic>
      <p:pic>
        <p:nvPicPr>
          <p:cNvPr id="49" name="bar1" descr="bar1"/>
          <p:cNvPicPr>
            <a:picLocks noChangeAspect="1"/>
          </p:cNvPicPr>
          <p:nvPr/>
        </p:nvPicPr>
        <p:blipFill>
          <a:blip r:embed="rId32"/>
          <a:stretch>
            <a:fillRect/>
          </a:stretch>
        </p:blipFill>
        <p:spPr>
          <a:xfrm>
            <a:off x="6905625" y="5410200"/>
            <a:ext cx="952500" cy="38100"/>
          </a:xfrm>
          <a:prstGeom prst="rect">
            <a:avLst/>
          </a:prstGeom>
        </p:spPr>
      </p:pic>
      <p:pic>
        <p:nvPicPr>
          <p:cNvPr id="50" name="bar1" descr="bar1"/>
          <p:cNvPicPr>
            <a:picLocks noChangeAspect="1"/>
          </p:cNvPicPr>
          <p:nvPr/>
        </p:nvPicPr>
        <p:blipFill>
          <a:blip r:embed="rId36"/>
          <a:stretch>
            <a:fillRect/>
          </a:stretch>
        </p:blipFill>
        <p:spPr>
          <a:xfrm>
            <a:off x="6905625" y="5410200"/>
            <a:ext cx="228600" cy="38100"/>
          </a:xfrm>
          <a:prstGeom prst="rect">
            <a:avLst/>
          </a:prstGeom>
        </p:spPr>
      </p:pic>
      <p:sp>
        <p:nvSpPr>
          <p:cNvPr id="51" name="TextBox 50"/>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Social Media Burger Songs</a:t>
            </a:r>
          </a:p>
        </p:txBody>
      </p:sp>
    </p:spTree>
    <p:extLst>
      <p:ext uri="{BB962C8B-B14F-4D97-AF65-F5344CB8AC3E}">
        <p14:creationId xmlns:p14="http://schemas.microsoft.com/office/powerpoint/2010/main" val="105262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285750" y="612027"/>
            <a:ext cx="8477250" cy="584775"/>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50000"/>
                    <a:lumOff val="50000"/>
                  </a:prstClr>
                </a:solidFill>
                <a:latin typeface="+mj-lt"/>
                <a:cs typeface="Arial" pitchFamily="34" charset="0"/>
              </a:rPr>
              <a:t>Our dedicated advisors now help more than a hundred of the world’s top brands </a:t>
            </a:r>
            <a:br>
              <a:rPr lang="en-US" sz="1600" dirty="0" smtClean="0">
                <a:solidFill>
                  <a:prstClr val="black">
                    <a:lumMod val="50000"/>
                    <a:lumOff val="50000"/>
                  </a:prstClr>
                </a:solidFill>
                <a:latin typeface="+mj-lt"/>
                <a:cs typeface="Arial" pitchFamily="34" charset="0"/>
              </a:rPr>
            </a:br>
            <a:r>
              <a:rPr lang="en-US" sz="1600" dirty="0" smtClean="0">
                <a:solidFill>
                  <a:prstClr val="black">
                    <a:lumMod val="50000"/>
                    <a:lumOff val="50000"/>
                  </a:prstClr>
                </a:solidFill>
                <a:latin typeface="+mj-lt"/>
                <a:cs typeface="Arial" pitchFamily="34" charset="0"/>
              </a:rPr>
              <a:t>to identify opportunity, improve projects and more-quickly explore curiosities</a:t>
            </a:r>
            <a:endParaRPr lang="en-US" sz="1600" u="sng" dirty="0">
              <a:solidFill>
                <a:prstClr val="black">
                  <a:lumMod val="50000"/>
                  <a:lumOff val="50000"/>
                </a:prstClr>
              </a:solidFill>
              <a:latin typeface="+mj-lt"/>
              <a:cs typeface="Arial" pitchFamily="34" charset="0"/>
            </a:endParaRPr>
          </a:p>
        </p:txBody>
      </p:sp>
      <p:sp>
        <p:nvSpPr>
          <p:cNvPr id="56" name="TextBox 55"/>
          <p:cNvSpPr txBox="1"/>
          <p:nvPr/>
        </p:nvSpPr>
        <p:spPr>
          <a:xfrm>
            <a:off x="285750" y="147935"/>
            <a:ext cx="70294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Be More Successful With Less Effort</a:t>
            </a:r>
            <a:endParaRPr lang="en-US" sz="2600" b="1" dirty="0">
              <a:solidFill>
                <a:srgbClr val="FF0000"/>
              </a:solidFill>
              <a:latin typeface="Arial" pitchFamily="34" charset="0"/>
              <a:cs typeface="Arial" pitchFamily="34" charset="0"/>
            </a:endParaRPr>
          </a:p>
        </p:txBody>
      </p:sp>
      <p:sp>
        <p:nvSpPr>
          <p:cNvPr id="3" name="AutoShape 4" descr="data:image/jpeg;base64,/9j/4AAQSkZJRgABAQAAAQABAAD/2wCEAAkGBxMTEhMSExIUFhUXFhIYGBgWFxgYGhcXGBgZFxoWGxYYHCggGCAlHRcWIjEhJSkrLi4vFx8zODMtNygtLisBCgoKDg0OGhAQGy8lICQ0LC40LDUvLS8sMCwsLSwsLCwsLywsLCwuLCwsLCwsLDQtLCwsLCwsLCwsLzQ0LCwsLP/AABEIAN0A5AMBEQACEQEDEQH/xAAcAAEAAgMBAQEAAAAAAAAAAAAABgcEBQgDAQL/xABMEAABAwIBBwcHCAkCBQUAAAABAAIDBBEFBgcSITFBURNSYXGBkbEiMkJyocHRFBc1VGKSs9IIFiMzc3SCk7IVwkNjouLxNFPD0+H/xAAbAQEAAgMBAQAAAAAAAAAAAAAABAUBAgYDB//EADQRAQABAgIIAwYHAQEBAAAAAAABAgMEEQUSEyExQVHRcZHwFSJhgaGxBhYyQlLB4RQzJP/aAAwDAQACEQMRAD8AvFAQEBAQEBAQEBAQEBAQEBAQEBAQEBAQEBAQEBAQEBAQEBAQEBAQeFdWRwsdJK9rGN2ucbBG9u3XcqimiM5V3i+dmNpLaeAvA9KQ6IPU0XPfZZyX9j8P1zGd2rL4Rvatmduovrp4iOF3D2pklT+HrWW6uUmwDObTTuDJWmBx2FxBYT627tFulMlditB37Ua1HvR9fJOGm+sbFhScH1B5VVSyNpfI4NaNZJNgFmImZygQjFM5DGktgiL7ek86IPUBr77KZRg5n9UsZtUM49Tf93Fbh5Xjdev/AB0dWM28wbOHDIQ2dhiJ9IHSZ272rxuYSqN9O9nNNGOBAIIIOsEbCOKhsvqAgICAgICAgICAgICAgICAg86iZrGue4gNaCSTuA1ko2ppmqYpjjKgMtMqZK6YkkiFpIjZwHOP2j7Ni2iHd6PwFGFt5funjP8AXgjqysBAQWVmqysc14opnXY790T6LuZfgd3T1rWYc5pvR8TTN+3G+OPfutpzgASdQG1YcqprK/KF1XKbEiFpIY3j9sjifYFbWLMW6fi1mWgXuwICCZ5v8pTFI2mkP7J5s0n0HHYOonuKiYmzrRrRxZiVpKtbCAgICAgICAgICAgICAgICCGZ2a4x0DmtNjK9jD6vnHv0bdqLjQlqK8VEzyiZ/pRq3dqICAg9aWcxvZI3a1zXDrabjwSWldEV0zTPPcvzK7EdHDnyNOuRjALf8ywPsJW+Hp1rkPm9ynVqmnop5W7yEBAQfQeG1BeuA1nLU0Mp2ujYT121+26pblOrXMN2etAQEBAQEBAQEBAQEBB+JJWtF3OAHSbeKxNURxbU0zVuiHgzEYSbCWMngHt+K84vW5nKKo8282LsRnNM+UsoFeryQPPHTl1Ex49CVt+ogi/fbvWYXmga8sTMdYUstnYiAgICDoiXA21FFDBI57QGQm7LA3a0cQQs2rk251ofN8ROtdqn4yguVOT9FStLW1EpmtqYdB33tFo0e/sU+zduVzvjc8JhEVKYEBAQXfklAWUdO07eTaT0aXlW9qp7053Jbw2rnAayQOteWWZnkxhiMN7ctHfhptv4rfZV8cpee1t55a0ebJab6wtHo+oCAgICAgICAgiuUmVPJkxQ2Lx5zzrDTwA3n2KqxmkNSZot8eq4wOjdpEXLvDp1QqpqXyHSe9zjxcb/APhUtddVc51Tmv6LdFuMqIyeK0btphOOzQEaLiW72ONwerh2KVYxd2zO6c46ImIwVq/G+Mp6ppVCPEaOWMbHtIsdrHjWL9RAK6LD36b1GtS5+IuYHE01Ty+sOe54SxzmOFnNJaRwINiO9SYd5TVFVMVRwl5o2EBBkYfDpyxs5z2N73ALE8Hndq1bdVXSJdJ10vJQvcPQY4j+lurwSmM6oh82mc96h5ZXOcXOJLnEkk7STtKuojLdDR+FkEBBscnsNNRURQ7nOu7oYNbvYPaF53a9SiaiFp5VZSsomBoGlIR5DNwA1aTuA8VBwuFqv1fDqiY3G04enrM8lU4pjM9Q4ulkc7ovZo6A0alf2rFu3GVMOZvYm7enOuezXr1eDZYVjtRTkGKVwHNJu09BadS8buHt3Y96Eizirtmfcq+XJamSeVDKxpBGjK0DSbuI5zeI8FQ4rCVWJ6w6XBY6nERlwqjl2SFRE4QEBAQEBBq8pMQ5CB7x5x8lvWd/YLnsUXGXtlamqOPCEvA2NteimeHGVXrl3XviAgINzkriRhnbc+Q+zXduw9h96m4G/srsdJ3Sg6Qw+2szlxjfCPZ2sG5GrEzR5M4Lv622Du+7T2rpoe2g8TtbGznjT9uSDrZdiAg3uQ1NymIUreErXf2/2n+1YlB0lXqYW5Pwy8939uga6HTjkZzmOb3ghYpnKYlwCgVeNBAQEFg5uqVsME9bJqADg0/ZbrcR1nV/SoWJma64t0sVVxRTNc8IQjF8QfUTPmedbj3Dc0dQV3atxboimOTjb96q9cmurmxF6PIQEGVhVe+CVkzDraQesb2noI1Lzu24uUTTPN62btVquK6eS9qSobIxkjfNc0OHURdctXTNNU0zydpRXFdMVRzey1bCAgICAgiOcN50IRuLnntAAHiVUaWn3aI+MrrQsRrVz8IQhUjoBAQEBBKcepvl+FE7ZYRpDiXRjX95viuowV7a2onnG6VHZq/4sfl+2r7T2lSymuvEBBNs0dPpV4dbzI5D1E2b7ysSptO16uFy6zC71q4tQ+M0/J1EzObLIB1aRt7LK6tznTEtGEtwQelPA57msYLucQ0DpJsFiZiIzkT/AC9qG01LDQxnaAXeq3eet2vsK8dH25uXJuzyVOl7+rbi1HP7K7Vy50QEBAQXPkJIXUMBO4OHY17gPYFzeOiIv1ZetzrdHVTVhqZn4/SW/UROEBAQEBBHcuKMvp9IbY3B39JFj4g9irtJ2prs60ct6z0Tdii9qz+7d81eLnnTiAgICCR5EV+hMYyfJkAH9QvbvuR3Ky0be1LurP7vuq9K2Ne1rxxp+yu8usH+S1ksYFmE6bPUdr1dR0h/SuihcaNxP/Rh6ap48J8Y9ZtAsp4gszMlBeSqk4Nib94uP+1ay5v8RVe7bp8f6WysOWU3l7BoV032tB3e0fBW2GnO3DWUeXuwIJlm0wzTndO4eTENRPPd8Bc9oUTF15U6sc2YaDKfFPlNTJL6N7M9Ruod+3tVthrOytxS4/GX9tdmvly8GrXujCAgIPrWkkAaydiZ5ERnOUL1wCh5GnhiO1rAD17T7SVyt+5tLlVXV2mGt7O1TR0hsF5PcQEBAQEH5ewEEEXBBBB3grExExlLMTMTnCtso8BdTuJAJiJ8k8Psu+O9c3jMJNirOP0+t0uqwWNpxFOU/q9b4aVQk8QEBB+o3lpDgbEEEHgQbhZiZiYmGtURVExPNuM5dGKqhhrWDyo7aXquOi4djre1dZh7sXbcVxzVeia5w2Kqw9XCeHjy84VKpDqRBceZemtSzSW1vmt1hrW29pctZch+IK879NPSPvKwlhQquzpwWqY386K3a1x9xCssHPuTDWULUtgQWLXH5BhTY9ks2o8QXi7u5tm9dlFw9O3xGfKEHSN/Y2Mo4zuVyrxyogICAgn+QGSbi5tVO2zRYxtO0nc8jcBu71U4/GRlNuj59l5o3ATnF25HhH99ljqmX4gICAgICDDmxSFpsZBfo1+Cg3dJ4W1OVVcZ+f2e9OGu1b4pef8AqcDwWl7SDqIcCAe8WXnTpTB3Pd14+e77t/8Amv0TrRHkjWOZJbZKbWNuhf8AxPuUbEaOiY17O/4dlphdKfsv+fdEXsIJBBBG0HUR2KpmJicpXcTExnD8rDIgIJVkbO2Rk1HJrbI1xA43FnDuse9XGir2+bU+Mf2ptKW5omnEUcY9QqLGMPdTzywP2xvc3rG49ose1XkOmw96L1qm5HOGEsvZfmbOm0MOg+1pv+84laOF0vXrYuv4ZR5QlKKxAs7EF46eTg57fvAH/apuCnfMMSrdWDVvci8L+UVcbSPIYdN/U3YO02HevHEV6lEswyc4WK8tVFgPkReQOl3pHv1dilaPs7O1nPGd7mNKX9pe1Y4U7u6MKcrRAQZFBQyTPEcTC9x3DxJ2AdJWldym3GtVOUPS3aruVatEZysnJ/I6ClAmqnsc8a/KIEbO/wA49JVHitITXup3R9XQYbR9rDxr3pjP6Q3L8rqIGxqG9gcR3gWVXtaOqVOkcNE5a8fVn0GKwTfupWP6ARf7u0LaK6Z4S97WItXf0VRLNWz2EBAQfl7wASTYDWVrVVFNM1VcIZiJmcoRTFMWdISGkhnDj0n4Li9IaVuYmqaaJyo6dfHsu8PhabcZzvlrlUpQgyKOufGbtOreDsPYpeFxt7DTnbnd05PK7YouR70NjU0lPWjWNCa23f8A9w9q6S1fw2kYy/TX684RKLl/BTu30+vJDsWwiWndaQajscPNPbuPQoN/D12Jyr8+S7w+Kt34zon5c2AvBJEGRQVZikZINrSD1jeO0XXpauTbriuOTyvWou0TRPN9zvYWCYK2PW2Roa49NrsPaLj+kLraKoqiJjhKLoK/NOvh6+Mb+6tl6OidJZM03J0lMzhDFfr0QT7brR87xlevfrq+M/ds0RkWzkQaVE48x7He3R96k4WcrjEqjVo1WDkwPkWHTVbh5cnmdXmsHeS7qUOqnbX4txwj1LxxN7Y2aq/WavnuJJJNySSTxJV9EZbnHTMzOcviMCCR5M5ITVVnn9nDvedrvUG/r2eCh4nG0Wd3GendYYTR9y/vndT17JXWYzS4cwwUrA+X0jtseL3bSfsj2Lm8TjKq5zqnOfpCxu4qxgqdnZjOr1xlBsRxKWd2nK8uPTsHUNgVfVVNXFR3r9y9VrVzmxFh5P1G8tIc0kEbCDYjtCMxMxOcLAyNywL3Np6g3cbBknE813TwO9SbV3PdUvtH6SmqYtXePKf6lOlJXggINJlNUkNbGPS1nqG7v8Fz2n8RNNum1H7t8+Ef6sdH24mqa55I4uUWogICADvWYmYnOBuaTF2ubydQA5p1XIv3j3rocFpmJjZYrfHXv3V93CTTOvZnKfXBqcbyULRylOdNm3R2kD7J9Ie3rUy/gN20sTnHrh1TMLpOJnUvbp69+iLEblWLd8WGUow2IVtBPRu89rSY78drT2OFuoq+0Ze1qJonjH2UuK/+XF0YiOE8f7+ioKekc6VsJBDi9rCN4Jdo271bZ7nU13Ii3NccMs3TbRYAcFq+bTvfUGpyrp9OjqG/8p5HW0aQ9oXrZnK5EkqbwmgdPNHC3a9wF+A3nsF1a116lM1S0SvOViADoqSPUyJoJA42s0djf8lnRtrdNyeMqHTF/OqLUct6EK0Ur1pqZ8jgxjS5x2AC5K1qqimM6pyhtRRVXOrTGcrAwTI2GmZ8ornN1a9AnyW9fPPQNXWqXF6SzjK3ujqvcPo+3Yp2uIn5cv8AWFlJlo+W8UF44tl9jnDs80dG1UNy9NXBGxelKrnuWt1P1/xEV4KkQEBB9BQXLkriRqKaOQ+dYtd6zdRPbqPap9urWpzdhgr+2s01zx5+MNst0sQRnKf9431feuR/EGe3p8P7XGj/APznxadUKcICAgICDMw/EXxHUbt3tOzs4KfgtIXcLPu76enL/Hhew9F2N/Hqza7C4K0F7PIltrP5hv610dM4bSFOtbnKr6/Pr4o1rE3sHOrVvp9cELxLDZIHaMjbcCNYd1FVt6xXZq1a4XtjEW79OtRPd7ZP4hyM7H+iTou9U6j3bexb4S9srsVcuE+DTGWNtZmnnxjxfjG8ntDG6dwH7Od7ZBbYHNF3DvAd/Uupz3I+Hxmto2umeNMZfKeHZayOXEHnPHpNc3iCO8WWYnKRXOb6gEIqKyXzYg9g6xreevUB2lWGIqmuabdPN51VxRTNU8kKr6t00j5X+c9xce3d2bFd26IopimOTjLtyblc11cZbTJ3JiarN2jRjvrkds6gPSK8MRi6LMb989EjC4G5iJ3bo6pxLUUeFsLI26c5Gve49LneiOgd29c7isbVcn3vJcVXMPgKdWmM6vr8+iDYxjM1S/SldfmtGpreoe/aqyquap3qLEYm5fqzrn5coa9avAQEBAQEFmZsSfk0nDlTb7rbqXh/0uk0NnsZ8UwXutxBo8p6e7WyDdqPUdh7/Fc7+IMPNVFN2OW6fCf9WOj7mVU0TzR1cqtRAQEBAQEH6jeWkEEgjYQtqK6qKoqpnKY5sVUxVGUt3T4lHM3kqhoIO87D+U9K6bB6Xt36dliojx5f5Kurw1dmraWZ9f20GO5KPju+G749ttrmj/cF6YnR9VHvW98fX/VjhNJ03Pdubp+k9m9yae2oihe/XJTucAetpZr62uHa1WeAvbSzGfGNytx9FVi7XFP6a++f3+iRqarBAQQHL+URQx0UIOlK9z3AayQXF1rDi4/9KtdH0a1c3auEKjS12Yoi1Txn7MbJ7IZrG8vWkNaPK5O4AA4vd7h/+LbFaSyzpt+fZHwui4pjaX53Ry7v3lBlrYcjRgNaNWna2rgxu4dK5+7iJmd3mxitKbtSxujr2QhziSSTcnWSdZJ4kqMpJnPe+ICAgICAgILfyKw8w0kbXCznXe7rdsHdoqdapypdbo6zNrDxE8Z3+ber0ThB+JYw4FpFwRYrS5bpuUzRVGcSzTVNM5wiWJ4Y6I32s3O9x4LiMfo25has+NHKe69w+Jpux8ejBVakCAgICAgICDYYbiz4tR8pnDh1H3K1wGlbuG92fep6dPDsi38JTd3xulvcOihLnTRai4WeBqudxLdx26+ldVhLli9ndszx4/7HVW36rtNMW7nLh66NipqKICCP4zWUtI91RJ5UzwA0bXaIGprR6DeJ4lZuYiaaIomd3RAxF6xhqpuV/qnz+XSFd4/lFNVO8s6LNzBsHSecetV9dyauLnsVjbmIn3t0dGnWiIICAgICAgIJbkZks6ZzZpW2hFiAf+Id2rm9O9e1q1rb54LXR+Am7VFyuPd+/wDiz1MdMICAg+ELExExlIwJ8Ghdr0beqbezYqy9ofCXJz1cvDd/iVRjLtPPN4fq9Fxf3j4KP+X8N/Krzjs9PaF3pHr5n6vRc5/ePgsfl/Dfyq847HtC70j18z9Xouc/vHwT8v4b+VXnHY9oXekevmfq9Fzn94+Cfl/Dfyq847HtC70j18z9Xouc/vHwT8v4b+VXnHY9oXekevmfq9Fzn94+Cfl/Dfyq847HtC70j18z9Xouc/vHwT8v4b+VXnHY9oXekevmfq9Fzn94+Cfl/Dfyq847HtC70j183pT4KxjtJr5Aesd2zWvazoa1Zriu3XVE+MdmteNrrjKqI9fNs1boYg/MjbggEi42i1x0i4IRiYzjJF6jISne4vfLUOc43JL2kn/oXjNimd8qurRFquqaqqqpmfjHZ5/N7S8+f7zPyLGwpa+xrHWrzjsfN7S8+f7zPyJsKT2NY61ecdj5vaXnz/eZ+RNhSexrHWrzjsfN7S8+f7zPyJsKT2NY61ecdj5vaXnz/eZ+RNhSexrHWrzjsfN7S8+f7zPyJsKT2NY61ecdj5vaXnz/AHmfkTYUnsax1q847Hze0vPn+838ibCln2NY61ecdmxw/JGkiIcI9Jw3vOl7Dq9i3ptUwkWtHYe3OcU5z8d7er0ThAQEBAQR/LjKUYfSmqLC9rZImuaDY6L3BpLd1wDcA7bbtqDZ4PisNVCyeB4fG8XBHgRuI3hBmoCAgIIZimdHC6eaSCWoc2SNxa8clKbOG0XDLHsQYvzw4P8AWnf2ZvyIJ4Xar7rXQQR2eDCAbGqd/Zm/Ig+fPDg/1p39mb8iB88OD/Wnf2ZvyIPozw4P9ad/Zm/IgkuB5T0dX/6apjkPNa4aQ62nWg26AgICDUZQZT0lE3SqZ2R6rgE3c7qYPKPYEFd4ln6omkiGnnlt6TtGMHpGsnvAQa1n6QLL66F1uiUX/wAUG+wbPjh0pDZWzQE73tDmfeYSe9oCCyaOqZKxksbg9jwHNc3WHNOsEFB7ICAgICAgr3Px9DzfxIPxAgo3N3l5Phk123fA8jlYr7d2k3muHHfax6A6jwDGoKyBlRTvD43DtB3tcPRI3hBsUBAQchZzPpWv/mJPFBGUHbzvMPq+5BxNU+e71neKDyQEBB6QTOY4PY5zXNNw5pIIPEEawUHRWZnOQ+tvR1TgahjdJj9nKsG2+7TG3pHUUFqoCCls52eLknOpcOc0vFxJP5wadhbGNhIPpG41agdoCi6uqfK90kj3Pe43c5xJJPEk7UHigICDsDNz9F0H8tB/gEEjQEBAQEBBXufj6Hm/iQfiBBy8glWQGW8+GT6cZLonEcrETqeOI5rhuKDqXJvH4K6BtRTv0mO2j0mu3tcNxCDaICDkLOZ9K1/8xJ4oIyg7ed5h9X3IOJqnz3es7xQSPNjh8U+KUkMzA+N7nhzXbCBG46+0BB0h82+FfUIe4/FBG8sszdFNC91JHyE4BLLOcWOI2Nc0k2vsuNnSg5umiLXOa4Wc0kEHcQbEINzkNXugxCjladbZ4h1tc4NcO1pI7UHY6Coc+uXhp2f6fTuIlkbeV7dRZGdjAdxdY34DrQc9IJLkRkVU4nLycAAY23KSuvoMB6tp4NHs2oL+yazQ4bTAGSL5TIBrdNrbfoi823WCelBLm5P0gboilg0eHJMt3WQRfKLNNhlUDaAQPtqfB5FuuMeQe5BJ8msLNLSU9MXaZiiZHpAW0tEWva5t1INmgICAgICCvc/H0PN/Eg/ECDl5AQSPIjLGow2cSwm7DYSRk+TI3p4EbjuQdTZJ5TU+IU7aindcGwc0+dG62tjhuPsO0IN0g5CzmfStf/MSeKCMoO3neYfV9yDiap893rO8UEszP/TFF67/AMN6DrJBh4viUdNDJPM4NjjaXOJ4DcOJOwDeSg4xxOq5WaWW1tOSR9uGk4ut7UG5zeYS6pxGkiaCf2rHutuYw6bj3NPsQdc4hVthiklebNjY57upoufBBxnjuKyVVRLUyny5Xucei+xo6ALDsQfMEwuSqnip4hd8rw0cBfaT0AXJ6kHX+S+AQ0NNHTQizWjWba3u9J7uJPwQbZAQEBAQEBAQEBBXufj6Hm/iQfiBBy8glGR+RcuIxVboDeWBsThGf+IHad2g7neSLcdiCMyRlpLXAggkEEWII1EEHYUG8yNyrqMOqBPA7VqEkZ82RvNcPA7Qg6oyOyrp8RgE8Duh7DbSjdzXDwO9By/nM+la/wDmJPFBGUHbzvMPq+5BxNU+e71neKD3wjFJaaZlRA/QlYSWus11iQRscCDqJ2hBK/nbxj66f7MH/wBaDSZQZX11bYVVS+Ro2N1NbfjoMAbfpsg0aDpzM5kLHRQfKS+OWeZo8uM6TGM26DXb9e09FtyDZZ5awxYPVkekGM7Hvaw+wlByigtH9HmgEmJPkI/dQPcPWc5jB7C5B0kgICAgICAgICAgIK9z8fQ838SD8QIOXkF1/o0fvK/1afxkQSXO3mwbWh1XSNDaoDymCwE4Hg+2w79h3EBzlNE5jnMcC1zSQ4EWIINiCDsIKDbZJ5TT4fO2op3WI1OafNe3e1w3jwQeeVOKiqq56kNLRLI5+iTfR0tZF96DVIO3neYfV9yDiap893rO8UGRg2GSVM8dPEAZJHaLQTYX6zsQTX5mMW/9mP8Aus+KDDxTNRisDDI6m02gEnk3teQPUB0j2AoIU4WNjqKCX5uMu5sMnBBLqd7hysV9RGzTbweB32sd1gvbO0W1OBzyRODmOZDK1w1gsD2Pv3IOWUFr/o5VQbiE0Z9Ondbra9ht3X7kHRiAgICAgICAgICAgr3Px9DzfxIPxAg5eQXX+jR+8r/Vp/GRBfCCsc6+bFtc11TTNa2qaNY2CYDceDuB37D0BzdUwOjc5j2lrmkhzSLEEaiCEHmgIO3neYfV9yDiap893rO8UEmzVfS1D/GHgUHXCAg5pz/YHHT4g2WMBonj03NHPB0XOtuvqPXc70FZIOjMzzvluBy0jzfRM8OvcHjSb3aaDnipp3RvdG8Fr2Oc1wO0OabEdhCDb5FZQGhrYKoAkMd5bRtcw6nAdNibdICDsGkqWSsZJG4OY9oc1w2FpFwUHsgICAgICAgICAgr3Px9DzfxIPxAg5eQXX+jR+8r/Vp/GRBfCAgrfOtm0ZiDDUQAMq2jqEwHou4Hg7sPQHNVXTPie6ORpY9hLXNcLFpG0EIPFB287zD6vuQcTVPnu9Z3igkuaxwGLUJJsOVG3qKDrP5VHz2feCDAxnKSkpYzJPURMbr2uF3dDWjW49ACDlzOVlZ/qVa+cAtiaBHE07dBtzpHpJJPcNyCKIOlP0e8PMeGGQ3/AG00jh1NtHfvae5BBc/uSDoakV8bTyU1hJbYyUatfAOFu0HiEFSoLMzW50n4famqAZKUnURrfDfaWj0m39HrI4EOg8Dyhpatgkpp45R9lw0h0ObtaeghBtEGtxrHqakZp1M8cTftuAJO2zW7XHoAJQe+FYgyohjnjJMcjGvaSLEtcLjVuQZaAgICAgIK9z8fQ838SD8QIOXkF1/o0fvK/wBWn8ZEF8ICAgrvOpm1ZiLDPCGsq2DUdglA9B/Twd069WwOZ62kfFI+KRhY9hLXNcLEEbiEHa7vMPq+5BxNU+e71neKDyQEBAQSbIPIyfEqgRxgiJpHKy7mN39biL2Hu1oOs8Lw+Onhjgiboxxsaxo4AC23eelB+cYwuKqhkp52B8cjbOafEHcQbEEbCEHLmcXN7PhkhNjJTOd+zlA2X2MfzXew7uACFoPWnqHsdpMe5juLSWnvCDZ/rVXaOj8sqLcOVf8AFBrKiofI7Se9z3cXEuPeUHXebn6LoP5aD/AIJGgICAgICDR5Z5NMxCldSyPcxrnMcXNtfyTpb9W5BXfzA0n1uo7o/gglub/N7DhTpnRTSScqIwdMN1aBcRbRH2kEzQEBAQV9nSzbx4kwyxaLKtg8l2wSAeg/3O3dSCfaPk26LIKkfmEpCSfldRrJOyP4IPz8wNJ9bqO6P4IHzA0n1uo7o/ggfMDSfW6juj+CDNw3MVh7HB0klRNb0S5rWnr0Gh3tQWRhmGw08YigjZHGNjWAAdfSelBloCDyqadkjXMe1rmOFnNcAQRwIO1BVOVWY2mmJko5TTuPoOGnHe+7XpN7yOgIK7xHMvisZ8iKOYX2xysGriRIWoMGPNNjBNvkRHXLCP8A5EEjwfMRWvINRNDC3VcNvI7p1Cwv2oL6wDCxS00FM1xcIo2RhxFiQ0WuQEGwQEBAQEBAQEBAQEBAQEBAQEBAQEBAQEBAQEBAQEBAQ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6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330376" y="3354701"/>
            <a:ext cx="922422" cy="1088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14" descr="Why brands use Trends Platfor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345902" y="1835719"/>
            <a:ext cx="930669" cy="97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a:xfrm>
            <a:off x="5325650" y="2192704"/>
            <a:ext cx="3818350" cy="738664"/>
          </a:xfrm>
          <a:prstGeom prst="rect">
            <a:avLst/>
          </a:prstGeom>
        </p:spPr>
        <p:txBody>
          <a:bodyPr wrap="square">
            <a:spAutoFit/>
          </a:bodyPr>
          <a:lstStyle/>
          <a:p>
            <a:pPr eaLnBrk="0" fontAlgn="base" hangingPunct="0">
              <a:spcBef>
                <a:spcPct val="0"/>
              </a:spcBef>
              <a:spcAft>
                <a:spcPts val="600"/>
              </a:spcAft>
              <a:buClr>
                <a:srgbClr val="000000"/>
              </a:buClr>
            </a:pPr>
            <a:r>
              <a:rPr lang="en-US" sz="2000" b="1" dirty="0" smtClean="0">
                <a:solidFill>
                  <a:schemeClr val="tx1">
                    <a:lumMod val="75000"/>
                    <a:lumOff val="25000"/>
                  </a:schemeClr>
                </a:solidFill>
              </a:rPr>
              <a:t>Be Smarter</a:t>
            </a:r>
            <a:r>
              <a:rPr lang="en-US" sz="2000" dirty="0" smtClean="0">
                <a:solidFill>
                  <a:schemeClr val="tx1">
                    <a:lumMod val="75000"/>
                    <a:lumOff val="25000"/>
                  </a:schemeClr>
                </a:solidFill>
              </a:rPr>
              <a:t>: </a:t>
            </a:r>
            <a:r>
              <a:rPr lang="en-US" sz="2000" dirty="0" smtClean="0">
                <a:solidFill>
                  <a:prstClr val="black">
                    <a:lumMod val="65000"/>
                    <a:lumOff val="35000"/>
                  </a:prstClr>
                </a:solidFill>
              </a:rPr>
              <a:t>Identify Opportunity</a:t>
            </a:r>
            <a:r>
              <a:rPr lang="en-US" dirty="0" smtClean="0">
                <a:solidFill>
                  <a:prstClr val="black">
                    <a:lumMod val="65000"/>
                    <a:lumOff val="35000"/>
                  </a:prstClr>
                </a:solidFill>
              </a:rPr>
              <a:t/>
            </a:r>
            <a:br>
              <a:rPr lang="en-US" dirty="0" smtClean="0">
                <a:solidFill>
                  <a:prstClr val="black">
                    <a:lumMod val="65000"/>
                    <a:lumOff val="35000"/>
                  </a:prstClr>
                </a:solidFill>
              </a:rPr>
            </a:br>
            <a:r>
              <a:rPr lang="en-US" sz="1100" dirty="0" smtClean="0">
                <a:solidFill>
                  <a:prstClr val="black">
                    <a:lumMod val="65000"/>
                    <a:lumOff val="35000"/>
                  </a:prstClr>
                </a:solidFill>
              </a:rPr>
              <a:t>Instead of relying on a guru’s gut instinct, increase</a:t>
            </a:r>
            <a:br>
              <a:rPr lang="en-US" sz="1100" dirty="0" smtClean="0">
                <a:solidFill>
                  <a:prstClr val="black">
                    <a:lumMod val="65000"/>
                    <a:lumOff val="35000"/>
                  </a:prstClr>
                </a:solidFill>
              </a:rPr>
            </a:br>
            <a:r>
              <a:rPr lang="en-US" sz="1100" dirty="0" smtClean="0">
                <a:solidFill>
                  <a:prstClr val="black">
                    <a:lumMod val="65000"/>
                    <a:lumOff val="35000"/>
                  </a:prstClr>
                </a:solidFill>
              </a:rPr>
              <a:t>certainty with our 100,000,000 person focus group</a:t>
            </a:r>
          </a:p>
        </p:txBody>
      </p:sp>
      <p:sp>
        <p:nvSpPr>
          <p:cNvPr id="63" name="Rectangle 62"/>
          <p:cNvSpPr/>
          <p:nvPr/>
        </p:nvSpPr>
        <p:spPr>
          <a:xfrm>
            <a:off x="5325650" y="3798298"/>
            <a:ext cx="3655064" cy="738664"/>
          </a:xfrm>
          <a:prstGeom prst="rect">
            <a:avLst/>
          </a:prstGeom>
        </p:spPr>
        <p:txBody>
          <a:bodyPr wrap="square">
            <a:spAutoFit/>
          </a:bodyPr>
          <a:lstStyle/>
          <a:p>
            <a:pPr eaLnBrk="0" fontAlgn="base" hangingPunct="0">
              <a:spcBef>
                <a:spcPct val="0"/>
              </a:spcBef>
              <a:spcAft>
                <a:spcPts val="600"/>
              </a:spcAft>
              <a:buClr>
                <a:srgbClr val="000000"/>
              </a:buClr>
              <a:tabLst>
                <a:tab pos="112713" algn="l"/>
              </a:tabLst>
            </a:pPr>
            <a:r>
              <a:rPr lang="en-US" sz="2000" b="1" dirty="0" smtClean="0">
                <a:solidFill>
                  <a:schemeClr val="tx1">
                    <a:lumMod val="75000"/>
                    <a:lumOff val="25000"/>
                  </a:schemeClr>
                </a:solidFill>
              </a:rPr>
              <a:t>Dive Deeper</a:t>
            </a:r>
            <a:r>
              <a:rPr lang="en-US" sz="2000" dirty="0" smtClean="0">
                <a:solidFill>
                  <a:schemeClr val="tx1">
                    <a:lumMod val="75000"/>
                    <a:lumOff val="25000"/>
                  </a:schemeClr>
                </a:solidFill>
              </a:rPr>
              <a:t>: </a:t>
            </a:r>
            <a:r>
              <a:rPr lang="en-US" sz="2000" dirty="0" smtClean="0">
                <a:solidFill>
                  <a:prstClr val="black">
                    <a:lumMod val="65000"/>
                    <a:lumOff val="35000"/>
                  </a:prstClr>
                </a:solidFill>
              </a:rPr>
              <a:t>Improve Projects</a:t>
            </a:r>
            <a:r>
              <a:rPr lang="en-US" dirty="0" smtClean="0">
                <a:solidFill>
                  <a:prstClr val="black">
                    <a:lumMod val="65000"/>
                    <a:lumOff val="35000"/>
                  </a:prstClr>
                </a:solidFill>
              </a:rPr>
              <a:t/>
            </a:r>
            <a:br>
              <a:rPr lang="en-US" dirty="0" smtClean="0">
                <a:solidFill>
                  <a:prstClr val="black">
                    <a:lumMod val="65000"/>
                    <a:lumOff val="35000"/>
                  </a:prstClr>
                </a:solidFill>
              </a:rPr>
            </a:br>
            <a:r>
              <a:rPr lang="en-US" sz="1100" dirty="0" smtClean="0">
                <a:solidFill>
                  <a:prstClr val="black">
                    <a:lumMod val="65000"/>
                    <a:lumOff val="35000"/>
                  </a:prstClr>
                </a:solidFill>
              </a:rPr>
              <a:t>Find better ideas faster &amp; discover related </a:t>
            </a:r>
            <a:br>
              <a:rPr lang="en-US" sz="1100" dirty="0" smtClean="0">
                <a:solidFill>
                  <a:prstClr val="black">
                    <a:lumMod val="65000"/>
                    <a:lumOff val="35000"/>
                  </a:prstClr>
                </a:solidFill>
              </a:rPr>
            </a:br>
            <a:r>
              <a:rPr lang="en-US" sz="1100" dirty="0" smtClean="0">
                <a:solidFill>
                  <a:prstClr val="black">
                    <a:lumMod val="65000"/>
                    <a:lumOff val="35000"/>
                  </a:prstClr>
                </a:solidFill>
              </a:rPr>
              <a:t>products that could make project better</a:t>
            </a:r>
            <a:endParaRPr lang="en-US" sz="1100" dirty="0">
              <a:solidFill>
                <a:prstClr val="black">
                  <a:lumMod val="65000"/>
                  <a:lumOff val="35000"/>
                </a:prstClr>
              </a:solidFill>
            </a:endParaRPr>
          </a:p>
        </p:txBody>
      </p:sp>
      <p:sp>
        <p:nvSpPr>
          <p:cNvPr id="64" name="Rectangle 63"/>
          <p:cNvSpPr/>
          <p:nvPr/>
        </p:nvSpPr>
        <p:spPr>
          <a:xfrm>
            <a:off x="5353541" y="5357336"/>
            <a:ext cx="3626238" cy="738664"/>
          </a:xfrm>
          <a:prstGeom prst="rect">
            <a:avLst/>
          </a:prstGeom>
        </p:spPr>
        <p:txBody>
          <a:bodyPr wrap="square">
            <a:spAutoFit/>
          </a:bodyPr>
          <a:lstStyle/>
          <a:p>
            <a:pPr eaLnBrk="0" fontAlgn="base" hangingPunct="0">
              <a:spcBef>
                <a:spcPct val="0"/>
              </a:spcBef>
              <a:spcAft>
                <a:spcPts val="600"/>
              </a:spcAft>
              <a:buClr>
                <a:srgbClr val="000000"/>
              </a:buClr>
              <a:tabLst>
                <a:tab pos="112713" algn="l"/>
              </a:tabLst>
            </a:pPr>
            <a:r>
              <a:rPr lang="en-US" sz="2000" b="1" dirty="0" smtClean="0">
                <a:solidFill>
                  <a:schemeClr val="tx1">
                    <a:lumMod val="75000"/>
                    <a:lumOff val="25000"/>
                  </a:schemeClr>
                </a:solidFill>
              </a:rPr>
              <a:t>Act Faster</a:t>
            </a:r>
            <a:r>
              <a:rPr lang="en-US" sz="2000" dirty="0" smtClean="0">
                <a:solidFill>
                  <a:schemeClr val="tx1">
                    <a:lumMod val="75000"/>
                    <a:lumOff val="25000"/>
                  </a:schemeClr>
                </a:solidFill>
              </a:rPr>
              <a:t>: </a:t>
            </a:r>
            <a:r>
              <a:rPr lang="en-US" sz="2000" dirty="0" smtClean="0">
                <a:solidFill>
                  <a:prstClr val="black">
                    <a:lumMod val="65000"/>
                    <a:lumOff val="35000"/>
                  </a:prstClr>
                </a:solidFill>
              </a:rPr>
              <a:t>Deep Dive Curiosities</a:t>
            </a:r>
            <a:r>
              <a:rPr lang="en-US" dirty="0" smtClean="0">
                <a:solidFill>
                  <a:prstClr val="black">
                    <a:lumMod val="65000"/>
                    <a:lumOff val="35000"/>
                  </a:prstClr>
                </a:solidFill>
              </a:rPr>
              <a:t/>
            </a:r>
            <a:br>
              <a:rPr lang="en-US" dirty="0" smtClean="0">
                <a:solidFill>
                  <a:prstClr val="black">
                    <a:lumMod val="65000"/>
                    <a:lumOff val="35000"/>
                  </a:prstClr>
                </a:solidFill>
              </a:rPr>
            </a:br>
            <a:r>
              <a:rPr lang="en-US" sz="1100" dirty="0" smtClean="0">
                <a:solidFill>
                  <a:prstClr val="black">
                    <a:lumMod val="65000"/>
                    <a:lumOff val="35000"/>
                  </a:prstClr>
                </a:solidFill>
              </a:rPr>
              <a:t>Save time &amp; cost-effectively explore curiosities </a:t>
            </a:r>
            <a:br>
              <a:rPr lang="en-US" sz="1100" dirty="0" smtClean="0">
                <a:solidFill>
                  <a:prstClr val="black">
                    <a:lumMod val="65000"/>
                    <a:lumOff val="35000"/>
                  </a:prstClr>
                </a:solidFill>
              </a:rPr>
            </a:br>
            <a:r>
              <a:rPr lang="en-US" sz="1100" dirty="0" smtClean="0">
                <a:solidFill>
                  <a:prstClr val="black">
                    <a:lumMod val="65000"/>
                    <a:lumOff val="35000"/>
                  </a:prstClr>
                </a:solidFill>
              </a:rPr>
              <a:t>to make sure you never miss a big idea</a:t>
            </a:r>
          </a:p>
        </p:txBody>
      </p:sp>
      <p:pic>
        <p:nvPicPr>
          <p:cNvPr id="65" name="Picture 2" descr="http://www.dailymobile.net/wp-content/uploads/2011/12/550x-transparent-amoled.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4345901" y="5014062"/>
            <a:ext cx="930669" cy="997954"/>
          </a:xfrm>
          <a:prstGeom prst="rect">
            <a:avLst/>
          </a:prstGeom>
          <a:noFill/>
          <a:extLst>
            <a:ext uri="{909E8E84-426E-40DD-AFC4-6F175D3DCCD1}">
              <a14:hiddenFill xmlns:a14="http://schemas.microsoft.com/office/drawing/2010/main">
                <a:solidFill>
                  <a:srgbClr val="FFFFFF"/>
                </a:solidFill>
              </a14:hiddenFill>
            </a:ext>
          </a:extLst>
        </p:spPr>
      </p:pic>
      <p:sp>
        <p:nvSpPr>
          <p:cNvPr id="66" name="Right Brace 65"/>
          <p:cNvSpPr/>
          <p:nvPr/>
        </p:nvSpPr>
        <p:spPr>
          <a:xfrm flipH="1">
            <a:off x="3680879" y="1794635"/>
            <a:ext cx="228600" cy="4147281"/>
          </a:xfrm>
          <a:prstGeom prst="rightBrace">
            <a:avLst>
              <a:gd name="adj1" fmla="val 71198"/>
              <a:gd name="adj2" fmla="val 18861"/>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prstClr val="black"/>
              </a:solidFill>
            </a:endParaRPr>
          </a:p>
        </p:txBody>
      </p:sp>
      <p:pic>
        <p:nvPicPr>
          <p:cNvPr id="67" name="Picture 6" descr="http://4.bp.blogspot.com/-bLON9MCYcsM/ULzH75A74EI/AAAAAAAAFiw/SpW0bxdbts0/s1600/Chrysler+Logo+2.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6384665" y="5004303"/>
            <a:ext cx="1022674" cy="25224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43850" y="1774677"/>
            <a:ext cx="976867" cy="3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8" descr="http://www.therecycler.com/wp-content/uploads/2013/03/Samsung-Logo.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393786" y="4987767"/>
            <a:ext cx="920197" cy="3059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ttps://encrypted-tbn0.gstatic.com/images?q=tbn:ANd9GcT5Syfw7SiTjH1uYgQmR2-PNXaZTAaI-643YlXLeMoqQateVORkO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393786" y="3344140"/>
            <a:ext cx="554499" cy="36899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s://encrypted-tbn0.gstatic.com/images?q=tbn:ANd9GcTTt5SW5CmGSAf5NowgZneo9U6uYWs4P8i4uun8g2jTjtpNJqL3v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455132" y="5026898"/>
            <a:ext cx="404652" cy="26683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4" descr="http://www.anheuser-busch.com/s/uploads/Budweiser-Logo.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102717" y="3456189"/>
            <a:ext cx="663893" cy="23710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s://encrypted-tbn2.gstatic.com/images?q=tbn:ANd9GcQ2WojpymPdyrhohxiW3JzMEPu8gLdKrsboC__RIIx7Bb0Ml7uFBQ"/>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936395" y="5011968"/>
            <a:ext cx="280654" cy="28065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https://groups.cob.ohio-state.edu/boms/files/Target-logo.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48652" y="1829685"/>
            <a:ext cx="949483" cy="21479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386172" y="1752600"/>
            <a:ext cx="380099" cy="36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6"/>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6862451" y="3407298"/>
            <a:ext cx="304800" cy="33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ectangle 53"/>
          <p:cNvSpPr/>
          <p:nvPr/>
        </p:nvSpPr>
        <p:spPr>
          <a:xfrm>
            <a:off x="277653" y="3596458"/>
            <a:ext cx="3174622" cy="590931"/>
          </a:xfrm>
          <a:prstGeom prst="rect">
            <a:avLst/>
          </a:prstGeom>
        </p:spPr>
        <p:txBody>
          <a:bodyPr wrap="square">
            <a:spAutoFit/>
          </a:bodyPr>
          <a:lstStyle/>
          <a:p>
            <a:pPr algn="ctr">
              <a:lnSpc>
                <a:spcPct val="90000"/>
              </a:lnSpc>
            </a:pPr>
            <a:r>
              <a:rPr lang="en-US" b="1" dirty="0" smtClean="0">
                <a:solidFill>
                  <a:schemeClr val="tx1">
                    <a:lumMod val="75000"/>
                    <a:lumOff val="25000"/>
                  </a:schemeClr>
                </a:solidFill>
                <a:latin typeface="Arial" pitchFamily="34" charset="0"/>
                <a:cs typeface="Arial" pitchFamily="34" charset="0"/>
              </a:rPr>
              <a:t>Save Effort</a:t>
            </a:r>
            <a:r>
              <a:rPr lang="en-US" dirty="0" smtClean="0">
                <a:solidFill>
                  <a:schemeClr val="tx1">
                    <a:lumMod val="75000"/>
                    <a:lumOff val="25000"/>
                  </a:schemeClr>
                </a:solidFill>
                <a:latin typeface="Arial" pitchFamily="34" charset="0"/>
                <a:cs typeface="Arial" pitchFamily="34" charset="0"/>
              </a:rPr>
              <a:t>:</a:t>
            </a:r>
            <a:r>
              <a:rPr lang="en-US" b="1" dirty="0" smtClean="0">
                <a:solidFill>
                  <a:prstClr val="black">
                    <a:lumMod val="65000"/>
                    <a:lumOff val="35000"/>
                  </a:prstClr>
                </a:solidFill>
                <a:latin typeface="Arial" pitchFamily="34" charset="0"/>
                <a:cs typeface="Arial" pitchFamily="34" charset="0"/>
              </a:rPr>
              <a:t/>
            </a:r>
            <a:br>
              <a:rPr lang="en-US" b="1" dirty="0" smtClean="0">
                <a:solidFill>
                  <a:prstClr val="black">
                    <a:lumMod val="65000"/>
                    <a:lumOff val="35000"/>
                  </a:prstClr>
                </a:solidFill>
                <a:latin typeface="Arial" pitchFamily="34" charset="0"/>
                <a:cs typeface="Arial" pitchFamily="34" charset="0"/>
              </a:rPr>
            </a:br>
            <a:r>
              <a:rPr lang="en-US" dirty="0" smtClean="0">
                <a:solidFill>
                  <a:prstClr val="black">
                    <a:lumMod val="65000"/>
                    <a:lumOff val="35000"/>
                  </a:prstClr>
                </a:solidFill>
                <a:latin typeface="Arial" pitchFamily="34" charset="0"/>
                <a:cs typeface="Arial" pitchFamily="34" charset="0"/>
              </a:rPr>
              <a:t>Get a Dedicated Advisor</a:t>
            </a:r>
            <a:endParaRPr lang="en-US" dirty="0">
              <a:solidFill>
                <a:prstClr val="white">
                  <a:lumMod val="50000"/>
                </a:prstClr>
              </a:solidFill>
              <a:latin typeface="Arial" pitchFamily="34" charset="0"/>
              <a:cs typeface="Arial" pitchFamily="34" charset="0"/>
            </a:endParaRPr>
          </a:p>
        </p:txBody>
      </p:sp>
      <p:sp>
        <p:nvSpPr>
          <p:cNvPr id="29" name="Rectangle 68"/>
          <p:cNvSpPr>
            <a:spLocks noChangeArrowheads="1"/>
          </p:cNvSpPr>
          <p:nvPr/>
        </p:nvSpPr>
        <p:spPr bwMode="auto">
          <a:xfrm>
            <a:off x="1351333" y="4953599"/>
            <a:ext cx="1109324"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fontAlgn="base">
              <a:lnSpc>
                <a:spcPct val="80000"/>
              </a:lnSpc>
              <a:spcBef>
                <a:spcPct val="0"/>
              </a:spcBef>
              <a:spcAft>
                <a:spcPct val="0"/>
              </a:spcAft>
            </a:pPr>
            <a:r>
              <a:rPr lang="en-US" sz="1400" dirty="0" smtClean="0">
                <a:solidFill>
                  <a:prstClr val="black">
                    <a:lumMod val="65000"/>
                    <a:lumOff val="35000"/>
                  </a:prstClr>
                </a:solidFill>
              </a:rPr>
              <a:t>Custom Dashboard</a:t>
            </a:r>
            <a:endParaRPr lang="en-US" sz="900" dirty="0">
              <a:solidFill>
                <a:prstClr val="black">
                  <a:lumMod val="65000"/>
                  <a:lumOff val="35000"/>
                </a:prstClr>
              </a:solidFill>
            </a:endParaRPr>
          </a:p>
        </p:txBody>
      </p:sp>
      <p:sp>
        <p:nvSpPr>
          <p:cNvPr id="30" name="Rectangle 68"/>
          <p:cNvSpPr>
            <a:spLocks noChangeArrowheads="1"/>
          </p:cNvSpPr>
          <p:nvPr/>
        </p:nvSpPr>
        <p:spPr bwMode="auto">
          <a:xfrm>
            <a:off x="2491229" y="4953599"/>
            <a:ext cx="997406"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fontAlgn="base">
              <a:lnSpc>
                <a:spcPct val="80000"/>
              </a:lnSpc>
              <a:spcBef>
                <a:spcPct val="0"/>
              </a:spcBef>
              <a:spcAft>
                <a:spcPct val="0"/>
              </a:spcAft>
            </a:pPr>
            <a:r>
              <a:rPr lang="en-US" sz="1400" dirty="0" smtClean="0">
                <a:solidFill>
                  <a:prstClr val="black">
                    <a:lumMod val="65000"/>
                    <a:lumOff val="35000"/>
                  </a:prstClr>
                </a:solidFill>
              </a:rPr>
              <a:t>Report </a:t>
            </a:r>
          </a:p>
          <a:p>
            <a:pPr algn="ctr" fontAlgn="base">
              <a:lnSpc>
                <a:spcPct val="80000"/>
              </a:lnSpc>
              <a:spcBef>
                <a:spcPct val="0"/>
              </a:spcBef>
              <a:spcAft>
                <a:spcPct val="0"/>
              </a:spcAft>
            </a:pPr>
            <a:r>
              <a:rPr lang="en-US" sz="1400" dirty="0" smtClean="0">
                <a:solidFill>
                  <a:prstClr val="black">
                    <a:lumMod val="65000"/>
                    <a:lumOff val="35000"/>
                  </a:prstClr>
                </a:solidFill>
              </a:rPr>
              <a:t>Library</a:t>
            </a:r>
            <a:endParaRPr lang="en-US" sz="900" dirty="0">
              <a:solidFill>
                <a:prstClr val="black">
                  <a:lumMod val="65000"/>
                  <a:lumOff val="35000"/>
                </a:prstClr>
              </a:solidFill>
            </a:endParaRPr>
          </a:p>
        </p:txBody>
      </p:sp>
      <p:sp>
        <p:nvSpPr>
          <p:cNvPr id="31" name="Rectangle 68"/>
          <p:cNvSpPr>
            <a:spLocks noChangeArrowheads="1"/>
          </p:cNvSpPr>
          <p:nvPr/>
        </p:nvSpPr>
        <p:spPr bwMode="auto">
          <a:xfrm>
            <a:off x="240989" y="4931599"/>
            <a:ext cx="1109324"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fontAlgn="base">
              <a:lnSpc>
                <a:spcPct val="80000"/>
              </a:lnSpc>
              <a:spcBef>
                <a:spcPct val="0"/>
              </a:spcBef>
              <a:spcAft>
                <a:spcPct val="0"/>
              </a:spcAft>
            </a:pPr>
            <a:r>
              <a:rPr lang="en-US" sz="1400" dirty="0" smtClean="0">
                <a:solidFill>
                  <a:prstClr val="black">
                    <a:lumMod val="65000"/>
                    <a:lumOff val="35000"/>
                  </a:prstClr>
                </a:solidFill>
              </a:rPr>
              <a:t>Custom Reports</a:t>
            </a:r>
            <a:endParaRPr lang="en-US" sz="900" dirty="0">
              <a:solidFill>
                <a:prstClr val="black">
                  <a:lumMod val="65000"/>
                  <a:lumOff val="35000"/>
                </a:prstClr>
              </a:solidFill>
            </a:endParaRPr>
          </a:p>
        </p:txBody>
      </p:sp>
      <p:pic>
        <p:nvPicPr>
          <p:cNvPr id="32" name="Picture 4" descr="2014 Trend Repor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39392" y="4329079"/>
            <a:ext cx="937838" cy="63304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3-ps.googleusercontent.com/x/www.trendhunter.com/cdn.trendhunterstatic.com/xTrend-Hunter-Reports-Custom-Platform.jpg.pagespeed.ic.s--UQsZR4j.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73784" y="4324591"/>
            <a:ext cx="906731" cy="6120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2014 Trend Repor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4267" y="4324489"/>
            <a:ext cx="909030" cy="6135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Dedicated Advisory"/>
          <p:cNvPicPr>
            <a:picLocks noChangeAspect="1" noChangeArrowheads="1"/>
          </p:cNvPicPr>
          <p:nvPr/>
        </p:nvPicPr>
        <p:blipFill rotWithShape="1">
          <a:blip r:embed="rId19" cstate="email">
            <a:extLst>
              <a:ext uri="{28A0092B-C50C-407E-A947-70E740481C1C}">
                <a14:useLocalDpi xmlns:a14="http://schemas.microsoft.com/office/drawing/2010/main" val="0"/>
              </a:ext>
            </a:extLst>
          </a:blip>
          <a:srcRect/>
          <a:stretch/>
        </p:blipFill>
        <p:spPr bwMode="auto">
          <a:xfrm>
            <a:off x="580527" y="1763925"/>
            <a:ext cx="2568873" cy="18192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png;base64,iVBORw0KGgoAAAANSUhEUgAAAQ4AAAEsBAMAAADA+0CrAAAAMFBMVEX/mJj/7u7/vLz/qqr/ZWX/d3f/VFT/RET/MjL/IiL/ERH/3d3/zMz/hIT/////AAAaePaTAAANW0lEQVR42u3dTYwbVx0A8HCIBBy8HAhtcpi9BEoqZF9aqeXgFQiQALFO1K6K+BirRUigVGvKx4nKJq1yQKhr0QKCUu1kGwVEQ2IhiiA97B4oXzl4uXDpwfbYO7vrjP3Pfnl3vGvv433MjMfz4Z0Zexwjng+R9nk88/O89/7zf+/NOKfQZLxOcQd3cAd3cAd3cAd3cAd3cAd3cAd3cMf/l2MLjNcUK1gwC9w/cCiYG8D90Tl2zJ2mWMGs8XfV/QNdiMRxbO40zwpixt8V9w8sReNwVEPc+HvN/QOxaByOajAPsum6vQbROOzVoJ1wkE5EDns17JkHSbhuX4rIYa8GRz8eUC0jdDiqwdGP+183I3I4qsHRj/tfxYgcAcPpFkTkCBhOk1E5goVT2+kYoSNYOE1G5ggUTq9BZI4g4bRdjM4RJJw+C9E5AoTT6xCdI0A43RcidPgPp1ocInT4DqftGETp8BtO3Rmjc/gMp/txiNbhL5zeWIZIHMfg81Wmm3/D8/1xOvbfBxPhGLQxd3AHd3CHf8cfJ8NRuzURDjnTnQjHBTQRjg+jiXBUChPhqObRJDjUDBq1w+mRbJNfFcdGagpF5jCzU3lAdsoc1RyKzuEYJJhDtg2b40MSitBhDhKa+ijF7QDE8Zjr7PrIHGY1rOvDFPMAq1ZH4ysoWoe5v7r9IJbB/vFjEorW0RvsT9tHmWmvfUXhGDDYz43TsWUbt524FBWRo1cNGVs/bozV4QinJy1FReTwDqfKWB3ec6cbY3XYw6nmY/9ROOzhdM8tnI7BYQ+nJyxFReUIE06jcIQJpw8wL+SO4I4WzWC5gzu443/JwePYQMdFnNHlHmD7OGIXTZHmeNKDdrzJ3nv4ATse1Vff1cKDdXzCM5kar8N8rUyIY9NXXhgqOw3kWPPlcGSn2z6yU1+OmtRyHxSe8jXYXzx5sO/PUdZHihVfDsdgf/7kwb4vh1zQz60/h6+50zCOmvEl/TnCDPZ9OZpGpftz+Jo7DeNQgjl8zZ2GcawFc/iaOx2Dw9zXvQFzp9E7NPtlwF84HbmjF05ngoTTkTtChtORO3bsX99fOB25oxdOC0HC6cgdZjhVA4XTkTvMcFoLFE5H7ggZTkfuiNu+vs9wOnJHyHA6akfYcDpqR9hwOtTr1OjC6agdD+TFHdzBHdwx+PWDSySmP+3DYb8LvNq2/KE80x/39YvygeXa09LjbtZ8v/mMse9D0Ujr8sM5WELm4Tjr4QA4Y8+vXPLLgA646+moejrgz/St3f7dDOdoeDpYxbg62FvJ/t0M58DXYC/HWW+HszrTwzrqno6qt4PMKy31FUwP62h6Ouh39HC8Y22llpmE8I6Gt+Ost0PRm0dFQq9YhwJ+5gvTlkEDyVRf0XOyPfsjYweWxtfnwOOwPTYWlAvsG04Zw7RGeId+ZgueDvIJu8N4sC7FHBk9nT49N4SDjXslb0fdxaE/lTvDHOVA1xcPx+0T6oWcbKdjT+8f9LzUciNwlNi+vR34I04H+42DTWPS4PHUkA7tKf3SMMBRd3GwYeparwedSYV3WLtpf79VrY6Gm6PEOm5vVGi5VTS8IzHIAWkXh8hOY1twXoHDO2TJy0FnK+oujll9KsUa2v45rGMDeTneoBXj5cAXH80aq3PDOdScp+OX9N85b4fedtwXxoI55DTydEisHXjXC4YUPROQYI4cGuCw/MqE08EywcOnzE1Swzhq0gCH5uEQrdfX9tf751aCxrGDuHlp94hjEhLdHcn+Gc+DpFsi5Due7poL4p6OjrujaMt79qz3LQZ2HC4bp9PTobk6WGn953NzcV0Td5mK9X99mTUWgD0dvYqxOlg8X1nstVbRpeP6dxwZFePt6Lg5GK683Vv/jFvmRIM7zFGKt0NzOg6/pi/Asvb1L7N9rIbOP1iPOWfPk6s9h1kxjjy5YgTTLyMt5nabQgDHop55D3B0vBzn+n7yybJCHcKhz6tKAxyalyNjacSuI+0ADj2BmBrgMA7mNq68aTtB4fNTdpD6IEfH3ZFC9l/1yQ/hYN+oNsihgfe8g7XooWHydR3w/QEO/Zz1H/Rv+jpGsf96GdqhD37PD3J0HI7HzSmGPWOByWUUM955ujmSu1fm+Lwld3AHd3AHd3AHd3AHd3AHd3AHd3AHd3AHnWOdGnS/q0jub91S0aB7cz8teb1zrIzRsQfjdKSjdCAUTyAEc2SqsUQPVSzvQ6bbQC/DGdSGr1aw4zJcVFEnvbdMN8iux2q/Xf4IolugL4KCRLrQABfh4wg9D++ilnoZb4l3HEtgx2vQyG2pYt2PQ2DLfmSRUVztQrmjkDnB1TZAU7y/T1cSZqVZtgGZGSwC5OgWZGpzRncIINOn5cotmazP6Q6ynlTfOnndgzo29iEt4n9yCC1sdmD19uZSQxKVNtzRxPtHan5WRf9A8dUWmRbOqtJy5QDKdIudBhI3Wb3AQwcwla2h5EYLZnZA0h0tWcqubUE678cxg6u/OIPiZYS2ldvyvdnp+Q20JbehjNvHooJ2yBdOKnTtM6ug2D0kTNEtduFpo33gbWPTpXPoqNaCQhvSRr2gOQE7Cr7aRxotp5fZYk+3Nv/X9eQUbhYt+B2ksCO7gbrEMQ/wMdo+UOw+WmZb/AagmtEdZFu8t91GC28tmI4kwNqWigI5VhDal0v/aQoZF4d2ia5n4D97jsJVAdY9HXHs6MLpxUAOXC/kdQjCt2Qo4LO+q7bpvm/r9YJQS5jqOegWuPBSxayXEqmX7QrmHdJ6KWLHUQ0tBHKIGxrtl0koCFWkt1Pi6Mh5kexHSGhCueegW2xX0ZXmPl3VgPVeO30Ut9Pkwy3Ajo76Vpw64gl/jpsADdKaxAZukfSZjwRz7OsrkbP0bhDTQbcg/fasRp+HpP22S+9Nof0Wby6Q/kKWhYI4DkvwHilYbOKuiPQ4RhzohySO0R9wfj/qOVgce47c5EpPF3wJLpA49nccx17EH9yDt2k7FRvfq1LHzHiut707Glquv+6wW54Mx5XcZDjOo8lw8LyQO0bp+E7KK+9rJTwywRb0Rcu9C7bgGcbRBk9HbMWfY7Y+MY6g9XKsiI0fx3HSdAuaEvouVKQsXammV5zserxSQC/BaZAOivDkDs7su+RWBlqCyLXkbT0xpo5PwQdxFgCP4CvbCv6TvfESKfThwFfDP+BLZBtnQWfJkvo7VodMcmVy94W0gC+5xIET5BlWwm4fTLPEmDi65GYicjfOVerQ3/B6htfhyMUabwmrO3LuhSpJaRVWL8yBMwycWmau4GQC58hSbKUFufkNVoLQUvVw+ZyecGDHgqLhjygaJGj7MDLmm7IvRw3NrqPkym1y+81VOG20D71ecNKL8ylMQDdKxNGpoZ2mXoLmN9HFnJ4Y4wOXpvGYA//zuEQdRsbcAl8OnK/gfGIFJxUafFsANW111NFu9ZjkRBK52RQ7yL1ceok+0mMJKXGQoeF92lypw3jDp0OxODI3itA0HWB1FJXPGA7VdNxzOOrx1eEcuF7ouX5eNRw408X10ql1SC38ijRIVi8IdXr18lxKT4xZveCx6TT6d86oF/pGMAdtp7uq9PvGIU2Whbu72KHmxbUupF6A12HmJyCVpnE7XVBoCW2nheJmr51m8RAykW22hWkMNNtpQAfpi3c0gdwnKZDsG59kwdpvyZ0teRE+ibv3XWu/nWGJMXHgLivnSb9NL8A07cb0jWAOEscK6Ed4cIaeJcfYgkdwO91I4s7/Kola1+FJIX0dpuhmr5px7IyeGNM4dgmeIHGM/MniGH3Dn2PgK1ufjOs+d0ymg+eF3EFfr/XP5rUvDkh1jyrOCdIBE6iBHKV+Bz6Ud6obpSO+gpwOj9dRJdCEsl8HyY+P6XN/WtKYBAZQaIqJk2g1g67BEzQVeJFMF4vq5QoraSfpf56Az4eeSFfzqAtyiibbgR00P2aOBTJd3O+gjyUUQSUOMg2V79K8l5b8lN2FfKywy+88uWOfTFG22VOeAR0072D1Er+zCznqMNrHsZwTlX0ov0Ec29XDeGKxWohVWEnyTpf8ytmxwtJmIfFmFWd0SxWabAd20Pw4Txw4/9HOo35HEx+mK6MD4sDJTfbe7CZaqtCSL5DMMUMcNG3+BeQPoIC+WcQp2OkQ7YPlpcRxQB/+6Xco+DA7VUxMsccuNnBq3KnQks/rdxIfKzRd/Rl9ekjEtdYmyfZQjgxzxL0dazbHVL/jc/DRX1cQSbbD1AvOefV6OfwTopPAfQ5LvdB/LPXC4kdHrxecxMk4NSZ5mjpUO/1LF9J0Ehjvmaa61GG006UqSp673Sgk9XYav9MiNXnM0ubXhcSufAvypQpNtoP3W5IfMwcZwhboJPAuKDTVpQ7cSxvEQbLilNFvcckCG7ka/RY3jTWyMlRjyXaYOFZgDhzH3mOTwFpxrcXiGHFcgw/QOEbyXjTL4hgu0ZL04Tq8AU2b94sNnGLLn5ULNNmO5HrbhsyJJZFf9/egbFtNcpaMw0Gqv3ZCyVjyoJfZU5YDS3heyB3cwR3cwR3cwR3cwR3cwR3cwR3cwR2T4/gvEfO5leSzv3Y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5330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Shopping Independence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High-tech retail locations offer single shoppers a streamlined experience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Consumers often opt to shop with companions, but as daily demands rise and many shop solo, brands are offering assistance through technological innovations. This shift towards catering to the individual shopper is drawing consumers who would otherwise shop online back into stores, and offers an experience that suits their schedule.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+ 49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http://www.trendhunter.com/id/250357</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286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571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95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44043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Shopping Consultation Apps</a:t>
            </a:r>
            <a:r>
              <a:rPr sz="1000" b="0" i="0" u="none" strike="noStrike">
                <a:solidFill>
                  <a:srgbClr val="000000"/>
                </a:solidFill>
                <a:latin typeface="Arial"/>
              </a:rPr>
              <a:t>
The Fitt App Provides a Second Opinion When Shopping</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4859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Instantly Shoppable Ads</a:t>
            </a:r>
            <a:r>
              <a:rPr sz="800" b="0" i="0" u="none" strike="noStrike">
                <a:solidFill>
                  <a:srgbClr val="000000"/>
                </a:solidFill>
                <a:latin typeface="Arial"/>
              </a:rPr>
              <a:t>
Le Fast Shopping Lets You Scan an Ad, Buy &amp; Receive Within 48 Hours</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3335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Interactive Storefront Displays</a:t>
            </a:r>
            <a:r>
              <a:rPr sz="800" b="0" i="0" u="none" strike="noStrike">
                <a:solidFill>
                  <a:srgbClr val="000000"/>
                </a:solidFill>
                <a:latin typeface="Arial"/>
              </a:rPr>
              <a:t>
+rehabstudio Integrates Shopping with Technology</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2573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Retail Recommending Booths</a:t>
            </a:r>
            <a:r>
              <a:rPr sz="800" b="0" i="0" u="none" strike="noStrike">
                <a:solidFill>
                  <a:srgbClr val="000000"/>
                </a:solidFill>
                <a:latin typeface="Arial"/>
              </a:rPr>
              <a:t>
Inspiration Corridor Offers Fashion Suggestions and Helps Locate Items</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952500" cy="647700"/>
          </a:xfrm>
          <a:prstGeom prst="rect">
            <a:avLst/>
          </a:prstGeom>
        </p:spPr>
      </p:pic>
      <p:pic>
        <p:nvPicPr>
          <p:cNvPr id="45" name="bar1" descr="bar1"/>
          <p:cNvPicPr>
            <a:picLocks noChangeAspect="1"/>
          </p:cNvPicPr>
          <p:nvPr/>
        </p:nvPicPr>
        <p:blipFill>
          <a:blip r:embed="rId32"/>
          <a:stretch>
            <a:fillRect/>
          </a:stretch>
        </p:blipFill>
        <p:spPr>
          <a:xfrm>
            <a:off x="6905625" y="4648200"/>
            <a:ext cx="952500" cy="38100"/>
          </a:xfrm>
          <a:prstGeom prst="rect">
            <a:avLst/>
          </a:prstGeom>
        </p:spPr>
      </p:pic>
      <p:pic>
        <p:nvPicPr>
          <p:cNvPr id="46" name="bar1" descr="bar1"/>
          <p:cNvPicPr>
            <a:picLocks noChangeAspect="1"/>
          </p:cNvPicPr>
          <p:nvPr/>
        </p:nvPicPr>
        <p:blipFill>
          <a:blip r:embed="rId33"/>
          <a:stretch>
            <a:fillRect/>
          </a:stretch>
        </p:blipFill>
        <p:spPr>
          <a:xfrm>
            <a:off x="6905625" y="4648200"/>
            <a:ext cx="581025" cy="38100"/>
          </a:xfrm>
          <a:prstGeom prst="rect">
            <a:avLst/>
          </a:prstGeom>
        </p:spPr>
      </p:pic>
      <p:sp>
        <p:nvSpPr>
          <p:cNvPr id="47" name="TextBox 46"/>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Simulated Shop Assistants</a:t>
            </a:r>
          </a:p>
        </p:txBody>
      </p:sp>
      <p:pic>
        <p:nvPicPr>
          <p:cNvPr id="48" name="Image" descr="Image">
            <a:hlinkClick r:id="rId34" tooltip="Go to trend"/>
          </p:cNvPr>
          <p:cNvPicPr>
            <a:picLocks noChangeAspect="1"/>
          </p:cNvPicPr>
          <p:nvPr/>
        </p:nvPicPr>
        <p:blipFill>
          <a:blip r:embed="rId35"/>
          <a:stretch>
            <a:fillRect/>
          </a:stretch>
        </p:blipFill>
        <p:spPr>
          <a:xfrm>
            <a:off x="6905625" y="4762500"/>
            <a:ext cx="952500" cy="647700"/>
          </a:xfrm>
          <a:prstGeom prst="rect">
            <a:avLst/>
          </a:prstGeom>
        </p:spPr>
      </p:pic>
      <p:pic>
        <p:nvPicPr>
          <p:cNvPr id="49" name="bar1" descr="bar1"/>
          <p:cNvPicPr>
            <a:picLocks noChangeAspect="1"/>
          </p:cNvPicPr>
          <p:nvPr/>
        </p:nvPicPr>
        <p:blipFill>
          <a:blip r:embed="rId32"/>
          <a:stretch>
            <a:fillRect/>
          </a:stretch>
        </p:blipFill>
        <p:spPr>
          <a:xfrm>
            <a:off x="6905625" y="5410200"/>
            <a:ext cx="952500" cy="38100"/>
          </a:xfrm>
          <a:prstGeom prst="rect">
            <a:avLst/>
          </a:prstGeom>
        </p:spPr>
      </p:pic>
      <p:pic>
        <p:nvPicPr>
          <p:cNvPr id="50" name="bar1" descr="bar1"/>
          <p:cNvPicPr>
            <a:picLocks noChangeAspect="1"/>
          </p:cNvPicPr>
          <p:nvPr/>
        </p:nvPicPr>
        <p:blipFill>
          <a:blip r:embed="rId36"/>
          <a:stretch>
            <a:fillRect/>
          </a:stretch>
        </p:blipFill>
        <p:spPr>
          <a:xfrm>
            <a:off x="6905625" y="5410200"/>
            <a:ext cx="400050" cy="38100"/>
          </a:xfrm>
          <a:prstGeom prst="rect">
            <a:avLst/>
          </a:prstGeom>
        </p:spPr>
      </p:pic>
      <p:sp>
        <p:nvSpPr>
          <p:cNvPr id="51" name="TextBox 50"/>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Lifelike Shopping Apps</a:t>
            </a:r>
          </a:p>
        </p:txBody>
      </p:sp>
    </p:spTree>
    <p:extLst>
      <p:ext uri="{BB962C8B-B14F-4D97-AF65-F5344CB8AC3E}">
        <p14:creationId xmlns:p14="http://schemas.microsoft.com/office/powerpoint/2010/main" val="3287919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Pop Culture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Anti-Social Media</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Users rebel against social media to show disdain for its ubiquitous nature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While the number of users on social networks continues to rise, those who negate the usage of the tools are making opinions heard by spoofing and shaming the interactions that have become commonplace in society. The surge of anti-social media followers highlights the spastic nature of millennial demographics and an insatiable tendency to gravitate towards counterculture ideas.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http://www.trendhunter.com/id/228580</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381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952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143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11277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Selfie Shaming Sites</a:t>
            </a:r>
            <a:r>
              <a:rPr sz="1000" b="0" i="0" u="none" strike="noStrike">
                <a:solidFill>
                  <a:srgbClr val="000000"/>
                </a:solidFill>
                <a:latin typeface="Arial"/>
              </a:rPr>
              <a:t>
The Selfie Police Website Asks Self-Portrait Offenders to Pay Up for Charity</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3716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Online Friendship-Testing Stunts</a:t>
            </a:r>
            <a:r>
              <a:rPr sz="800" b="0" i="0" u="none" strike="noStrike">
                <a:solidFill>
                  <a:srgbClr val="000000"/>
                </a:solidFill>
                <a:latin typeface="Arial"/>
              </a:rPr>
              <a:t>
Greg Benson Goes Out to Visit His Real Life Facebook Friends</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9715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Ironic Social Media Shirts</a:t>
            </a:r>
            <a:r>
              <a:rPr sz="800" b="0" i="0" u="none" strike="noStrike">
                <a:solidFill>
                  <a:srgbClr val="000000"/>
                </a:solidFill>
                <a:latin typeface="Arial"/>
              </a:rPr>
              <a:t>
People Who Hate People Who Over Tag Should Wear the Hashtag T-Shirt</a:t>
            </a:r>
          </a:p>
        </p:txBody>
      </p:sp>
      <p:pic>
        <p:nvPicPr>
          <p:cNvPr id="40" name="Image" descr="Image">
            <a:hlinkClick r:id="rId27" tooltip="Go to trend"/>
          </p:cNvPr>
          <p:cNvPicPr>
            <a:picLocks noChangeAspect="1"/>
          </p:cNvPicPr>
          <p:nvPr/>
        </p:nvPicPr>
        <p:blipFill>
          <a:blip r:embed="rId28"/>
          <a:stretch>
            <a:fillRect/>
          </a:stretch>
        </p:blipFill>
        <p:spPr>
          <a:xfrm>
            <a:off x="5810250" y="4000500"/>
            <a:ext cx="1905000" cy="1247775"/>
          </a:xfrm>
          <a:prstGeom prst="rect">
            <a:avLst/>
          </a:prstGeom>
        </p:spPr>
      </p:pic>
      <p:pic>
        <p:nvPicPr>
          <p:cNvPr id="41"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2" name="bar1" descr="bar1"/>
          <p:cNvPicPr>
            <a:picLocks noChangeAspect="1"/>
          </p:cNvPicPr>
          <p:nvPr/>
        </p:nvPicPr>
        <p:blipFill>
          <a:blip r:embed="rId29"/>
          <a:stretch>
            <a:fillRect/>
          </a:stretch>
        </p:blipFill>
        <p:spPr>
          <a:xfrm>
            <a:off x="5810250" y="5238750"/>
            <a:ext cx="1066800" cy="38100"/>
          </a:xfrm>
          <a:prstGeom prst="rect">
            <a:avLst/>
          </a:prstGeom>
        </p:spPr>
      </p:pic>
      <p:sp>
        <p:nvSpPr>
          <p:cNvPr id="43" name="TextBox 42"/>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Anti-Tweeting Spoof Songs</a:t>
            </a:r>
            <a:r>
              <a:rPr sz="800" b="0" i="0" u="none" strike="noStrike">
                <a:solidFill>
                  <a:srgbClr val="000000"/>
                </a:solidFill>
                <a:latin typeface="Arial"/>
              </a:rPr>
              <a:t>
Chescaleigh's Song About Twitter is Set to No Doubt's 'Don't Speak'</a:t>
            </a:r>
          </a:p>
        </p:txBody>
      </p:sp>
    </p:spTree>
    <p:extLst>
      <p:ext uri="{BB962C8B-B14F-4D97-AF65-F5344CB8AC3E}">
        <p14:creationId xmlns:p14="http://schemas.microsoft.com/office/powerpoint/2010/main" val="2536703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Digital De-Stress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As overworking becomes commonplace, consumers look to tech for comfort</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consumers become anxious as a result of constant connectivity, the subsequent reliance has many looking to technology for relief. The rise of tech-based  anxiety management and monitoring denotes a preference for quick, familiar conveniences over those requiring additional time or resources.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+ 53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http://www.trendhunter.com/id/256706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095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39947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Hi-Tech Stress Balls</a:t>
            </a:r>
            <a:r>
              <a:rPr sz="1000" b="0" i="0" u="none" strike="noStrike">
                <a:solidFill>
                  <a:srgbClr val="000000"/>
                </a:solidFill>
                <a:latin typeface="Arial"/>
              </a:rPr>
              <a:t>
Bossy is a Unique Stress Ball Will a Ton of Tech Capabilities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2763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Stress Management Selfie Apps</a:t>
            </a:r>
            <a:r>
              <a:rPr sz="800" b="0" i="0" u="none" strike="noStrike">
                <a:solidFill>
                  <a:srgbClr val="000000"/>
                </a:solidFill>
                <a:latin typeface="Arial"/>
              </a:rPr>
              <a:t>
The Dina Re:lax Stress Measurement Tool Measures Pulse with Selfies</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0477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Anxiety-Tracking Underwear</a:t>
            </a:r>
            <a:r>
              <a:rPr sz="800" b="0" i="0" u="none" strike="noStrike">
                <a:solidFill>
                  <a:srgbClr val="000000"/>
                </a:solidFill>
                <a:latin typeface="Arial"/>
              </a:rPr>
              <a:t>
The Stress-Monitoring Bra by Microsoft Research Pinpoints Moodswings</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93345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Breath-Monitoring Wearables</a:t>
            </a:r>
            <a:r>
              <a:rPr sz="800" b="0" i="0" u="none" strike="noStrike">
                <a:solidFill>
                  <a:srgbClr val="000000"/>
                </a:solidFill>
                <a:latin typeface="Arial"/>
              </a:rPr>
              <a:t>
This Activity Tracker App and Stone is Designated for State of Mind</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952500" cy="647700"/>
          </a:xfrm>
          <a:prstGeom prst="rect">
            <a:avLst/>
          </a:prstGeom>
        </p:spPr>
      </p:pic>
      <p:pic>
        <p:nvPicPr>
          <p:cNvPr id="45" name="bar1" descr="bar1"/>
          <p:cNvPicPr>
            <a:picLocks noChangeAspect="1"/>
          </p:cNvPicPr>
          <p:nvPr/>
        </p:nvPicPr>
        <p:blipFill>
          <a:blip r:embed="rId32"/>
          <a:stretch>
            <a:fillRect/>
          </a:stretch>
        </p:blipFill>
        <p:spPr>
          <a:xfrm>
            <a:off x="6905625" y="4648200"/>
            <a:ext cx="952500" cy="38100"/>
          </a:xfrm>
          <a:prstGeom prst="rect">
            <a:avLst/>
          </a:prstGeom>
        </p:spPr>
      </p:pic>
      <p:pic>
        <p:nvPicPr>
          <p:cNvPr id="46" name="bar1" descr="bar1"/>
          <p:cNvPicPr>
            <a:picLocks noChangeAspect="1"/>
          </p:cNvPicPr>
          <p:nvPr/>
        </p:nvPicPr>
        <p:blipFill>
          <a:blip r:embed="rId33"/>
          <a:stretch>
            <a:fillRect/>
          </a:stretch>
        </p:blipFill>
        <p:spPr>
          <a:xfrm>
            <a:off x="6905625" y="4648200"/>
            <a:ext cx="361950" cy="38100"/>
          </a:xfrm>
          <a:prstGeom prst="rect">
            <a:avLst/>
          </a:prstGeom>
        </p:spPr>
      </p:pic>
      <p:sp>
        <p:nvSpPr>
          <p:cNvPr id="47" name="TextBox 46"/>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Stress-Relieving Massage Helmets</a:t>
            </a:r>
          </a:p>
        </p:txBody>
      </p:sp>
      <p:pic>
        <p:nvPicPr>
          <p:cNvPr id="48" name="Image" descr="Image">
            <a:hlinkClick r:id="rId34" tooltip="Go to trend"/>
          </p:cNvPr>
          <p:cNvPicPr>
            <a:picLocks noChangeAspect="1"/>
          </p:cNvPicPr>
          <p:nvPr/>
        </p:nvPicPr>
        <p:blipFill>
          <a:blip r:embed="rId35"/>
          <a:stretch>
            <a:fillRect/>
          </a:stretch>
        </p:blipFill>
        <p:spPr>
          <a:xfrm>
            <a:off x="6905625" y="4762500"/>
            <a:ext cx="952500" cy="647700"/>
          </a:xfrm>
          <a:prstGeom prst="rect">
            <a:avLst/>
          </a:prstGeom>
        </p:spPr>
      </p:pic>
      <p:pic>
        <p:nvPicPr>
          <p:cNvPr id="49" name="bar1" descr="bar1"/>
          <p:cNvPicPr>
            <a:picLocks noChangeAspect="1"/>
          </p:cNvPicPr>
          <p:nvPr/>
        </p:nvPicPr>
        <p:blipFill>
          <a:blip r:embed="rId32"/>
          <a:stretch>
            <a:fillRect/>
          </a:stretch>
        </p:blipFill>
        <p:spPr>
          <a:xfrm>
            <a:off x="6905625" y="5410200"/>
            <a:ext cx="952500" cy="38100"/>
          </a:xfrm>
          <a:prstGeom prst="rect">
            <a:avLst/>
          </a:prstGeom>
        </p:spPr>
      </p:pic>
      <p:pic>
        <p:nvPicPr>
          <p:cNvPr id="50" name="bar1" descr="bar1"/>
          <p:cNvPicPr>
            <a:picLocks noChangeAspect="1"/>
          </p:cNvPicPr>
          <p:nvPr/>
        </p:nvPicPr>
        <p:blipFill>
          <a:blip r:embed="rId36"/>
          <a:stretch>
            <a:fillRect/>
          </a:stretch>
        </p:blipFill>
        <p:spPr>
          <a:xfrm>
            <a:off x="6905625" y="5410200"/>
            <a:ext cx="371475" cy="38100"/>
          </a:xfrm>
          <a:prstGeom prst="rect">
            <a:avLst/>
          </a:prstGeom>
        </p:spPr>
      </p:pic>
      <p:sp>
        <p:nvSpPr>
          <p:cNvPr id="51" name="TextBox 50"/>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App-Connected Meditation Flowers</a:t>
            </a:r>
          </a:p>
        </p:txBody>
      </p:sp>
    </p:spTree>
    <p:extLst>
      <p:ext uri="{BB962C8B-B14F-4D97-AF65-F5344CB8AC3E}">
        <p14:creationId xmlns:p14="http://schemas.microsoft.com/office/powerpoint/2010/main" val="1197529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Pinocchioism</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Inanimate objects come to life to the delight of consumers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technology advances and consumers attention spans shrink, it becomes harder to advertise without some level of novelty. Bringing inanimate objects to life through augmented reality provides this novelty while simultaneously adding a sense of fantasy to a consumer's (otherwise mundane) day.</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+ 36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http://www.trendhunter.com/id/255929</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00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381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19468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Yeti Storybook Window Displays</a:t>
            </a:r>
            <a:r>
              <a:rPr sz="1000" b="0" i="0" u="none" strike="noStrike">
                <a:solidFill>
                  <a:srgbClr val="000000"/>
                </a:solidFill>
                <a:latin typeface="Arial"/>
              </a:rPr>
              <a:t>
The Saks Fifth Avenue Holiday Window is an Interactive Experience</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1620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Simulated Shop Assistants</a:t>
            </a:r>
            <a:r>
              <a:rPr sz="800" b="0" i="0" u="none" strike="noStrike">
                <a:solidFill>
                  <a:srgbClr val="000000"/>
                </a:solidFill>
                <a:latin typeface="Arial"/>
              </a:rPr>
              <a:t>
Clarins Promotes the Alien Eau Extraordinaire with a Virtual Assistant</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9144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Movement-Mimicking Mannequins</a:t>
            </a:r>
            <a:r>
              <a:rPr sz="800" b="0" i="0" u="none" strike="noStrike">
                <a:solidFill>
                  <a:srgbClr val="000000"/>
                </a:solidFill>
                <a:latin typeface="Arial"/>
              </a:rPr>
              <a:t>
The United Arrows Marionettebots Attract Customers Through Motion</a:t>
            </a:r>
          </a:p>
        </p:txBody>
      </p:sp>
      <p:pic>
        <p:nvPicPr>
          <p:cNvPr id="40" name="Image" descr="Image">
            <a:hlinkClick r:id="rId27" tooltip="Go to trend"/>
          </p:cNvPr>
          <p:cNvPicPr>
            <a:picLocks noChangeAspect="1"/>
          </p:cNvPicPr>
          <p:nvPr/>
        </p:nvPicPr>
        <p:blipFill>
          <a:blip r:embed="rId28"/>
          <a:stretch>
            <a:fillRect/>
          </a:stretch>
        </p:blipFill>
        <p:spPr>
          <a:xfrm>
            <a:off x="5810250" y="4000500"/>
            <a:ext cx="1905000" cy="1247775"/>
          </a:xfrm>
          <a:prstGeom prst="rect">
            <a:avLst/>
          </a:prstGeom>
        </p:spPr>
      </p:pic>
      <p:pic>
        <p:nvPicPr>
          <p:cNvPr id="41"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2" name="bar1" descr="bar1"/>
          <p:cNvPicPr>
            <a:picLocks noChangeAspect="1"/>
          </p:cNvPicPr>
          <p:nvPr/>
        </p:nvPicPr>
        <p:blipFill>
          <a:blip r:embed="rId29"/>
          <a:stretch>
            <a:fillRect/>
          </a:stretch>
        </p:blipFill>
        <p:spPr>
          <a:xfrm>
            <a:off x="5810250" y="5238750"/>
            <a:ext cx="933450" cy="38100"/>
          </a:xfrm>
          <a:prstGeom prst="rect">
            <a:avLst/>
          </a:prstGeom>
        </p:spPr>
      </p:pic>
      <p:sp>
        <p:nvSpPr>
          <p:cNvPr id="43" name="TextBox 42"/>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Augmented Reality Bus Ads</a:t>
            </a:r>
            <a:r>
              <a:rPr sz="800" b="0" i="0" u="none" strike="noStrike">
                <a:solidFill>
                  <a:srgbClr val="000000"/>
                </a:solidFill>
                <a:latin typeface="Arial"/>
              </a:rPr>
              <a:t>
The Pepsi MAX Ad Creates Shocking Scenes for People Waiting for Buses</a:t>
            </a:r>
          </a:p>
        </p:txBody>
      </p:sp>
    </p:spTree>
    <p:extLst>
      <p:ext uri="{BB962C8B-B14F-4D97-AF65-F5344CB8AC3E}">
        <p14:creationId xmlns:p14="http://schemas.microsoft.com/office/powerpoint/2010/main" val="3972617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Socialized Purchase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Offering guidance, social media apps offer accessible advice when shopping</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social media continues to become further integrated into consumer behavior, traditional methods of retail and peer-to-peer interaction are being replaced with more high-tech, social alternatives. Turning shopping experiences into opportunities to network, consumers are utilizing apps like Instagram and Twitter to get recommendations on style and fit, reflecting a desire for peer approval.</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http://www.trendhunter.com/id/246516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667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762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00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44043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Shopping Consultation Apps</a:t>
            </a:r>
            <a:r>
              <a:rPr sz="1000" b="0" i="0" u="none" strike="noStrike">
                <a:solidFill>
                  <a:srgbClr val="000000"/>
                </a:solidFill>
                <a:latin typeface="Arial"/>
              </a:rPr>
              <a:t>
The Fitt App Provides a Second Opinion When Shopping</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57300"/>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4859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Crowdsourced Fashion Retail</a:t>
            </a:r>
            <a:r>
              <a:rPr sz="800" b="0" i="0" u="none" strike="noStrike">
                <a:solidFill>
                  <a:srgbClr val="000000"/>
                </a:solidFill>
                <a:latin typeface="Arial"/>
              </a:rPr>
              <a:t>
A New Site Could Completely Change Plus Size Online Shopping</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3525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Social Media Retail Stores</a:t>
            </a:r>
            <a:r>
              <a:rPr sz="800" b="0" i="0" u="none" strike="noStrike">
                <a:solidFill>
                  <a:srgbClr val="000000"/>
                </a:solidFill>
                <a:latin typeface="Arial"/>
              </a:rPr>
              <a:t>
The Paytagz Website Makes a Full Retail Experience Out of Instagram</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2192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Hashtag-Driven Fashion Recommendations</a:t>
            </a:r>
            <a:r>
              <a:rPr sz="800" b="0" i="0" u="none" strike="noStrike">
                <a:solidFill>
                  <a:srgbClr val="000000"/>
                </a:solidFill>
                <a:latin typeface="Arial"/>
              </a:rPr>
              <a:t>
Zappos Teams with Instagram to send #OOTD Shopping Tips</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8572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Photo-Based Retail Services</a:t>
            </a:r>
            <a:r>
              <a:rPr sz="800" b="0" i="0" u="none" strike="noStrike">
                <a:solidFill>
                  <a:srgbClr val="000000"/>
                </a:solidFill>
                <a:latin typeface="Arial"/>
              </a:rPr>
              <a:t>
Hashbag's Marketplace Service Identifies Items for Sale on Instagram</a:t>
            </a:r>
          </a:p>
        </p:txBody>
      </p:sp>
    </p:spTree>
    <p:extLst>
      <p:ext uri="{BB962C8B-B14F-4D97-AF65-F5344CB8AC3E}">
        <p14:creationId xmlns:p14="http://schemas.microsoft.com/office/powerpoint/2010/main" val="3352365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Multisensory Marketing</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A desire to connect with consumers has brands targeting different senses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Seeking to interact with consumers on a deeper level, brands are turning to campaigns that target different senses. Integrating features like touch and smell into their advertisements, brands are using dynamic campaigns to encourage user participation, reflecting a desire for marketing tactics that go above and beyond aesthetic interest.</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http://www.trendhunter.com/id/261301</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95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190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953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64521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Interactive Floral Walls</a:t>
            </a:r>
            <a:r>
              <a:rPr sz="1000" b="0" i="0" u="none" strike="noStrike">
                <a:solidFill>
                  <a:srgbClr val="000000"/>
                </a:solidFill>
                <a:latin typeface="Arial"/>
              </a:rPr>
              <a:t>
Gucci's Infinity of Flowers Lets Shoppers Interact with Digital Petals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6002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Touch-Activated Denim Ads</a:t>
            </a:r>
            <a:r>
              <a:rPr sz="800" b="0" i="0" u="none" strike="noStrike">
                <a:solidFill>
                  <a:srgbClr val="000000"/>
                </a:solidFill>
                <a:latin typeface="Arial"/>
              </a:rPr>
              <a:t>
Hiut Denim Co.'s Interactive Shop Window Encourages People to Touch</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0858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Sound-Producing Posters</a:t>
            </a:r>
            <a:r>
              <a:rPr sz="800" b="0" i="0" u="none" strike="noStrike">
                <a:solidFill>
                  <a:srgbClr val="000000"/>
                </a:solidFill>
                <a:latin typeface="Arial"/>
              </a:rPr>
              <a:t>
The Sound of Taste Reacts to a Person's Touch</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0287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Cheesy Museum Pop-Ups</a:t>
            </a:r>
            <a:r>
              <a:rPr sz="800" b="0" i="0" u="none" strike="noStrike">
                <a:solidFill>
                  <a:srgbClr val="000000"/>
                </a:solidFill>
                <a:latin typeface="Arial"/>
              </a:rPr>
              <a:t>
Castello's Pop-Up Cheese Tasting Appeals to Multiple Senses</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10858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Interactive Shadow Booths</a:t>
            </a:r>
            <a:r>
              <a:rPr sz="800" b="0" i="0" u="none" strike="noStrike">
                <a:solidFill>
                  <a:srgbClr val="000000"/>
                </a:solidFill>
                <a:latin typeface="Arial"/>
              </a:rPr>
              <a:t>
K&amp;H's Interactive Mobile Ad Stages a Phone-Activated Shadow Play</a:t>
            </a:r>
          </a:p>
        </p:txBody>
      </p:sp>
    </p:spTree>
    <p:extLst>
      <p:ext uri="{BB962C8B-B14F-4D97-AF65-F5344CB8AC3E}">
        <p14:creationId xmlns:p14="http://schemas.microsoft.com/office/powerpoint/2010/main" val="273210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Social Crowdfunding</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Goods are now being crowd financed via niche online communities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the popularity of crowdfunding platforms such as Kickstarter and RocketHub growing fast, these virtual marketplaces have had an enormous impact on entrepreneurship, consumerism and the way we think about business as a whole. Consumers are now eager to become more involved -- on a more public, shareable platform -- with the companies they purchase their goods from.</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+ 59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http://www.trendhunter.com/id/184566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381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1809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58032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Crowdfunding Apps</a:t>
            </a:r>
            <a:r>
              <a:rPr sz="1000" b="0" i="0" u="none" strike="noStrike">
                <a:solidFill>
                  <a:srgbClr val="000000"/>
                </a:solidFill>
                <a:latin typeface="Arial"/>
              </a:rPr>
              <a:t>
SellanApp Lets Anyone Gain Funding and Connect with Developers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57300"/>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8191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Neighborhood Crowdfunding Websites</a:t>
            </a:r>
            <a:r>
              <a:rPr sz="800" b="0" i="0" u="none" strike="noStrike">
                <a:solidFill>
                  <a:srgbClr val="000000"/>
                </a:solidFill>
                <a:latin typeface="Arial"/>
              </a:rPr>
              <a:t>
Spacehive is a Fundraising Platform for Public Space Projects</a:t>
            </a:r>
          </a:p>
        </p:txBody>
      </p:sp>
      <p:pic>
        <p:nvPicPr>
          <p:cNvPr id="36" name="Image" descr="Image">
            <a:hlinkClick r:id="rId24" tooltip="Go to trend"/>
          </p:cNvPr>
          <p:cNvPicPr>
            <a:picLocks noChangeAspect="1"/>
          </p:cNvPicPr>
          <p:nvPr/>
        </p:nvPicPr>
        <p:blipFill>
          <a:blip r:embed="rId25"/>
          <a:stretch>
            <a:fillRect/>
          </a:stretch>
        </p:blipFill>
        <p:spPr>
          <a:xfrm>
            <a:off x="4714875" y="4000500"/>
            <a:ext cx="1905000" cy="1247775"/>
          </a:xfrm>
          <a:prstGeom prst="rect">
            <a:avLst/>
          </a:prstGeom>
        </p:spPr>
      </p:pic>
      <p:pic>
        <p:nvPicPr>
          <p:cNvPr id="37"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6"/>
          <a:stretch>
            <a:fillRect/>
          </a:stretch>
        </p:blipFill>
        <p:spPr>
          <a:xfrm>
            <a:off x="4714875" y="5238750"/>
            <a:ext cx="91440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Crowdfunded Social Innovator Sites</a:t>
            </a:r>
            <a:r>
              <a:rPr sz="800" b="0" i="0" u="none" strike="noStrike">
                <a:solidFill>
                  <a:srgbClr val="000000"/>
                </a:solidFill>
                <a:latin typeface="Arial"/>
              </a:rPr>
              <a:t>
â€˜StartSomeGood' Grows Purpose-Driven Initiatives</a:t>
            </a:r>
          </a:p>
        </p:txBody>
      </p:sp>
      <p:pic>
        <p:nvPicPr>
          <p:cNvPr id="40" name="Image" descr="Image">
            <a:hlinkClick r:id="rId27" tooltip="Go to trend"/>
          </p:cNvPr>
          <p:cNvPicPr>
            <a:picLocks noChangeAspect="1"/>
          </p:cNvPicPr>
          <p:nvPr/>
        </p:nvPicPr>
        <p:blipFill>
          <a:blip r:embed="rId28"/>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9"/>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30"/>
          <a:stretch>
            <a:fillRect/>
          </a:stretch>
        </p:blipFill>
        <p:spPr>
          <a:xfrm>
            <a:off x="6905625" y="2552700"/>
            <a:ext cx="428625"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Social Crowdfunding Platforms</a:t>
            </a:r>
          </a:p>
        </p:txBody>
      </p:sp>
      <p:pic>
        <p:nvPicPr>
          <p:cNvPr id="44" name="Image" descr="Image">
            <a:hlinkClick r:id="rId31" tooltip="Go to trend"/>
          </p:cNvPr>
          <p:cNvPicPr>
            <a:picLocks noChangeAspect="1"/>
          </p:cNvPicPr>
          <p:nvPr/>
        </p:nvPicPr>
        <p:blipFill>
          <a:blip r:embed="rId32"/>
          <a:stretch>
            <a:fillRect/>
          </a:stretch>
        </p:blipFill>
        <p:spPr>
          <a:xfrm>
            <a:off x="6905625" y="2619375"/>
            <a:ext cx="952500" cy="476250"/>
          </a:xfrm>
          <a:prstGeom prst="rect">
            <a:avLst/>
          </a:prstGeom>
        </p:spPr>
      </p:pic>
      <p:pic>
        <p:nvPicPr>
          <p:cNvPr id="45" name="bar1" descr="bar1"/>
          <p:cNvPicPr>
            <a:picLocks noChangeAspect="1"/>
          </p:cNvPicPr>
          <p:nvPr/>
        </p:nvPicPr>
        <p:blipFill>
          <a:blip r:embed="rId29"/>
          <a:stretch>
            <a:fillRect/>
          </a:stretch>
        </p:blipFill>
        <p:spPr>
          <a:xfrm>
            <a:off x="6905625" y="3267075"/>
            <a:ext cx="952500" cy="38100"/>
          </a:xfrm>
          <a:prstGeom prst="rect">
            <a:avLst/>
          </a:prstGeom>
        </p:spPr>
      </p:pic>
      <p:pic>
        <p:nvPicPr>
          <p:cNvPr id="46" name="bar1" descr="bar1"/>
          <p:cNvPicPr>
            <a:picLocks noChangeAspect="1"/>
          </p:cNvPicPr>
          <p:nvPr/>
        </p:nvPicPr>
        <p:blipFill>
          <a:blip r:embed="rId33"/>
          <a:stretch>
            <a:fillRect/>
          </a:stretch>
        </p:blipFill>
        <p:spPr>
          <a:xfrm>
            <a:off x="6905625" y="3267075"/>
            <a:ext cx="381000" cy="38100"/>
          </a:xfrm>
          <a:prstGeom prst="rect">
            <a:avLst/>
          </a:prstGeom>
        </p:spPr>
      </p:pic>
      <p:sp>
        <p:nvSpPr>
          <p:cNvPr id="47" name="TextBox 46"/>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Curated Crowdfunded Marketplaces</a:t>
            </a:r>
          </a:p>
        </p:txBody>
      </p:sp>
      <p:pic>
        <p:nvPicPr>
          <p:cNvPr id="48" name="Image" descr="Image">
            <a:hlinkClick r:id="rId34" tooltip="Go to trend"/>
          </p:cNvPr>
          <p:cNvPicPr>
            <a:picLocks noChangeAspect="1"/>
          </p:cNvPicPr>
          <p:nvPr/>
        </p:nvPicPr>
        <p:blipFill>
          <a:blip r:embed="rId35"/>
          <a:stretch>
            <a:fillRect/>
          </a:stretch>
        </p:blipFill>
        <p:spPr>
          <a:xfrm>
            <a:off x="6905625" y="3333750"/>
            <a:ext cx="952500" cy="647700"/>
          </a:xfrm>
          <a:prstGeom prst="rect">
            <a:avLst/>
          </a:prstGeom>
        </p:spPr>
      </p:pic>
      <p:pic>
        <p:nvPicPr>
          <p:cNvPr id="49" name="bar1" descr="bar1"/>
          <p:cNvPicPr>
            <a:picLocks noChangeAspect="1"/>
          </p:cNvPicPr>
          <p:nvPr/>
        </p:nvPicPr>
        <p:blipFill>
          <a:blip r:embed="rId29"/>
          <a:stretch>
            <a:fillRect/>
          </a:stretch>
        </p:blipFill>
        <p:spPr>
          <a:xfrm>
            <a:off x="6905625" y="3981450"/>
            <a:ext cx="952500" cy="38100"/>
          </a:xfrm>
          <a:prstGeom prst="rect">
            <a:avLst/>
          </a:prstGeom>
        </p:spPr>
      </p:pic>
      <p:pic>
        <p:nvPicPr>
          <p:cNvPr id="50" name="bar1" descr="bar1"/>
          <p:cNvPicPr>
            <a:picLocks noChangeAspect="1"/>
          </p:cNvPicPr>
          <p:nvPr/>
        </p:nvPicPr>
        <p:blipFill>
          <a:blip r:embed="rId36"/>
          <a:stretch>
            <a:fillRect/>
          </a:stretch>
        </p:blipFill>
        <p:spPr>
          <a:xfrm>
            <a:off x="6905625" y="3981450"/>
            <a:ext cx="314325" cy="38100"/>
          </a:xfrm>
          <a:prstGeom prst="rect">
            <a:avLst/>
          </a:prstGeom>
        </p:spPr>
      </p:pic>
      <p:sp>
        <p:nvSpPr>
          <p:cNvPr id="51" name="TextBox 50"/>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Community Funding Platforms</a:t>
            </a:r>
          </a:p>
        </p:txBody>
      </p:sp>
      <p:pic>
        <p:nvPicPr>
          <p:cNvPr id="52" name="Image" descr="Image">
            <a:hlinkClick r:id="rId37" tooltip="Go to trend"/>
          </p:cNvPr>
          <p:cNvPicPr>
            <a:picLocks noChangeAspect="1"/>
          </p:cNvPicPr>
          <p:nvPr/>
        </p:nvPicPr>
        <p:blipFill>
          <a:blip r:embed="rId38"/>
          <a:stretch>
            <a:fillRect/>
          </a:stretch>
        </p:blipFill>
        <p:spPr>
          <a:xfrm>
            <a:off x="6905625" y="4048125"/>
            <a:ext cx="952500" cy="647700"/>
          </a:xfrm>
          <a:prstGeom prst="rect">
            <a:avLst/>
          </a:prstGeom>
        </p:spPr>
      </p:pic>
      <p:pic>
        <p:nvPicPr>
          <p:cNvPr id="53" name="bar1" descr="bar1"/>
          <p:cNvPicPr>
            <a:picLocks noChangeAspect="1"/>
          </p:cNvPicPr>
          <p:nvPr/>
        </p:nvPicPr>
        <p:blipFill>
          <a:blip r:embed="rId29"/>
          <a:stretch>
            <a:fillRect/>
          </a:stretch>
        </p:blipFill>
        <p:spPr>
          <a:xfrm>
            <a:off x="6905625" y="4695825"/>
            <a:ext cx="952500" cy="38100"/>
          </a:xfrm>
          <a:prstGeom prst="rect">
            <a:avLst/>
          </a:prstGeom>
        </p:spPr>
      </p:pic>
      <p:pic>
        <p:nvPicPr>
          <p:cNvPr id="54" name="bar1" descr="bar1"/>
          <p:cNvPicPr>
            <a:picLocks noChangeAspect="1"/>
          </p:cNvPicPr>
          <p:nvPr/>
        </p:nvPicPr>
        <p:blipFill>
          <a:blip r:embed="rId39"/>
          <a:stretch>
            <a:fillRect/>
          </a:stretch>
        </p:blipFill>
        <p:spPr>
          <a:xfrm>
            <a:off x="6905625" y="4695825"/>
            <a:ext cx="200025" cy="38100"/>
          </a:xfrm>
          <a:prstGeom prst="rect">
            <a:avLst/>
          </a:prstGeom>
        </p:spPr>
      </p:pic>
      <p:sp>
        <p:nvSpPr>
          <p:cNvPr id="55" name="TextBox 54"/>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Crowdfunded Computer Development</a:t>
            </a:r>
          </a:p>
        </p:txBody>
      </p:sp>
      <p:pic>
        <p:nvPicPr>
          <p:cNvPr id="56" name="Image" descr="Image">
            <a:hlinkClick r:id="rId40" tooltip="Go to trend"/>
          </p:cNvPr>
          <p:cNvPicPr>
            <a:picLocks noChangeAspect="1"/>
          </p:cNvPicPr>
          <p:nvPr/>
        </p:nvPicPr>
        <p:blipFill>
          <a:blip r:embed="rId41"/>
          <a:stretch>
            <a:fillRect/>
          </a:stretch>
        </p:blipFill>
        <p:spPr>
          <a:xfrm>
            <a:off x="6905625" y="4762500"/>
            <a:ext cx="952500" cy="647700"/>
          </a:xfrm>
          <a:prstGeom prst="rect">
            <a:avLst/>
          </a:prstGeom>
        </p:spPr>
      </p:pic>
      <p:pic>
        <p:nvPicPr>
          <p:cNvPr id="57" name="bar1" descr="bar1"/>
          <p:cNvPicPr>
            <a:picLocks noChangeAspect="1"/>
          </p:cNvPicPr>
          <p:nvPr/>
        </p:nvPicPr>
        <p:blipFill>
          <a:blip r:embed="rId29"/>
          <a:stretch>
            <a:fillRect/>
          </a:stretch>
        </p:blipFill>
        <p:spPr>
          <a:xfrm>
            <a:off x="6905625" y="5410200"/>
            <a:ext cx="952500" cy="38100"/>
          </a:xfrm>
          <a:prstGeom prst="rect">
            <a:avLst/>
          </a:prstGeom>
        </p:spPr>
      </p:pic>
      <p:pic>
        <p:nvPicPr>
          <p:cNvPr id="58" name="bar1" descr="bar1"/>
          <p:cNvPicPr>
            <a:picLocks noChangeAspect="1"/>
          </p:cNvPicPr>
          <p:nvPr/>
        </p:nvPicPr>
        <p:blipFill>
          <a:blip r:embed="rId42"/>
          <a:stretch>
            <a:fillRect/>
          </a:stretch>
        </p:blipFill>
        <p:spPr>
          <a:xfrm>
            <a:off x="6905625" y="5410200"/>
            <a:ext cx="228600" cy="38100"/>
          </a:xfrm>
          <a:prstGeom prst="rect">
            <a:avLst/>
          </a:prstGeom>
        </p:spPr>
      </p:pic>
      <p:sp>
        <p:nvSpPr>
          <p:cNvPr id="59" name="TextBox 58"/>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Crowdfunding for Social Start-ups</a:t>
            </a:r>
          </a:p>
        </p:txBody>
      </p:sp>
    </p:spTree>
    <p:extLst>
      <p:ext uri="{BB962C8B-B14F-4D97-AF65-F5344CB8AC3E}">
        <p14:creationId xmlns:p14="http://schemas.microsoft.com/office/powerpoint/2010/main" val="869598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08B400"/>
                </a:solidFill>
                <a:latin typeface="Arial"/>
              </a:rPr>
              <a:t>Constricting Consumption</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Consumers monitor utility usage in a bid to drastically decrease usage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Taking an even more restrictive approach to the green movement, consumers are opting for devices and solutions that put a cap on consumption to ensure they only use within certain limits. This attention to utility constriction is a consumer-driven acceptance of an inability to be mindful of consumption. Speaking also to those unscathed by high utility use, the products induce guilt to make consumers who are unaware of resource depletion more mindful.</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http://www.trendhunter.com/id/229382</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00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905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143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78511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Shame-Inducing Shower Heads</a:t>
            </a:r>
            <a:r>
              <a:rPr sz="1000" b="0" i="0" u="none" strike="noStrike">
                <a:solidFill>
                  <a:srgbClr val="000000"/>
                </a:solidFill>
                <a:latin typeface="Arial"/>
              </a:rPr>
              <a:t>
The Uji Shower Head Ensures People Don't Waste Water</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1430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Energy-Monitoring Devices</a:t>
            </a:r>
            <a:r>
              <a:rPr sz="800" b="0" i="0" u="none" strike="noStrike">
                <a:solidFill>
                  <a:srgbClr val="000000"/>
                </a:solidFill>
                <a:latin typeface="Arial"/>
              </a:rPr>
              <a:t>
Schneider Electric Wiser Measures Domestic Electricity Consumption</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3"/>
          <a:stretch>
            <a:fillRect/>
          </a:stretch>
        </p:blipFill>
        <p:spPr>
          <a:xfrm>
            <a:off x="6905625" y="3143250"/>
            <a:ext cx="11430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 Eco Adapters</a:t>
            </a:r>
            <a:r>
              <a:rPr sz="800" b="0" i="0" u="none" strike="noStrike">
                <a:solidFill>
                  <a:srgbClr val="000000"/>
                </a:solidFill>
                <a:latin typeface="Arial"/>
              </a:rPr>
              <a:t>
The Parce One Disconnects Your Plugged-In Devices When They're Not Needed</a:t>
            </a:r>
          </a:p>
        </p:txBody>
      </p:sp>
      <p:pic>
        <p:nvPicPr>
          <p:cNvPr id="40" name="Image" descr="Image">
            <a:hlinkClick r:id="rId26" tooltip="Go to trend"/>
          </p:cNvPr>
          <p:cNvPicPr>
            <a:picLocks noChangeAspect="1"/>
          </p:cNvPicPr>
          <p:nvPr/>
        </p:nvPicPr>
        <p:blipFill>
          <a:blip r:embed="rId27"/>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8"/>
          <a:stretch>
            <a:fillRect/>
          </a:stretch>
        </p:blipFill>
        <p:spPr>
          <a:xfrm>
            <a:off x="4714875" y="5238750"/>
            <a:ext cx="9525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Appliance-Controlling Adapters</a:t>
            </a:r>
            <a:r>
              <a:rPr sz="800" b="0" i="0" u="none" strike="noStrike">
                <a:solidFill>
                  <a:srgbClr val="000000"/>
                </a:solidFill>
                <a:latin typeface="Arial"/>
              </a:rPr>
              <a:t>
The Zuli Smartplug Turns Lights on Automatically When You Enter</a:t>
            </a:r>
          </a:p>
        </p:txBody>
      </p:sp>
      <p:pic>
        <p:nvPicPr>
          <p:cNvPr id="44" name="Image" descr="Image">
            <a:hlinkClick r:id="rId29" tooltip="Go to trend"/>
          </p:cNvPr>
          <p:cNvPicPr>
            <a:picLocks noChangeAspect="1"/>
          </p:cNvPicPr>
          <p:nvPr/>
        </p:nvPicPr>
        <p:blipFill>
          <a:blip r:embed="rId30"/>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1"/>
          <a:stretch>
            <a:fillRect/>
          </a:stretch>
        </p:blipFill>
        <p:spPr>
          <a:xfrm>
            <a:off x="6905625" y="5238750"/>
            <a:ext cx="6667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Dictatorial Energy Systems</a:t>
            </a:r>
            <a:r>
              <a:rPr sz="800" b="0" i="0" u="none" strike="noStrike">
                <a:solidFill>
                  <a:srgbClr val="000000"/>
                </a:solidFill>
                <a:latin typeface="Arial"/>
              </a:rPr>
              <a:t>
The Valta Energy Management System Gives You Complete Energy Control</a:t>
            </a:r>
          </a:p>
        </p:txBody>
      </p:sp>
    </p:spTree>
    <p:extLst>
      <p:ext uri="{BB962C8B-B14F-4D97-AF65-F5344CB8AC3E}">
        <p14:creationId xmlns:p14="http://schemas.microsoft.com/office/powerpoint/2010/main" val="3776719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Social Exclusivity</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Seeking confidentiality, consumers turn to private methods of online engagement</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online engagement offering a conveniently instantaneous mode of communication, public scrutiny and mass involvement can make personal interaction problematic. Seeking methods of socialization in a more exclusive manner, tech-savvy consumers are turning to ultra-private mobile features that help limit users and disguise messages in the blink of an eye. This reflects a shift towards more intimate, yet equally social methods of peer-to-peer engagement.</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+ 69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http://www.trendhunter.com/id/245768</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095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905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3564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Secret Social Chat Apps</a:t>
            </a:r>
            <a:r>
              <a:rPr sz="1000" b="0" i="0" u="none" strike="noStrike">
                <a:solidFill>
                  <a:srgbClr val="000000"/>
                </a:solidFill>
                <a:latin typeface="Arial"/>
              </a:rPr>
              <a:t>
This Exclusive Social Network App Only Works In Applebee's Restaurants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2192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Anonymity-Protecting Smartphones</a:t>
            </a:r>
            <a:r>
              <a:rPr sz="800" b="0" i="0" u="none" strike="noStrike">
                <a:solidFill>
                  <a:srgbClr val="000000"/>
                </a:solidFill>
                <a:latin typeface="Arial"/>
              </a:rPr>
              <a:t>
Protect Your Privacy with the New Blackphone</a:t>
            </a:r>
          </a:p>
        </p:txBody>
      </p:sp>
      <p:pic>
        <p:nvPicPr>
          <p:cNvPr id="36" name="Image" descr="Image">
            <a:hlinkClick r:id="rId24" tooltip="Go to trend"/>
          </p:cNvPr>
          <p:cNvPicPr>
            <a:picLocks noChangeAspect="1"/>
          </p:cNvPicPr>
          <p:nvPr/>
        </p:nvPicPr>
        <p:blipFill>
          <a:blip r:embed="rId25"/>
          <a:stretch>
            <a:fillRect/>
          </a:stretch>
        </p:blipFill>
        <p:spPr>
          <a:xfrm>
            <a:off x="4714875" y="4000500"/>
            <a:ext cx="1905000" cy="1247775"/>
          </a:xfrm>
          <a:prstGeom prst="rect">
            <a:avLst/>
          </a:prstGeom>
        </p:spPr>
      </p:pic>
      <p:pic>
        <p:nvPicPr>
          <p:cNvPr id="37"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6"/>
          <a:stretch>
            <a:fillRect/>
          </a:stretch>
        </p:blipFill>
        <p:spPr>
          <a:xfrm>
            <a:off x="4714875" y="5238750"/>
            <a:ext cx="100965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Vanishing Message Apps</a:t>
            </a:r>
            <a:r>
              <a:rPr sz="800" b="0" i="0" u="none" strike="noStrike">
                <a:solidFill>
                  <a:srgbClr val="000000"/>
                </a:solidFill>
                <a:latin typeface="Arial"/>
              </a:rPr>
              <a:t>
The Confide App Shows off Its Snapchat-Like Messaging at CES 2014</a:t>
            </a:r>
          </a:p>
        </p:txBody>
      </p:sp>
      <p:pic>
        <p:nvPicPr>
          <p:cNvPr id="40" name="Image" descr="Image">
            <a:hlinkClick r:id="rId27" tooltip="Go to trend"/>
          </p:cNvPr>
          <p:cNvPicPr>
            <a:picLocks noChangeAspect="1"/>
          </p:cNvPicPr>
          <p:nvPr/>
        </p:nvPicPr>
        <p:blipFill>
          <a:blip r:embed="rId28"/>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9"/>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30"/>
          <a:stretch>
            <a:fillRect/>
          </a:stretch>
        </p:blipFill>
        <p:spPr>
          <a:xfrm>
            <a:off x="6905625" y="2552700"/>
            <a:ext cx="447675"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Anonymous Social Apps</a:t>
            </a:r>
          </a:p>
        </p:txBody>
      </p:sp>
      <p:pic>
        <p:nvPicPr>
          <p:cNvPr id="44" name="Image" descr="Image">
            <a:hlinkClick r:id="rId31" tooltip="Go to trend"/>
          </p:cNvPr>
          <p:cNvPicPr>
            <a:picLocks noChangeAspect="1"/>
          </p:cNvPicPr>
          <p:nvPr/>
        </p:nvPicPr>
        <p:blipFill>
          <a:blip r:embed="rId32"/>
          <a:stretch>
            <a:fillRect/>
          </a:stretch>
        </p:blipFill>
        <p:spPr>
          <a:xfrm>
            <a:off x="6905625" y="2619375"/>
            <a:ext cx="952500" cy="647700"/>
          </a:xfrm>
          <a:prstGeom prst="rect">
            <a:avLst/>
          </a:prstGeom>
        </p:spPr>
      </p:pic>
      <p:pic>
        <p:nvPicPr>
          <p:cNvPr id="45" name="bar1" descr="bar1"/>
          <p:cNvPicPr>
            <a:picLocks noChangeAspect="1"/>
          </p:cNvPicPr>
          <p:nvPr/>
        </p:nvPicPr>
        <p:blipFill>
          <a:blip r:embed="rId29"/>
          <a:stretch>
            <a:fillRect/>
          </a:stretch>
        </p:blipFill>
        <p:spPr>
          <a:xfrm>
            <a:off x="6905625" y="3267075"/>
            <a:ext cx="952500" cy="38100"/>
          </a:xfrm>
          <a:prstGeom prst="rect">
            <a:avLst/>
          </a:prstGeom>
        </p:spPr>
      </p:pic>
      <p:pic>
        <p:nvPicPr>
          <p:cNvPr id="46" name="bar1" descr="bar1"/>
          <p:cNvPicPr>
            <a:picLocks noChangeAspect="1"/>
          </p:cNvPicPr>
          <p:nvPr/>
        </p:nvPicPr>
        <p:blipFill>
          <a:blip r:embed="rId33"/>
          <a:stretch>
            <a:fillRect/>
          </a:stretch>
        </p:blipFill>
        <p:spPr>
          <a:xfrm>
            <a:off x="6905625" y="3267075"/>
            <a:ext cx="466725" cy="38100"/>
          </a:xfrm>
          <a:prstGeom prst="rect">
            <a:avLst/>
          </a:prstGeom>
        </p:spPr>
      </p:pic>
      <p:sp>
        <p:nvSpPr>
          <p:cNvPr id="47" name="TextBox 46"/>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Incognito Flirting Apps</a:t>
            </a:r>
          </a:p>
        </p:txBody>
      </p:sp>
      <p:pic>
        <p:nvPicPr>
          <p:cNvPr id="48" name="Image" descr="Image">
            <a:hlinkClick r:id="rId34" tooltip="Go to trend"/>
          </p:cNvPr>
          <p:cNvPicPr>
            <a:picLocks noChangeAspect="1"/>
          </p:cNvPicPr>
          <p:nvPr/>
        </p:nvPicPr>
        <p:blipFill>
          <a:blip r:embed="rId35"/>
          <a:stretch>
            <a:fillRect/>
          </a:stretch>
        </p:blipFill>
        <p:spPr>
          <a:xfrm>
            <a:off x="6905625" y="3333750"/>
            <a:ext cx="952500" cy="647700"/>
          </a:xfrm>
          <a:prstGeom prst="rect">
            <a:avLst/>
          </a:prstGeom>
        </p:spPr>
      </p:pic>
      <p:pic>
        <p:nvPicPr>
          <p:cNvPr id="49" name="bar1" descr="bar1"/>
          <p:cNvPicPr>
            <a:picLocks noChangeAspect="1"/>
          </p:cNvPicPr>
          <p:nvPr/>
        </p:nvPicPr>
        <p:blipFill>
          <a:blip r:embed="rId29"/>
          <a:stretch>
            <a:fillRect/>
          </a:stretch>
        </p:blipFill>
        <p:spPr>
          <a:xfrm>
            <a:off x="6905625" y="3981450"/>
            <a:ext cx="952500" cy="38100"/>
          </a:xfrm>
          <a:prstGeom prst="rect">
            <a:avLst/>
          </a:prstGeom>
        </p:spPr>
      </p:pic>
      <p:pic>
        <p:nvPicPr>
          <p:cNvPr id="50" name="bar1" descr="bar1"/>
          <p:cNvPicPr>
            <a:picLocks noChangeAspect="1"/>
          </p:cNvPicPr>
          <p:nvPr/>
        </p:nvPicPr>
        <p:blipFill>
          <a:blip r:embed="rId36"/>
          <a:stretch>
            <a:fillRect/>
          </a:stretch>
        </p:blipFill>
        <p:spPr>
          <a:xfrm>
            <a:off x="6905625" y="3981450"/>
            <a:ext cx="342900" cy="38100"/>
          </a:xfrm>
          <a:prstGeom prst="rect">
            <a:avLst/>
          </a:prstGeom>
        </p:spPr>
      </p:pic>
      <p:sp>
        <p:nvSpPr>
          <p:cNvPr id="51" name="TextBox 50"/>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Ultra-Secure Smartphones</a:t>
            </a:r>
          </a:p>
        </p:txBody>
      </p:sp>
      <p:pic>
        <p:nvPicPr>
          <p:cNvPr id="52" name="Image" descr="Image">
            <a:hlinkClick r:id="rId37" tooltip="Go to trend"/>
          </p:cNvPr>
          <p:cNvPicPr>
            <a:picLocks noChangeAspect="1"/>
          </p:cNvPicPr>
          <p:nvPr/>
        </p:nvPicPr>
        <p:blipFill>
          <a:blip r:embed="rId38"/>
          <a:stretch>
            <a:fillRect/>
          </a:stretch>
        </p:blipFill>
        <p:spPr>
          <a:xfrm>
            <a:off x="6905625" y="4048125"/>
            <a:ext cx="952500" cy="647700"/>
          </a:xfrm>
          <a:prstGeom prst="rect">
            <a:avLst/>
          </a:prstGeom>
        </p:spPr>
      </p:pic>
      <p:pic>
        <p:nvPicPr>
          <p:cNvPr id="53" name="bar1" descr="bar1"/>
          <p:cNvPicPr>
            <a:picLocks noChangeAspect="1"/>
          </p:cNvPicPr>
          <p:nvPr/>
        </p:nvPicPr>
        <p:blipFill>
          <a:blip r:embed="rId29"/>
          <a:stretch>
            <a:fillRect/>
          </a:stretch>
        </p:blipFill>
        <p:spPr>
          <a:xfrm>
            <a:off x="6905625" y="4695825"/>
            <a:ext cx="952500" cy="38100"/>
          </a:xfrm>
          <a:prstGeom prst="rect">
            <a:avLst/>
          </a:prstGeom>
        </p:spPr>
      </p:pic>
      <p:pic>
        <p:nvPicPr>
          <p:cNvPr id="54" name="bar1" descr="bar1"/>
          <p:cNvPicPr>
            <a:picLocks noChangeAspect="1"/>
          </p:cNvPicPr>
          <p:nvPr/>
        </p:nvPicPr>
        <p:blipFill>
          <a:blip r:embed="rId36"/>
          <a:stretch>
            <a:fillRect/>
          </a:stretch>
        </p:blipFill>
        <p:spPr>
          <a:xfrm>
            <a:off x="6905625" y="4695825"/>
            <a:ext cx="342900" cy="38100"/>
          </a:xfrm>
          <a:prstGeom prst="rect">
            <a:avLst/>
          </a:prstGeom>
        </p:spPr>
      </p:pic>
      <p:sp>
        <p:nvSpPr>
          <p:cNvPr id="55" name="TextBox 54"/>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Self-Destructing Messaging Apps</a:t>
            </a:r>
          </a:p>
        </p:txBody>
      </p:sp>
      <p:pic>
        <p:nvPicPr>
          <p:cNvPr id="56" name="Image" descr="Image">
            <a:hlinkClick r:id="rId39" tooltip="Go to trend"/>
          </p:cNvPr>
          <p:cNvPicPr>
            <a:picLocks noChangeAspect="1"/>
          </p:cNvPicPr>
          <p:nvPr/>
        </p:nvPicPr>
        <p:blipFill>
          <a:blip r:embed="rId40"/>
          <a:stretch>
            <a:fillRect/>
          </a:stretch>
        </p:blipFill>
        <p:spPr>
          <a:xfrm>
            <a:off x="6905625" y="4762500"/>
            <a:ext cx="952500" cy="647700"/>
          </a:xfrm>
          <a:prstGeom prst="rect">
            <a:avLst/>
          </a:prstGeom>
        </p:spPr>
      </p:pic>
      <p:pic>
        <p:nvPicPr>
          <p:cNvPr id="57" name="bar1" descr="bar1"/>
          <p:cNvPicPr>
            <a:picLocks noChangeAspect="1"/>
          </p:cNvPicPr>
          <p:nvPr/>
        </p:nvPicPr>
        <p:blipFill>
          <a:blip r:embed="rId29"/>
          <a:stretch>
            <a:fillRect/>
          </a:stretch>
        </p:blipFill>
        <p:spPr>
          <a:xfrm>
            <a:off x="6905625" y="5410200"/>
            <a:ext cx="952500" cy="38100"/>
          </a:xfrm>
          <a:prstGeom prst="rect">
            <a:avLst/>
          </a:prstGeom>
        </p:spPr>
      </p:pic>
      <p:pic>
        <p:nvPicPr>
          <p:cNvPr id="58" name="bar1" descr="bar1"/>
          <p:cNvPicPr>
            <a:picLocks noChangeAspect="1"/>
          </p:cNvPicPr>
          <p:nvPr/>
        </p:nvPicPr>
        <p:blipFill>
          <a:blip r:embed="rId41"/>
          <a:stretch>
            <a:fillRect/>
          </a:stretch>
        </p:blipFill>
        <p:spPr>
          <a:xfrm>
            <a:off x="6905625" y="5410200"/>
            <a:ext cx="381000" cy="38100"/>
          </a:xfrm>
          <a:prstGeom prst="rect">
            <a:avLst/>
          </a:prstGeom>
        </p:spPr>
      </p:pic>
      <p:sp>
        <p:nvSpPr>
          <p:cNvPr id="59" name="TextBox 58"/>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Private Picture Posting Apps</a:t>
            </a:r>
          </a:p>
        </p:txBody>
      </p:sp>
    </p:spTree>
    <p:extLst>
      <p:ext uri="{BB962C8B-B14F-4D97-AF65-F5344CB8AC3E}">
        <p14:creationId xmlns:p14="http://schemas.microsoft.com/office/powerpoint/2010/main" val="3355136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Social Good</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Cause Reappropriation</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Brands and activists remix campaigns and causes to be more forward-thinking</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inequality continues to remain a poignant issue around the world, companies and activists alike are taking a page from one another's manuals to take said issues to a more mainstream audience. Whereas corporations were once encouraged to remain as neutral as possible in regard to controversial issues, it is now understood that in order for a brand to appeal to the impassioned millennial, it must take a stand.</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Ideas + 70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http://www.trendhunter.com/id/232975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857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762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07181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Reappropriated Pride Posters</a:t>
            </a:r>
            <a:r>
              <a:rPr sz="1000" b="0" i="0" u="none" strike="noStrike">
                <a:solidFill>
                  <a:srgbClr val="000000"/>
                </a:solidFill>
                <a:latin typeface="Arial"/>
              </a:rPr>
              <a:t>
These LGBT Posters Rework Soviet Propoganda into Gay Pride</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3906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LGBT Parody Olympic Sites</a:t>
            </a:r>
            <a:r>
              <a:rPr sz="800" b="0" i="0" u="none" strike="noStrike">
                <a:solidFill>
                  <a:srgbClr val="000000"/>
                </a:solidFill>
                <a:latin typeface="Arial"/>
              </a:rPr>
              <a:t>
This Website Protests Sponsorship of the Sochi 2014 Winter Olympic Games</a:t>
            </a:r>
          </a:p>
        </p:txBody>
      </p:sp>
      <p:pic>
        <p:nvPicPr>
          <p:cNvPr id="36" name="Image" descr="Image">
            <a:hlinkClick r:id="rId24" tooltip="Go to trend"/>
          </p:cNvPr>
          <p:cNvPicPr>
            <a:picLocks noChangeAspect="1"/>
          </p:cNvPicPr>
          <p:nvPr/>
        </p:nvPicPr>
        <p:blipFill>
          <a:blip r:embed="rId25"/>
          <a:stretch>
            <a:fillRect/>
          </a:stretch>
        </p:blipFill>
        <p:spPr>
          <a:xfrm>
            <a:off x="4714875" y="4000500"/>
            <a:ext cx="1905000" cy="1247775"/>
          </a:xfrm>
          <a:prstGeom prst="rect">
            <a:avLst/>
          </a:prstGeom>
        </p:spPr>
      </p:pic>
      <p:pic>
        <p:nvPicPr>
          <p:cNvPr id="37"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6"/>
          <a:stretch>
            <a:fillRect/>
          </a:stretch>
        </p:blipFill>
        <p:spPr>
          <a:xfrm>
            <a:off x="4714875" y="5238750"/>
            <a:ext cx="144780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Charitable Chicken Chain Videos</a:t>
            </a:r>
            <a:r>
              <a:rPr sz="800" b="0" i="0" u="none" strike="noStrike">
                <a:solidFill>
                  <a:srgbClr val="000000"/>
                </a:solidFill>
                <a:latin typeface="Arial"/>
              </a:rPr>
              <a:t>
KFC's Colonel Takes on the ALS Ice Bucket Challenge for Charity</a:t>
            </a:r>
          </a:p>
        </p:txBody>
      </p:sp>
      <p:pic>
        <p:nvPicPr>
          <p:cNvPr id="40" name="Image" descr="Image">
            <a:hlinkClick r:id="rId27" tooltip="Go to trend"/>
          </p:cNvPr>
          <p:cNvPicPr>
            <a:picLocks noChangeAspect="1"/>
          </p:cNvPicPr>
          <p:nvPr/>
        </p:nvPicPr>
        <p:blipFill>
          <a:blip r:embed="rId28"/>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9"/>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30"/>
          <a:stretch>
            <a:fillRect/>
          </a:stretch>
        </p:blipFill>
        <p:spPr>
          <a:xfrm>
            <a:off x="6905625" y="2552700"/>
            <a:ext cx="619125"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Satirical Olympic Sponsorship Videos</a:t>
            </a:r>
          </a:p>
        </p:txBody>
      </p:sp>
      <p:pic>
        <p:nvPicPr>
          <p:cNvPr id="44" name="Image" descr="Image">
            <a:hlinkClick r:id="rId31" tooltip="Go to trend"/>
          </p:cNvPr>
          <p:cNvPicPr>
            <a:picLocks noChangeAspect="1"/>
          </p:cNvPicPr>
          <p:nvPr/>
        </p:nvPicPr>
        <p:blipFill>
          <a:blip r:embed="rId32"/>
          <a:stretch>
            <a:fillRect/>
          </a:stretch>
        </p:blipFill>
        <p:spPr>
          <a:xfrm>
            <a:off x="6905625" y="2619375"/>
            <a:ext cx="952500" cy="647700"/>
          </a:xfrm>
          <a:prstGeom prst="rect">
            <a:avLst/>
          </a:prstGeom>
        </p:spPr>
      </p:pic>
      <p:pic>
        <p:nvPicPr>
          <p:cNvPr id="45" name="bar1" descr="bar1"/>
          <p:cNvPicPr>
            <a:picLocks noChangeAspect="1"/>
          </p:cNvPicPr>
          <p:nvPr/>
        </p:nvPicPr>
        <p:blipFill>
          <a:blip r:embed="rId29"/>
          <a:stretch>
            <a:fillRect/>
          </a:stretch>
        </p:blipFill>
        <p:spPr>
          <a:xfrm>
            <a:off x="6905625" y="3267075"/>
            <a:ext cx="952500" cy="38100"/>
          </a:xfrm>
          <a:prstGeom prst="rect">
            <a:avLst/>
          </a:prstGeom>
        </p:spPr>
      </p:pic>
      <p:pic>
        <p:nvPicPr>
          <p:cNvPr id="46" name="bar1" descr="bar1"/>
          <p:cNvPicPr>
            <a:picLocks noChangeAspect="1"/>
          </p:cNvPicPr>
          <p:nvPr/>
        </p:nvPicPr>
        <p:blipFill>
          <a:blip r:embed="rId33"/>
          <a:stretch>
            <a:fillRect/>
          </a:stretch>
        </p:blipFill>
        <p:spPr>
          <a:xfrm>
            <a:off x="6905625" y="3267075"/>
            <a:ext cx="714375" cy="38100"/>
          </a:xfrm>
          <a:prstGeom prst="rect">
            <a:avLst/>
          </a:prstGeom>
        </p:spPr>
      </p:pic>
      <p:sp>
        <p:nvSpPr>
          <p:cNvPr id="47" name="TextBox 46"/>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Epic Icy Challenges</a:t>
            </a:r>
          </a:p>
        </p:txBody>
      </p:sp>
      <p:pic>
        <p:nvPicPr>
          <p:cNvPr id="48" name="Image" descr="Image">
            <a:hlinkClick r:id="rId34" tooltip="Go to trend"/>
          </p:cNvPr>
          <p:cNvPicPr>
            <a:picLocks noChangeAspect="1"/>
          </p:cNvPicPr>
          <p:nvPr/>
        </p:nvPicPr>
        <p:blipFill>
          <a:blip r:embed="rId35"/>
          <a:stretch>
            <a:fillRect/>
          </a:stretch>
        </p:blipFill>
        <p:spPr>
          <a:xfrm>
            <a:off x="6905625" y="3333750"/>
            <a:ext cx="952500" cy="647700"/>
          </a:xfrm>
          <a:prstGeom prst="rect">
            <a:avLst/>
          </a:prstGeom>
        </p:spPr>
      </p:pic>
      <p:pic>
        <p:nvPicPr>
          <p:cNvPr id="49" name="bar1" descr="bar1"/>
          <p:cNvPicPr>
            <a:picLocks noChangeAspect="1"/>
          </p:cNvPicPr>
          <p:nvPr/>
        </p:nvPicPr>
        <p:blipFill>
          <a:blip r:embed="rId29"/>
          <a:stretch>
            <a:fillRect/>
          </a:stretch>
        </p:blipFill>
        <p:spPr>
          <a:xfrm>
            <a:off x="6905625" y="3981450"/>
            <a:ext cx="952500" cy="38100"/>
          </a:xfrm>
          <a:prstGeom prst="rect">
            <a:avLst/>
          </a:prstGeom>
        </p:spPr>
      </p:pic>
      <p:pic>
        <p:nvPicPr>
          <p:cNvPr id="50" name="bar1" descr="bar1"/>
          <p:cNvPicPr>
            <a:picLocks noChangeAspect="1"/>
          </p:cNvPicPr>
          <p:nvPr/>
        </p:nvPicPr>
        <p:blipFill>
          <a:blip r:embed="rId36"/>
          <a:stretch>
            <a:fillRect/>
          </a:stretch>
        </p:blipFill>
        <p:spPr>
          <a:xfrm>
            <a:off x="6905625" y="3981450"/>
            <a:ext cx="647700" cy="38100"/>
          </a:xfrm>
          <a:prstGeom prst="rect">
            <a:avLst/>
          </a:prstGeom>
        </p:spPr>
      </p:pic>
      <p:sp>
        <p:nvSpPr>
          <p:cNvPr id="51" name="TextBox 50"/>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Activist Ice Cream Campaigns</a:t>
            </a:r>
          </a:p>
        </p:txBody>
      </p:sp>
      <p:pic>
        <p:nvPicPr>
          <p:cNvPr id="52" name="Image" descr="Image">
            <a:hlinkClick r:id="rId37" tooltip="Go to trend"/>
          </p:cNvPr>
          <p:cNvPicPr>
            <a:picLocks noChangeAspect="1"/>
          </p:cNvPicPr>
          <p:nvPr/>
        </p:nvPicPr>
        <p:blipFill>
          <a:blip r:embed="rId38"/>
          <a:stretch>
            <a:fillRect/>
          </a:stretch>
        </p:blipFill>
        <p:spPr>
          <a:xfrm>
            <a:off x="6905625" y="4048125"/>
            <a:ext cx="952500" cy="647700"/>
          </a:xfrm>
          <a:prstGeom prst="rect">
            <a:avLst/>
          </a:prstGeom>
        </p:spPr>
      </p:pic>
      <p:pic>
        <p:nvPicPr>
          <p:cNvPr id="53" name="bar1" descr="bar1"/>
          <p:cNvPicPr>
            <a:picLocks noChangeAspect="1"/>
          </p:cNvPicPr>
          <p:nvPr/>
        </p:nvPicPr>
        <p:blipFill>
          <a:blip r:embed="rId29"/>
          <a:stretch>
            <a:fillRect/>
          </a:stretch>
        </p:blipFill>
        <p:spPr>
          <a:xfrm>
            <a:off x="6905625" y="4695825"/>
            <a:ext cx="952500" cy="38100"/>
          </a:xfrm>
          <a:prstGeom prst="rect">
            <a:avLst/>
          </a:prstGeom>
        </p:spPr>
      </p:pic>
      <p:pic>
        <p:nvPicPr>
          <p:cNvPr id="54" name="bar1" descr="bar1"/>
          <p:cNvPicPr>
            <a:picLocks noChangeAspect="1"/>
          </p:cNvPicPr>
          <p:nvPr/>
        </p:nvPicPr>
        <p:blipFill>
          <a:blip r:embed="rId39"/>
          <a:stretch>
            <a:fillRect/>
          </a:stretch>
        </p:blipFill>
        <p:spPr>
          <a:xfrm>
            <a:off x="6905625" y="4695825"/>
            <a:ext cx="438150" cy="38100"/>
          </a:xfrm>
          <a:prstGeom prst="rect">
            <a:avLst/>
          </a:prstGeom>
        </p:spPr>
      </p:pic>
      <p:sp>
        <p:nvSpPr>
          <p:cNvPr id="55" name="TextBox 54"/>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Prideful Gaming Consoles</a:t>
            </a:r>
          </a:p>
        </p:txBody>
      </p:sp>
      <p:pic>
        <p:nvPicPr>
          <p:cNvPr id="56" name="Image" descr="Image">
            <a:hlinkClick r:id="rId40" tooltip="Go to trend"/>
          </p:cNvPr>
          <p:cNvPicPr>
            <a:picLocks noChangeAspect="1"/>
          </p:cNvPicPr>
          <p:nvPr/>
        </p:nvPicPr>
        <p:blipFill>
          <a:blip r:embed="rId41"/>
          <a:stretch>
            <a:fillRect/>
          </a:stretch>
        </p:blipFill>
        <p:spPr>
          <a:xfrm>
            <a:off x="6905625" y="4762500"/>
            <a:ext cx="952500" cy="647700"/>
          </a:xfrm>
          <a:prstGeom prst="rect">
            <a:avLst/>
          </a:prstGeom>
        </p:spPr>
      </p:pic>
      <p:pic>
        <p:nvPicPr>
          <p:cNvPr id="57" name="bar1" descr="bar1"/>
          <p:cNvPicPr>
            <a:picLocks noChangeAspect="1"/>
          </p:cNvPicPr>
          <p:nvPr/>
        </p:nvPicPr>
        <p:blipFill>
          <a:blip r:embed="rId29"/>
          <a:stretch>
            <a:fillRect/>
          </a:stretch>
        </p:blipFill>
        <p:spPr>
          <a:xfrm>
            <a:off x="6905625" y="5410200"/>
            <a:ext cx="952500" cy="38100"/>
          </a:xfrm>
          <a:prstGeom prst="rect">
            <a:avLst/>
          </a:prstGeom>
        </p:spPr>
      </p:pic>
      <p:pic>
        <p:nvPicPr>
          <p:cNvPr id="58" name="bar1" descr="bar1"/>
          <p:cNvPicPr>
            <a:picLocks noChangeAspect="1"/>
          </p:cNvPicPr>
          <p:nvPr/>
        </p:nvPicPr>
        <p:blipFill>
          <a:blip r:embed="rId42"/>
          <a:stretch>
            <a:fillRect/>
          </a:stretch>
        </p:blipFill>
        <p:spPr>
          <a:xfrm>
            <a:off x="6905625" y="5410200"/>
            <a:ext cx="333375" cy="38100"/>
          </a:xfrm>
          <a:prstGeom prst="rect">
            <a:avLst/>
          </a:prstGeom>
        </p:spPr>
      </p:pic>
      <p:sp>
        <p:nvSpPr>
          <p:cNvPr id="59" name="TextBox 58"/>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Patriarchy-Spinning Twitter Accounts</a:t>
            </a:r>
          </a:p>
        </p:txBody>
      </p:sp>
      <p:pic>
        <p:nvPicPr>
          <p:cNvPr id="60" name="Image" descr="Image">
            <a:hlinkClick r:id="rId43" tooltip="Go to trend"/>
          </p:cNvPr>
          <p:cNvPicPr>
            <a:picLocks noChangeAspect="1"/>
          </p:cNvPicPr>
          <p:nvPr/>
        </p:nvPicPr>
        <p:blipFill>
          <a:blip r:embed="rId44"/>
          <a:stretch>
            <a:fillRect/>
          </a:stretch>
        </p:blipFill>
        <p:spPr>
          <a:xfrm>
            <a:off x="6905625" y="5476875"/>
            <a:ext cx="952500" cy="647700"/>
          </a:xfrm>
          <a:prstGeom prst="rect">
            <a:avLst/>
          </a:prstGeom>
        </p:spPr>
      </p:pic>
      <p:pic>
        <p:nvPicPr>
          <p:cNvPr id="61" name="bar1" descr="bar1"/>
          <p:cNvPicPr>
            <a:picLocks noChangeAspect="1"/>
          </p:cNvPicPr>
          <p:nvPr/>
        </p:nvPicPr>
        <p:blipFill>
          <a:blip r:embed="rId29"/>
          <a:stretch>
            <a:fillRect/>
          </a:stretch>
        </p:blipFill>
        <p:spPr>
          <a:xfrm>
            <a:off x="6905625" y="6124575"/>
            <a:ext cx="952500" cy="38100"/>
          </a:xfrm>
          <a:prstGeom prst="rect">
            <a:avLst/>
          </a:prstGeom>
        </p:spPr>
      </p:pic>
      <p:pic>
        <p:nvPicPr>
          <p:cNvPr id="62" name="bar1" descr="bar1"/>
          <p:cNvPicPr>
            <a:picLocks noChangeAspect="1"/>
          </p:cNvPicPr>
          <p:nvPr/>
        </p:nvPicPr>
        <p:blipFill>
          <a:blip r:embed="rId45"/>
          <a:stretch>
            <a:fillRect/>
          </a:stretch>
        </p:blipFill>
        <p:spPr>
          <a:xfrm>
            <a:off x="6905625" y="6124575"/>
            <a:ext cx="466725" cy="38100"/>
          </a:xfrm>
          <a:prstGeom prst="rect">
            <a:avLst/>
          </a:prstGeom>
        </p:spPr>
      </p:pic>
      <p:sp>
        <p:nvSpPr>
          <p:cNvPr id="63" name="TextBox 62"/>
          <p:cNvSpPr txBox="1"/>
          <p:nvPr/>
        </p:nvSpPr>
        <p:spPr>
          <a:xfrm>
            <a:off x="7858125" y="54292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Scientific LGBT Pride Posters</a:t>
            </a:r>
          </a:p>
        </p:txBody>
      </p:sp>
    </p:spTree>
    <p:extLst>
      <p:ext uri="{BB962C8B-B14F-4D97-AF65-F5344CB8AC3E}">
        <p14:creationId xmlns:p14="http://schemas.microsoft.com/office/powerpoint/2010/main" val="400075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04800" y="606353"/>
            <a:ext cx="8763000" cy="584775"/>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50000"/>
                    <a:lumOff val="50000"/>
                  </a:prstClr>
                </a:solidFill>
                <a:cs typeface="Arial" pitchFamily="34" charset="0"/>
              </a:rPr>
              <a:t>If you become a Trend Hunter Report customer, let’s hop on the phone for a quick call </a:t>
            </a:r>
            <a:br>
              <a:rPr lang="en-US" sz="1600" dirty="0" smtClean="0">
                <a:solidFill>
                  <a:prstClr val="black">
                    <a:lumMod val="50000"/>
                    <a:lumOff val="50000"/>
                  </a:prstClr>
                </a:solidFill>
                <a:cs typeface="Arial" pitchFamily="34" charset="0"/>
              </a:rPr>
            </a:br>
            <a:r>
              <a:rPr lang="en-US" sz="1600" dirty="0" smtClean="0">
                <a:solidFill>
                  <a:prstClr val="black">
                    <a:lumMod val="50000"/>
                    <a:lumOff val="50000"/>
                  </a:prstClr>
                </a:solidFill>
                <a:cs typeface="Arial" pitchFamily="34" charset="0"/>
              </a:rPr>
              <a:t>and we’ll scope out your key topics and show you how incredibly customized we can get!</a:t>
            </a:r>
            <a:endParaRPr lang="en-US" sz="1600" u="sng" dirty="0">
              <a:solidFill>
                <a:prstClr val="black">
                  <a:lumMod val="50000"/>
                  <a:lumOff val="50000"/>
                </a:prstClr>
              </a:solidFill>
              <a:cs typeface="Arial" pitchFamily="34" charset="0"/>
            </a:endParaRPr>
          </a:p>
        </p:txBody>
      </p:sp>
      <p:sp>
        <p:nvSpPr>
          <p:cNvPr id="29" name="TextBox 28"/>
          <p:cNvSpPr txBox="1"/>
          <p:nvPr/>
        </p:nvSpPr>
        <p:spPr>
          <a:xfrm>
            <a:off x="285750" y="162580"/>
            <a:ext cx="70294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Get a FREE Sample Custom Report</a:t>
            </a:r>
            <a:endParaRPr lang="en-US" sz="2600" b="1" dirty="0">
              <a:solidFill>
                <a:srgbClr val="FF0000"/>
              </a:solidFill>
              <a:latin typeface="Arial" pitchFamily="34" charset="0"/>
              <a:cs typeface="Arial" pitchFamily="34" charset="0"/>
            </a:endParaRPr>
          </a:p>
        </p:txBody>
      </p:sp>
      <p:sp>
        <p:nvSpPr>
          <p:cNvPr id="41" name="Rectangle 40"/>
          <p:cNvSpPr/>
          <p:nvPr/>
        </p:nvSpPr>
        <p:spPr>
          <a:xfrm>
            <a:off x="361103" y="5048567"/>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Wearable Tech</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Mobile Apps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Smart Homes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Future of Interface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Gamification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3D Printing</a:t>
            </a:r>
          </a:p>
        </p:txBody>
      </p:sp>
      <p:sp>
        <p:nvSpPr>
          <p:cNvPr id="57" name="Rectangle 56"/>
          <p:cNvSpPr/>
          <p:nvPr/>
        </p:nvSpPr>
        <p:spPr>
          <a:xfrm>
            <a:off x="1836821" y="5035662"/>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Digital Marketing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Mobile Marketing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Intentional Viral</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QR Codes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Millennial Marketing</a:t>
            </a:r>
          </a:p>
          <a:p>
            <a:pPr marL="112713" indent="-112713">
              <a:spcAft>
                <a:spcPts val="300"/>
              </a:spcAft>
              <a:buFont typeface="Arial" panose="020B0604020202020204" pitchFamily="34" charset="0"/>
              <a:buChar char="•"/>
            </a:pPr>
            <a:r>
              <a:rPr lang="en-US" sz="1050" dirty="0">
                <a:solidFill>
                  <a:prstClr val="black">
                    <a:lumMod val="75000"/>
                    <a:lumOff val="25000"/>
                  </a:prstClr>
                </a:solidFill>
                <a:latin typeface="Arial" panose="020B0604020202020204" pitchFamily="34" charset="0"/>
                <a:cs typeface="Arial" panose="020B0604020202020204" pitchFamily="34" charset="0"/>
              </a:rPr>
              <a:t>Augmented </a:t>
            </a:r>
            <a:r>
              <a:rPr lang="en-US" sz="1050" dirty="0" smtClean="0">
                <a:solidFill>
                  <a:prstClr val="black">
                    <a:lumMod val="75000"/>
                    <a:lumOff val="25000"/>
                  </a:prstClr>
                </a:solidFill>
                <a:latin typeface="Arial" panose="020B0604020202020204" pitchFamily="34" charset="0"/>
                <a:cs typeface="Arial" panose="020B0604020202020204" pitchFamily="34" charset="0"/>
              </a:rPr>
              <a:t>Reality</a:t>
            </a:r>
            <a:endParaRPr lang="en-US" sz="105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1" name="Rectangle 60"/>
          <p:cNvSpPr/>
          <p:nvPr/>
        </p:nvSpPr>
        <p:spPr>
          <a:xfrm>
            <a:off x="3276600" y="5048566"/>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Digital Education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Superhero Toys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Kids as Adults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Play With Purpose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Buildable Drones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Social Learning</a:t>
            </a:r>
          </a:p>
        </p:txBody>
      </p:sp>
      <p:sp>
        <p:nvSpPr>
          <p:cNvPr id="63" name="Rectangle 62"/>
          <p:cNvSpPr/>
          <p:nvPr/>
        </p:nvSpPr>
        <p:spPr>
          <a:xfrm>
            <a:off x="4704192" y="5035661"/>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Healthy Snacking</a:t>
            </a:r>
          </a:p>
          <a:p>
            <a:pPr marL="112713" indent="-112713">
              <a:spcAft>
                <a:spcPts val="300"/>
              </a:spcAft>
              <a:buFont typeface="Arial" panose="020B0604020202020204" pitchFamily="34" charset="0"/>
              <a:buChar char="•"/>
            </a:pPr>
            <a:r>
              <a:rPr lang="en-US" sz="1050" dirty="0">
                <a:solidFill>
                  <a:prstClr val="black">
                    <a:lumMod val="75000"/>
                    <a:lumOff val="25000"/>
                  </a:prstClr>
                </a:solidFill>
                <a:latin typeface="Arial" panose="020B0604020202020204" pitchFamily="34" charset="0"/>
                <a:cs typeface="Arial" panose="020B0604020202020204" pitchFamily="34" charset="0"/>
              </a:rPr>
              <a:t>Tricky Diets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Fast Food</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Flavor </a:t>
            </a:r>
            <a:r>
              <a:rPr lang="en-US" sz="1050" dirty="0">
                <a:solidFill>
                  <a:prstClr val="black">
                    <a:lumMod val="75000"/>
                    <a:lumOff val="25000"/>
                  </a:prstClr>
                </a:solidFill>
                <a:latin typeface="Arial" panose="020B0604020202020204" pitchFamily="34" charset="0"/>
                <a:cs typeface="Arial" panose="020B0604020202020204" pitchFamily="34" charset="0"/>
              </a:rPr>
              <a:t>Reversal</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Hispanic Flavor</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Asian Fusion </a:t>
            </a:r>
          </a:p>
        </p:txBody>
      </p:sp>
      <p:sp>
        <p:nvSpPr>
          <p:cNvPr id="66" name="Rectangle 65"/>
          <p:cNvSpPr/>
          <p:nvPr/>
        </p:nvSpPr>
        <p:spPr>
          <a:xfrm>
            <a:off x="6156469" y="5035661"/>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Packaging for Pets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Simplicity</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Package Innovation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Bottle Innovation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Unique Delivery </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Eco Materials</a:t>
            </a:r>
          </a:p>
        </p:txBody>
      </p:sp>
      <p:sp>
        <p:nvSpPr>
          <p:cNvPr id="67" name="Rectangle 66"/>
          <p:cNvSpPr/>
          <p:nvPr/>
        </p:nvSpPr>
        <p:spPr>
          <a:xfrm>
            <a:off x="7551977" y="5022756"/>
            <a:ext cx="1527855" cy="1454244"/>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1980s Nostalgia</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Retro Americana</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Niche Couture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Handbags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Sneaker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Affordable Runway</a:t>
            </a:r>
          </a:p>
          <a:p>
            <a:pPr marL="112713" indent="-112713">
              <a:spcAft>
                <a:spcPts val="300"/>
              </a:spcAft>
              <a:buFont typeface="Arial" panose="020B0604020202020204" pitchFamily="34" charset="0"/>
              <a:buChar char="•"/>
            </a:pPr>
            <a:endParaRPr lang="en-US" sz="1050" dirty="0" smtClean="0">
              <a:solidFill>
                <a:prstClr val="black">
                  <a:lumMod val="75000"/>
                  <a:lumOff val="25000"/>
                </a:prstClr>
              </a:solidFill>
              <a:latin typeface="Arial" panose="020B0604020202020204" pitchFamily="34" charset="0"/>
              <a:cs typeface="Arial" panose="020B0604020202020204" pitchFamily="34" charset="0"/>
            </a:endParaRPr>
          </a:p>
        </p:txBody>
      </p:sp>
      <p:sp>
        <p:nvSpPr>
          <p:cNvPr id="68" name="Rectangle 67"/>
          <p:cNvSpPr/>
          <p:nvPr/>
        </p:nvSpPr>
        <p:spPr>
          <a:xfrm>
            <a:off x="381000" y="2566738"/>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Retail Tech</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Store Apps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In-Store Display</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Experience Design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Pop-Up Shops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Store Design</a:t>
            </a:r>
          </a:p>
        </p:txBody>
      </p:sp>
      <p:sp>
        <p:nvSpPr>
          <p:cNvPr id="69" name="Rectangle 68"/>
          <p:cNvSpPr/>
          <p:nvPr/>
        </p:nvSpPr>
        <p:spPr>
          <a:xfrm>
            <a:off x="1824634" y="2553833"/>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Loyalty Programs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Brand Rituals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Brand Extensions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Co-Branding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Immersive Brand</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Digital Branding </a:t>
            </a:r>
          </a:p>
        </p:txBody>
      </p:sp>
      <p:sp>
        <p:nvSpPr>
          <p:cNvPr id="70" name="Rectangle 69"/>
          <p:cNvSpPr/>
          <p:nvPr/>
        </p:nvSpPr>
        <p:spPr>
          <a:xfrm>
            <a:off x="3296497" y="2566737"/>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Viral Video Strategy</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Gen Y Preference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Mommy Bloggers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Meme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Subscriptions </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Media Evolution</a:t>
            </a:r>
          </a:p>
        </p:txBody>
      </p:sp>
      <p:sp>
        <p:nvSpPr>
          <p:cNvPr id="71" name="Rectangle 70"/>
          <p:cNvSpPr/>
          <p:nvPr/>
        </p:nvSpPr>
        <p:spPr>
          <a:xfrm>
            <a:off x="4724089" y="2553832"/>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Personalization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Media Consumption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Custom Design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Adventure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Experience Tourism</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Niche Pop Culture</a:t>
            </a:r>
          </a:p>
        </p:txBody>
      </p:sp>
      <p:sp>
        <p:nvSpPr>
          <p:cNvPr id="72" name="Rectangle 71"/>
          <p:cNvSpPr/>
          <p:nvPr/>
        </p:nvSpPr>
        <p:spPr>
          <a:xfrm>
            <a:off x="6160324" y="2553832"/>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Boomer Wellness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Healthy Living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Health Education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Boomer Apps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Boomer Psychology</a:t>
            </a:r>
          </a:p>
          <a:p>
            <a:pPr marL="112713" indent="-112713">
              <a:spcAft>
                <a:spcPts val="300"/>
              </a:spcAft>
              <a:buFont typeface="Arial" panose="020B0604020202020204" pitchFamily="34" charset="0"/>
              <a:buChar char="•"/>
            </a:pPr>
            <a:r>
              <a:rPr lang="en-US" sz="1050" dirty="0">
                <a:solidFill>
                  <a:prstClr val="black">
                    <a:lumMod val="75000"/>
                    <a:lumOff val="25000"/>
                  </a:prstClr>
                </a:solidFill>
                <a:latin typeface="Arial" panose="020B0604020202020204" pitchFamily="34" charset="0"/>
                <a:cs typeface="Arial" panose="020B0604020202020204" pitchFamily="34" charset="0"/>
              </a:rPr>
              <a:t>Experience </a:t>
            </a:r>
            <a:r>
              <a:rPr lang="en-US" sz="1050" dirty="0" smtClean="0">
                <a:solidFill>
                  <a:prstClr val="black">
                    <a:lumMod val="75000"/>
                    <a:lumOff val="25000"/>
                  </a:prstClr>
                </a:solidFill>
                <a:latin typeface="Arial" panose="020B0604020202020204" pitchFamily="34" charset="0"/>
                <a:cs typeface="Arial" panose="020B0604020202020204" pitchFamily="34" charset="0"/>
              </a:rPr>
              <a:t>Tourism</a:t>
            </a:r>
            <a:endParaRPr lang="en-US" sz="1050" dirty="0">
              <a:solidFill>
                <a:prstClr val="black">
                  <a:lumMod val="75000"/>
                  <a:lumOff val="25000"/>
                </a:prstClr>
              </a:solidFill>
              <a:latin typeface="Arial" panose="020B0604020202020204" pitchFamily="34" charset="0"/>
              <a:cs typeface="Arial" panose="020B0604020202020204" pitchFamily="34" charset="0"/>
            </a:endParaRPr>
          </a:p>
        </p:txBody>
      </p:sp>
      <p:sp>
        <p:nvSpPr>
          <p:cNvPr id="73" name="Rectangle 72"/>
          <p:cNvSpPr/>
          <p:nvPr/>
        </p:nvSpPr>
        <p:spPr>
          <a:xfrm>
            <a:off x="7563853" y="2540927"/>
            <a:ext cx="1572126" cy="1454244"/>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Young Parents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Teen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DIY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Digital Learning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Night Life</a:t>
            </a:r>
          </a:p>
          <a:p>
            <a:pPr marL="112713" indent="-112713">
              <a:spcAft>
                <a:spcPts val="300"/>
              </a:spcAft>
              <a:buFont typeface="Arial" panose="020B0604020202020204" pitchFamily="34" charset="0"/>
              <a:buChar char="•"/>
            </a:pPr>
            <a:r>
              <a:rPr lang="en-US" sz="1000" dirty="0">
                <a:solidFill>
                  <a:prstClr val="black">
                    <a:lumMod val="75000"/>
                    <a:lumOff val="25000"/>
                  </a:prstClr>
                </a:solidFill>
                <a:latin typeface="Arial" panose="020B0604020202020204" pitchFamily="34" charset="0"/>
                <a:cs typeface="Arial" panose="020B0604020202020204" pitchFamily="34" charset="0"/>
              </a:rPr>
              <a:t>Gen Y Entrepreneurs</a:t>
            </a:r>
            <a:endParaRPr lang="en-US" sz="1050" dirty="0">
              <a:solidFill>
                <a:prstClr val="black">
                  <a:lumMod val="75000"/>
                  <a:lumOff val="25000"/>
                </a:prstClr>
              </a:solidFill>
              <a:latin typeface="Arial" panose="020B0604020202020204" pitchFamily="34" charset="0"/>
              <a:cs typeface="Arial" panose="020B0604020202020204" pitchFamily="34" charset="0"/>
            </a:endParaRPr>
          </a:p>
          <a:p>
            <a:pPr marL="112713" indent="-112713">
              <a:spcAft>
                <a:spcPts val="300"/>
              </a:spcAft>
              <a:buFont typeface="Arial" panose="020B0604020202020204" pitchFamily="34" charset="0"/>
              <a:buChar char="•"/>
            </a:pPr>
            <a:endParaRPr lang="en-US" sz="1050" dirty="0" smtClean="0">
              <a:solidFill>
                <a:prstClr val="black">
                  <a:lumMod val="75000"/>
                  <a:lumOff val="25000"/>
                </a:prstClr>
              </a:solidFill>
              <a:latin typeface="Arial" panose="020B0604020202020204" pitchFamily="34" charset="0"/>
              <a:cs typeface="Arial" panose="020B0604020202020204" pitchFamily="34" charset="0"/>
            </a:endParaRPr>
          </a:p>
        </p:txBody>
      </p:sp>
      <p:pic>
        <p:nvPicPr>
          <p:cNvPr id="105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99" y="1600200"/>
            <a:ext cx="839787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99" y="4116461"/>
            <a:ext cx="839787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25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Tiny Indulgence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Smaller sized portions of comfort food meet health concerns with cravings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Though health consciousness is an increasingly big priority for today's consumer, so to is pleasurable experience. Consumers who feel they shouldn't have to sacrifice flavor for health are instead indulging in smaller portions that are not only more figure-friendly, but better for sharing. Ultimately, consumers are looking to maintain an indulgent lifestyle while still reaping the benefits of sacrifice.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+ 42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http://www.trendhunter.com/id/239020</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286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2286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36195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7"/>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8"/>
          <a:stretch>
            <a:fillRect/>
          </a:stretch>
        </p:blipFill>
        <p:spPr>
          <a:xfrm>
            <a:off x="333375" y="5238750"/>
            <a:ext cx="282606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Gooey Grilled Cheese Rolls</a:t>
            </a:r>
            <a:r>
              <a:rPr sz="1000" b="0" i="0" u="none" strike="noStrike">
                <a:solidFill>
                  <a:srgbClr val="000000"/>
                </a:solidFill>
                <a:latin typeface="Arial"/>
              </a:rPr>
              <a:t>
This Quick Dish Recipe Redesigns a Scrumptious Classic Sandwich</a:t>
            </a:r>
          </a:p>
        </p:txBody>
      </p:sp>
      <p:pic>
        <p:nvPicPr>
          <p:cNvPr id="32" name="Image" descr="Image">
            <a:hlinkClick r:id="rId19" tooltip="Go to trend"/>
          </p:cNvPr>
          <p:cNvPicPr>
            <a:picLocks noChangeAspect="1"/>
          </p:cNvPicPr>
          <p:nvPr/>
        </p:nvPicPr>
        <p:blipFill>
          <a:blip r:embed="rId20"/>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1"/>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2"/>
          <a:stretch>
            <a:fillRect/>
          </a:stretch>
        </p:blipFill>
        <p:spPr>
          <a:xfrm>
            <a:off x="4714875" y="3143250"/>
            <a:ext cx="11239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Tiny Savory Treats</a:t>
            </a:r>
            <a:r>
              <a:rPr sz="800" b="0" i="0" u="none" strike="noStrike">
                <a:solidFill>
                  <a:srgbClr val="000000"/>
                </a:solidFill>
                <a:latin typeface="Arial"/>
              </a:rPr>
              <a:t>
These Chicken Pot Pie Cupcakes Will Keep You Snacking Sensibly</a:t>
            </a:r>
          </a:p>
        </p:txBody>
      </p:sp>
      <p:pic>
        <p:nvPicPr>
          <p:cNvPr id="36" name="Image" descr="Image">
            <a:hlinkClick r:id="rId23" tooltip="Go to trend"/>
          </p:cNvPr>
          <p:cNvPicPr>
            <a:picLocks noChangeAspect="1"/>
          </p:cNvPicPr>
          <p:nvPr/>
        </p:nvPicPr>
        <p:blipFill>
          <a:blip r:embed="rId24"/>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1"/>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5"/>
          <a:stretch>
            <a:fillRect/>
          </a:stretch>
        </p:blipFill>
        <p:spPr>
          <a:xfrm>
            <a:off x="6905625" y="3143250"/>
            <a:ext cx="5715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Compact Sprinkled Snacks</a:t>
            </a:r>
            <a:r>
              <a:rPr sz="800" b="0" i="0" u="none" strike="noStrike">
                <a:solidFill>
                  <a:srgbClr val="000000"/>
                </a:solidFill>
                <a:latin typeface="Arial"/>
              </a:rPr>
              <a:t>
The Cupcakes and Cashmere Miniature Baked Donuts Are Tiny</a:t>
            </a:r>
          </a:p>
        </p:txBody>
      </p:sp>
      <p:pic>
        <p:nvPicPr>
          <p:cNvPr id="40" name="Image" descr="Image">
            <a:hlinkClick r:id="rId26" tooltip="Go to trend"/>
          </p:cNvPr>
          <p:cNvPicPr>
            <a:picLocks noChangeAspect="1"/>
          </p:cNvPicPr>
          <p:nvPr/>
        </p:nvPicPr>
        <p:blipFill>
          <a:blip r:embed="rId27"/>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1"/>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8"/>
          <a:stretch>
            <a:fillRect/>
          </a:stretch>
        </p:blipFill>
        <p:spPr>
          <a:xfrm>
            <a:off x="4714875" y="5238750"/>
            <a:ext cx="4572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Savory Gumbo Cupcakes</a:t>
            </a:r>
            <a:r>
              <a:rPr sz="800" b="0" i="0" u="none" strike="noStrike">
                <a:solidFill>
                  <a:srgbClr val="000000"/>
                </a:solidFill>
                <a:latin typeface="Arial"/>
              </a:rPr>
              <a:t>
Fat Tuesday Meets Mardi Gras with This Gumbo Cupcake Recipe</a:t>
            </a:r>
          </a:p>
        </p:txBody>
      </p:sp>
      <p:pic>
        <p:nvPicPr>
          <p:cNvPr id="44" name="Image" descr="Image">
            <a:hlinkClick r:id="rId29" tooltip="Go to trend"/>
          </p:cNvPr>
          <p:cNvPicPr>
            <a:picLocks noChangeAspect="1"/>
          </p:cNvPicPr>
          <p:nvPr/>
        </p:nvPicPr>
        <p:blipFill>
          <a:blip r:embed="rId30"/>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1"/>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1"/>
          <a:stretch>
            <a:fillRect/>
          </a:stretch>
        </p:blipFill>
        <p:spPr>
          <a:xfrm>
            <a:off x="6905625" y="5238750"/>
            <a:ext cx="2476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Bite-Sized Pasta Pastries</a:t>
            </a:r>
            <a:r>
              <a:rPr sz="800" b="0" i="0" u="none" strike="noStrike">
                <a:solidFill>
                  <a:srgbClr val="000000"/>
                </a:solidFill>
                <a:latin typeface="Arial"/>
              </a:rPr>
              <a:t>
The 'Girl Who Ate Everything' Lasagna Cupcakes Serve Italian Differently</a:t>
            </a:r>
          </a:p>
        </p:txBody>
      </p:sp>
    </p:spTree>
    <p:extLst>
      <p:ext uri="{BB962C8B-B14F-4D97-AF65-F5344CB8AC3E}">
        <p14:creationId xmlns:p14="http://schemas.microsoft.com/office/powerpoint/2010/main" val="4009239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Competitive Reward</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Brands heighten rewards by offering game-like challenges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Turning brand involvement into a competitive activity, retailers are using challenges to incite consumer interest. Requiring strategic thought and dedication, these reward-driven activities help consumers become more personally invested in the experience, providing a sense of satisfaction and fulfillment.</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+ 36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http://www.trendhunter.com/id/259922</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143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619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86702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Competition Driven Travel Apps</a:t>
            </a:r>
            <a:r>
              <a:rPr sz="1000" b="0" i="0" u="none" strike="noStrike">
                <a:solidFill>
                  <a:srgbClr val="000000"/>
                </a:solidFill>
                <a:latin typeface="Arial"/>
              </a:rPr>
              <a:t>
The Voyando Travel Site Makes Hunting for Deals a Competition</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9334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Geeky Code-Revealing Graffiti</a:t>
            </a:r>
            <a:r>
              <a:rPr sz="800" b="0" i="0" u="none" strike="noStrike">
                <a:solidFill>
                  <a:srgbClr val="000000"/>
                </a:solidFill>
                <a:latin typeface="Arial"/>
              </a:rPr>
              <a:t>
This UK Graffiti Project Challenges Geeks to Crack a Secret Code</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0096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Remote High-Five Challenges</a:t>
            </a:r>
            <a:r>
              <a:rPr sz="800" b="0" i="0" u="none" strike="noStrike">
                <a:solidFill>
                  <a:srgbClr val="000000"/>
                </a:solidFill>
                <a:latin typeface="Arial"/>
              </a:rPr>
              <a:t>
KLM's Fun Campaign Challenged People to Virtually High Five Someone</a:t>
            </a:r>
          </a:p>
        </p:txBody>
      </p:sp>
      <p:pic>
        <p:nvPicPr>
          <p:cNvPr id="40" name="Image" descr="Image">
            <a:hlinkClick r:id="rId27" tooltip="Go to trend"/>
          </p:cNvPr>
          <p:cNvPicPr>
            <a:picLocks noChangeAspect="1"/>
          </p:cNvPicPr>
          <p:nvPr/>
        </p:nvPicPr>
        <p:blipFill>
          <a:blip r:embed="rId28"/>
          <a:stretch>
            <a:fillRect/>
          </a:stretch>
        </p:blipFill>
        <p:spPr>
          <a:xfrm>
            <a:off x="5810250" y="4000500"/>
            <a:ext cx="1905000" cy="1247775"/>
          </a:xfrm>
          <a:prstGeom prst="rect">
            <a:avLst/>
          </a:prstGeom>
        </p:spPr>
      </p:pic>
      <p:pic>
        <p:nvPicPr>
          <p:cNvPr id="41"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2" name="bar1" descr="bar1"/>
          <p:cNvPicPr>
            <a:picLocks noChangeAspect="1"/>
          </p:cNvPicPr>
          <p:nvPr/>
        </p:nvPicPr>
        <p:blipFill>
          <a:blip r:embed="rId29"/>
          <a:stretch>
            <a:fillRect/>
          </a:stretch>
        </p:blipFill>
        <p:spPr>
          <a:xfrm>
            <a:off x="5810250" y="5238750"/>
            <a:ext cx="685800" cy="38100"/>
          </a:xfrm>
          <a:prstGeom prst="rect">
            <a:avLst/>
          </a:prstGeom>
        </p:spPr>
      </p:pic>
      <p:sp>
        <p:nvSpPr>
          <p:cNvPr id="43" name="TextBox 42"/>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Rewarding Fruit Harvest Games</a:t>
            </a:r>
            <a:r>
              <a:rPr sz="800" b="0" i="0" u="none" strike="noStrike">
                <a:solidFill>
                  <a:srgbClr val="000000"/>
                </a:solidFill>
                <a:latin typeface="Arial"/>
              </a:rPr>
              <a:t>
Japanese Game 'Gochipon' Doles Out Real Watermelons to Top Players</a:t>
            </a:r>
          </a:p>
        </p:txBody>
      </p:sp>
    </p:spTree>
    <p:extLst>
      <p:ext uri="{BB962C8B-B14F-4D97-AF65-F5344CB8AC3E}">
        <p14:creationId xmlns:p14="http://schemas.microsoft.com/office/powerpoint/2010/main" val="863485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Action-Less Interface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Surfing and interactivity online is now achieved with little to no effort</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Technology is created for the purpose of convenience, and taking that to the next level, sites and apps are boasting intuitive software and voice activation that doesn't even require one to click a mouse. This speaks in the human desire to do as little as possible yet still enjoy results.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http://www.trendhunter.com/id/245624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857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33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62128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Voice Command Computer Software</a:t>
            </a:r>
            <a:r>
              <a:rPr sz="1000" b="0" i="0" u="none" strike="noStrike">
                <a:solidFill>
                  <a:srgbClr val="000000"/>
                </a:solidFill>
                <a:latin typeface="Arial"/>
              </a:rPr>
              <a:t>
MAKO Aids the Impaired for a Very Affordable Price Each Month</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9144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Artisan Sketch Tablets</a:t>
            </a:r>
            <a:r>
              <a:rPr sz="800" b="0" i="0" u="none" strike="noStrike">
                <a:solidFill>
                  <a:srgbClr val="000000"/>
                </a:solidFill>
                <a:latin typeface="Arial"/>
              </a:rPr>
              <a:t>
The Wacom Drawing Tablet and Intuos Pen Lets You Sketch Digitally</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0477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Realistically Responsive Software</a:t>
            </a:r>
            <a:r>
              <a:rPr sz="800" b="0" i="0" u="none" strike="noStrike">
                <a:solidFill>
                  <a:srgbClr val="000000"/>
                </a:solidFill>
                <a:latin typeface="Arial"/>
              </a:rPr>
              <a:t>
MAKO Obeys Voice Commands Like 'Read' or 'Write'</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8001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Audio-controlled Search Engines</a:t>
            </a:r>
            <a:r>
              <a:rPr sz="800" b="0" i="0" u="none" strike="noStrike">
                <a:solidFill>
                  <a:srgbClr val="000000"/>
                </a:solidFill>
                <a:latin typeface="Arial"/>
              </a:rPr>
              <a:t>
The Okay Google Device Enables Users to Surf Via Voice Commands</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7048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Gesture-Tracking Keyboard Research</a:t>
            </a:r>
            <a:r>
              <a:rPr sz="800" b="0" i="0" u="none" strike="noStrike">
                <a:solidFill>
                  <a:srgbClr val="000000"/>
                </a:solidFill>
                <a:latin typeface="Arial"/>
              </a:rPr>
              <a:t>
Microsoft's Motion Sensing Keyboard was Explored as a Prototype</a:t>
            </a:r>
          </a:p>
        </p:txBody>
      </p:sp>
    </p:spTree>
    <p:extLst>
      <p:ext uri="{BB962C8B-B14F-4D97-AF65-F5344CB8AC3E}">
        <p14:creationId xmlns:p14="http://schemas.microsoft.com/office/powerpoint/2010/main" val="2959747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Swap Commerce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Offering discounts for product exchanges, brands push for continued patronage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In an age where online shopping is growing even more ubiquitous each quarter, the scramble to encourage continued patronage when competition is virtually endless is intensifying the focus for retailers more than ever. As such, the seemingly retro concept of exchange for a discount is being adopted as a means to fulfill consumer demand for savings and brand requirement to have them return. This business model is also augmenting brands to be more ecologically sustainable as a result, thus broadening consumer perception.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http://www.trendhunter.com/id/237113</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667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047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17074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Food Waste Discounts</a:t>
            </a:r>
            <a:r>
              <a:rPr sz="1000" b="0" i="0" u="none" strike="noStrike">
                <a:solidFill>
                  <a:srgbClr val="000000"/>
                </a:solidFill>
                <a:latin typeface="Arial"/>
              </a:rPr>
              <a:t>
Diners Exchange Food Waste for Reduced Restaurant Rates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7810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Food-Swapping Websites</a:t>
            </a:r>
            <a:r>
              <a:rPr sz="800" b="0" i="0" u="none" strike="noStrike">
                <a:solidFill>
                  <a:srgbClr val="000000"/>
                </a:solidFill>
                <a:latin typeface="Arial"/>
              </a:rPr>
              <a:t>
'Foodsharing.de' Community Exchanges Edibles to Reduce Waste</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8001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Bottle-Eliminating Perfume Refillers</a:t>
            </a:r>
            <a:r>
              <a:rPr sz="800" b="0" i="0" u="none" strike="noStrike">
                <a:solidFill>
                  <a:srgbClr val="000000"/>
                </a:solidFill>
                <a:latin typeface="Arial"/>
              </a:rPr>
              <a:t>
Thierry Mugler Brings an Eco-Friendly Approach to Cosmetics</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57300"/>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70485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Recycling Bin Beer Dispensers</a:t>
            </a:r>
            <a:r>
              <a:rPr sz="800" b="0" i="0" u="none" strike="noStrike">
                <a:solidFill>
                  <a:srgbClr val="000000"/>
                </a:solidFill>
                <a:latin typeface="Arial"/>
              </a:rPr>
              <a:t>
'Sol Beer' Showcases Strangers Exchanging Their Ties for Beers</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6286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Digital Consignment Boutiques</a:t>
            </a:r>
            <a:r>
              <a:rPr sz="800" b="0" i="0" u="none" strike="noStrike">
                <a:solidFill>
                  <a:srgbClr val="000000"/>
                </a:solidFill>
                <a:latin typeface="Arial"/>
              </a:rPr>
              <a:t>
The Trend Trunk Helps You Sell Your Unwanted Clothes Online</a:t>
            </a:r>
          </a:p>
        </p:txBody>
      </p:sp>
    </p:spTree>
    <p:extLst>
      <p:ext uri="{BB962C8B-B14F-4D97-AF65-F5344CB8AC3E}">
        <p14:creationId xmlns:p14="http://schemas.microsoft.com/office/powerpoint/2010/main" val="1541688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Meta-Marketing</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Brands thrive for authenticity, making use of self-aware marketing tactics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 shift from over-the-top marketing campaigns to more subtle forms of print and television ads has become apparent. Particularly with the rise of millennial purchasing power, brands are looking for ways to appeal "real" to this consumer segment and self-mockery is becoming a fast track to become relatable to Gen Y. This form of advertising is now moving beyond marketing and beginning to bleed into other areas such as packaging and retail spaces.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Ideas + 81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http://www.trendhunter.com/id/255616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42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70319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Nonsense-Spotting Apps</a:t>
            </a:r>
            <a:r>
              <a:rPr sz="1000" b="0" i="0" u="none" strike="noStrike">
                <a:solidFill>
                  <a:srgbClr val="000000"/>
                </a:solidFill>
                <a:latin typeface="Arial"/>
              </a:rPr>
              <a:t>
DDB Tribal Dusseldorf's Bingo App Points Out the BS in Advertising</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57300"/>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1430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Celebrity Parody Beer Ads</a:t>
            </a:r>
            <a:r>
              <a:rPr sz="800" b="0" i="0" u="none" strike="noStrike">
                <a:solidFill>
                  <a:srgbClr val="000000"/>
                </a:solidFill>
                <a:latin typeface="Arial"/>
              </a:rPr>
              <a:t>
Anna Kendrick Lends a Helping Hand in This Newcastle Brown Ale Ad</a:t>
            </a:r>
          </a:p>
        </p:txBody>
      </p:sp>
      <p:pic>
        <p:nvPicPr>
          <p:cNvPr id="36" name="Image" descr="Image">
            <a:hlinkClick r:id="rId24" tooltip="Go to trend"/>
          </p:cNvPr>
          <p:cNvPicPr>
            <a:picLocks noChangeAspect="1"/>
          </p:cNvPicPr>
          <p:nvPr/>
        </p:nvPicPr>
        <p:blipFill>
          <a:blip r:embed="rId25"/>
          <a:stretch>
            <a:fillRect/>
          </a:stretch>
        </p:blipFill>
        <p:spPr>
          <a:xfrm>
            <a:off x="4714875" y="4000500"/>
            <a:ext cx="1905000" cy="1247775"/>
          </a:xfrm>
          <a:prstGeom prst="rect">
            <a:avLst/>
          </a:prstGeom>
        </p:spPr>
      </p:pic>
      <p:pic>
        <p:nvPicPr>
          <p:cNvPr id="37"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6"/>
          <a:stretch>
            <a:fillRect/>
          </a:stretch>
        </p:blipFill>
        <p:spPr>
          <a:xfrm>
            <a:off x="4714875" y="5238750"/>
            <a:ext cx="99060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Hilarious Slo-Mo Booze Ads</a:t>
            </a:r>
            <a:r>
              <a:rPr sz="800" b="0" i="0" u="none" strike="noStrike">
                <a:solidFill>
                  <a:srgbClr val="000000"/>
                </a:solidFill>
                <a:latin typeface="Arial"/>
              </a:rPr>
              <a:t>
Seth &amp; Riley's Garage Hard Lemonade Brands Itself as 'Genius, Kind Of'</a:t>
            </a:r>
          </a:p>
        </p:txBody>
      </p:sp>
      <p:pic>
        <p:nvPicPr>
          <p:cNvPr id="40" name="Image" descr="Image">
            <a:hlinkClick r:id="rId27" tooltip="Go to trend"/>
          </p:cNvPr>
          <p:cNvPicPr>
            <a:picLocks noChangeAspect="1"/>
          </p:cNvPicPr>
          <p:nvPr/>
        </p:nvPicPr>
        <p:blipFill>
          <a:blip r:embed="rId28"/>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9"/>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30"/>
          <a:stretch>
            <a:fillRect/>
          </a:stretch>
        </p:blipFill>
        <p:spPr>
          <a:xfrm>
            <a:off x="6905625" y="2552700"/>
            <a:ext cx="447675"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Hilarious Anchorman Auto Ads</a:t>
            </a:r>
          </a:p>
        </p:txBody>
      </p:sp>
      <p:pic>
        <p:nvPicPr>
          <p:cNvPr id="44" name="Image" descr="Image">
            <a:hlinkClick r:id="rId31" tooltip="Go to trend"/>
          </p:cNvPr>
          <p:cNvPicPr>
            <a:picLocks noChangeAspect="1"/>
          </p:cNvPicPr>
          <p:nvPr/>
        </p:nvPicPr>
        <p:blipFill>
          <a:blip r:embed="rId32"/>
          <a:stretch>
            <a:fillRect/>
          </a:stretch>
        </p:blipFill>
        <p:spPr>
          <a:xfrm>
            <a:off x="6905625" y="2619375"/>
            <a:ext cx="952500" cy="647700"/>
          </a:xfrm>
          <a:prstGeom prst="rect">
            <a:avLst/>
          </a:prstGeom>
        </p:spPr>
      </p:pic>
      <p:pic>
        <p:nvPicPr>
          <p:cNvPr id="45" name="bar1" descr="bar1"/>
          <p:cNvPicPr>
            <a:picLocks noChangeAspect="1"/>
          </p:cNvPicPr>
          <p:nvPr/>
        </p:nvPicPr>
        <p:blipFill>
          <a:blip r:embed="rId29"/>
          <a:stretch>
            <a:fillRect/>
          </a:stretch>
        </p:blipFill>
        <p:spPr>
          <a:xfrm>
            <a:off x="6905625" y="3267075"/>
            <a:ext cx="952500" cy="38100"/>
          </a:xfrm>
          <a:prstGeom prst="rect">
            <a:avLst/>
          </a:prstGeom>
        </p:spPr>
      </p:pic>
      <p:pic>
        <p:nvPicPr>
          <p:cNvPr id="46" name="bar1" descr="bar1"/>
          <p:cNvPicPr>
            <a:picLocks noChangeAspect="1"/>
          </p:cNvPicPr>
          <p:nvPr/>
        </p:nvPicPr>
        <p:blipFill>
          <a:blip r:embed="rId33"/>
          <a:stretch>
            <a:fillRect/>
          </a:stretch>
        </p:blipFill>
        <p:spPr>
          <a:xfrm>
            <a:off x="6905625" y="3267075"/>
            <a:ext cx="333375" cy="38100"/>
          </a:xfrm>
          <a:prstGeom prst="rect">
            <a:avLst/>
          </a:prstGeom>
        </p:spPr>
      </p:pic>
      <p:sp>
        <p:nvSpPr>
          <p:cNvPr id="47" name="TextBox 46"/>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Comedic Toilet Humor Ads</a:t>
            </a:r>
          </a:p>
        </p:txBody>
      </p:sp>
      <p:pic>
        <p:nvPicPr>
          <p:cNvPr id="48" name="Image" descr="Image">
            <a:hlinkClick r:id="rId34" tooltip="Go to trend"/>
          </p:cNvPr>
          <p:cNvPicPr>
            <a:picLocks noChangeAspect="1"/>
          </p:cNvPicPr>
          <p:nvPr/>
        </p:nvPicPr>
        <p:blipFill>
          <a:blip r:embed="rId35"/>
          <a:stretch>
            <a:fillRect/>
          </a:stretch>
        </p:blipFill>
        <p:spPr>
          <a:xfrm>
            <a:off x="6905625" y="3333750"/>
            <a:ext cx="952500" cy="647700"/>
          </a:xfrm>
          <a:prstGeom prst="rect">
            <a:avLst/>
          </a:prstGeom>
        </p:spPr>
      </p:pic>
      <p:pic>
        <p:nvPicPr>
          <p:cNvPr id="49" name="bar1" descr="bar1"/>
          <p:cNvPicPr>
            <a:picLocks noChangeAspect="1"/>
          </p:cNvPicPr>
          <p:nvPr/>
        </p:nvPicPr>
        <p:blipFill>
          <a:blip r:embed="rId29"/>
          <a:stretch>
            <a:fillRect/>
          </a:stretch>
        </p:blipFill>
        <p:spPr>
          <a:xfrm>
            <a:off x="6905625" y="3981450"/>
            <a:ext cx="952500" cy="38100"/>
          </a:xfrm>
          <a:prstGeom prst="rect">
            <a:avLst/>
          </a:prstGeom>
        </p:spPr>
      </p:pic>
      <p:pic>
        <p:nvPicPr>
          <p:cNvPr id="50" name="bar1" descr="bar1"/>
          <p:cNvPicPr>
            <a:picLocks noChangeAspect="1"/>
          </p:cNvPicPr>
          <p:nvPr/>
        </p:nvPicPr>
        <p:blipFill>
          <a:blip r:embed="rId36"/>
          <a:stretch>
            <a:fillRect/>
          </a:stretch>
        </p:blipFill>
        <p:spPr>
          <a:xfrm>
            <a:off x="6905625" y="3981450"/>
            <a:ext cx="495300" cy="38100"/>
          </a:xfrm>
          <a:prstGeom prst="rect">
            <a:avLst/>
          </a:prstGeom>
        </p:spPr>
      </p:pic>
      <p:sp>
        <p:nvSpPr>
          <p:cNvPr id="51" name="TextBox 50"/>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Compliant Beer Ads</a:t>
            </a:r>
          </a:p>
        </p:txBody>
      </p:sp>
      <p:pic>
        <p:nvPicPr>
          <p:cNvPr id="52" name="Image" descr="Image">
            <a:hlinkClick r:id="rId37" tooltip="Go to trend"/>
          </p:cNvPr>
          <p:cNvPicPr>
            <a:picLocks noChangeAspect="1"/>
          </p:cNvPicPr>
          <p:nvPr/>
        </p:nvPicPr>
        <p:blipFill>
          <a:blip r:embed="rId38"/>
          <a:stretch>
            <a:fillRect/>
          </a:stretch>
        </p:blipFill>
        <p:spPr>
          <a:xfrm>
            <a:off x="6905625" y="4048125"/>
            <a:ext cx="952500" cy="647700"/>
          </a:xfrm>
          <a:prstGeom prst="rect">
            <a:avLst/>
          </a:prstGeom>
        </p:spPr>
      </p:pic>
      <p:pic>
        <p:nvPicPr>
          <p:cNvPr id="53" name="bar1" descr="bar1"/>
          <p:cNvPicPr>
            <a:picLocks noChangeAspect="1"/>
          </p:cNvPicPr>
          <p:nvPr/>
        </p:nvPicPr>
        <p:blipFill>
          <a:blip r:embed="rId29"/>
          <a:stretch>
            <a:fillRect/>
          </a:stretch>
        </p:blipFill>
        <p:spPr>
          <a:xfrm>
            <a:off x="6905625" y="4695825"/>
            <a:ext cx="952500" cy="38100"/>
          </a:xfrm>
          <a:prstGeom prst="rect">
            <a:avLst/>
          </a:prstGeom>
        </p:spPr>
      </p:pic>
      <p:pic>
        <p:nvPicPr>
          <p:cNvPr id="54" name="bar1" descr="bar1"/>
          <p:cNvPicPr>
            <a:picLocks noChangeAspect="1"/>
          </p:cNvPicPr>
          <p:nvPr/>
        </p:nvPicPr>
        <p:blipFill>
          <a:blip r:embed="rId39"/>
          <a:stretch>
            <a:fillRect/>
          </a:stretch>
        </p:blipFill>
        <p:spPr>
          <a:xfrm>
            <a:off x="6905625" y="4695825"/>
            <a:ext cx="504825" cy="38100"/>
          </a:xfrm>
          <a:prstGeom prst="rect">
            <a:avLst/>
          </a:prstGeom>
        </p:spPr>
      </p:pic>
      <p:sp>
        <p:nvSpPr>
          <p:cNvPr id="55" name="TextBox 54"/>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Stereotype-Busting Auto Ads</a:t>
            </a:r>
          </a:p>
        </p:txBody>
      </p:sp>
      <p:pic>
        <p:nvPicPr>
          <p:cNvPr id="56" name="Image" descr="Image">
            <a:hlinkClick r:id="rId40" tooltip="Go to trend"/>
          </p:cNvPr>
          <p:cNvPicPr>
            <a:picLocks noChangeAspect="1"/>
          </p:cNvPicPr>
          <p:nvPr/>
        </p:nvPicPr>
        <p:blipFill>
          <a:blip r:embed="rId41"/>
          <a:stretch>
            <a:fillRect/>
          </a:stretch>
        </p:blipFill>
        <p:spPr>
          <a:xfrm>
            <a:off x="6905625" y="4762500"/>
            <a:ext cx="952500" cy="647700"/>
          </a:xfrm>
          <a:prstGeom prst="rect">
            <a:avLst/>
          </a:prstGeom>
        </p:spPr>
      </p:pic>
      <p:pic>
        <p:nvPicPr>
          <p:cNvPr id="57" name="bar1" descr="bar1"/>
          <p:cNvPicPr>
            <a:picLocks noChangeAspect="1"/>
          </p:cNvPicPr>
          <p:nvPr/>
        </p:nvPicPr>
        <p:blipFill>
          <a:blip r:embed="rId29"/>
          <a:stretch>
            <a:fillRect/>
          </a:stretch>
        </p:blipFill>
        <p:spPr>
          <a:xfrm>
            <a:off x="6905625" y="5410200"/>
            <a:ext cx="952500" cy="38100"/>
          </a:xfrm>
          <a:prstGeom prst="rect">
            <a:avLst/>
          </a:prstGeom>
        </p:spPr>
      </p:pic>
      <p:pic>
        <p:nvPicPr>
          <p:cNvPr id="58" name="bar1" descr="bar1"/>
          <p:cNvPicPr>
            <a:picLocks noChangeAspect="1"/>
          </p:cNvPicPr>
          <p:nvPr/>
        </p:nvPicPr>
        <p:blipFill>
          <a:blip r:embed="rId42"/>
          <a:stretch>
            <a:fillRect/>
          </a:stretch>
        </p:blipFill>
        <p:spPr>
          <a:xfrm>
            <a:off x="6905625" y="5410200"/>
            <a:ext cx="247650" cy="38100"/>
          </a:xfrm>
          <a:prstGeom prst="rect">
            <a:avLst/>
          </a:prstGeom>
        </p:spPr>
      </p:pic>
      <p:sp>
        <p:nvSpPr>
          <p:cNvPr id="59" name="TextBox 58"/>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Mysteriously Nutty Teaser Ads</a:t>
            </a:r>
          </a:p>
        </p:txBody>
      </p:sp>
      <p:pic>
        <p:nvPicPr>
          <p:cNvPr id="60" name="Image" descr="Image">
            <a:hlinkClick r:id="rId43" tooltip="Go to trend"/>
          </p:cNvPr>
          <p:cNvPicPr>
            <a:picLocks noChangeAspect="1"/>
          </p:cNvPicPr>
          <p:nvPr/>
        </p:nvPicPr>
        <p:blipFill>
          <a:blip r:embed="rId44"/>
          <a:stretch>
            <a:fillRect/>
          </a:stretch>
        </p:blipFill>
        <p:spPr>
          <a:xfrm>
            <a:off x="6905625" y="5476875"/>
            <a:ext cx="952500" cy="647700"/>
          </a:xfrm>
          <a:prstGeom prst="rect">
            <a:avLst/>
          </a:prstGeom>
        </p:spPr>
      </p:pic>
      <p:pic>
        <p:nvPicPr>
          <p:cNvPr id="61" name="bar1" descr="bar1"/>
          <p:cNvPicPr>
            <a:picLocks noChangeAspect="1"/>
          </p:cNvPicPr>
          <p:nvPr/>
        </p:nvPicPr>
        <p:blipFill>
          <a:blip r:embed="rId29"/>
          <a:stretch>
            <a:fillRect/>
          </a:stretch>
        </p:blipFill>
        <p:spPr>
          <a:xfrm>
            <a:off x="6905625" y="6124575"/>
            <a:ext cx="952500" cy="38100"/>
          </a:xfrm>
          <a:prstGeom prst="rect">
            <a:avLst/>
          </a:prstGeom>
        </p:spPr>
      </p:pic>
      <p:pic>
        <p:nvPicPr>
          <p:cNvPr id="62" name="bar1" descr="bar1"/>
          <p:cNvPicPr>
            <a:picLocks noChangeAspect="1"/>
          </p:cNvPicPr>
          <p:nvPr/>
        </p:nvPicPr>
        <p:blipFill>
          <a:blip r:embed="rId45"/>
          <a:stretch>
            <a:fillRect/>
          </a:stretch>
        </p:blipFill>
        <p:spPr>
          <a:xfrm>
            <a:off x="6905625" y="6124575"/>
            <a:ext cx="142875" cy="38100"/>
          </a:xfrm>
          <a:prstGeom prst="rect">
            <a:avLst/>
          </a:prstGeom>
        </p:spPr>
      </p:pic>
      <p:sp>
        <p:nvSpPr>
          <p:cNvPr id="63" name="TextBox 62"/>
          <p:cNvSpPr txBox="1"/>
          <p:nvPr/>
        </p:nvSpPr>
        <p:spPr>
          <a:xfrm>
            <a:off x="7858125" y="54292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Viral Commercial Parodies</a:t>
            </a:r>
          </a:p>
        </p:txBody>
      </p:sp>
    </p:spTree>
    <p:extLst>
      <p:ext uri="{BB962C8B-B14F-4D97-AF65-F5344CB8AC3E}">
        <p14:creationId xmlns:p14="http://schemas.microsoft.com/office/powerpoint/2010/main" val="1511723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4292FF"/>
                </a:solidFill>
                <a:latin typeface="Arial"/>
              </a:rPr>
              <a:t>Omnipresent Entertainment</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Hyper-convenient media streaming means there's never an absence of fun</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At this point in the digital revolution, most consumers are at least passively plugged in to some sort of device at all times. Making this connection more active means creating more omnipresent entertainment through hyper-convenient media streaming. This satiates the consumer desire for constant stimulation, as well as ease of everyday living.</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+ 62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http://www.trendhunter.com/id/260897</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762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33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857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49840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Aggregated Video Applications</a:t>
            </a:r>
            <a:r>
              <a:rPr sz="1000" b="0" i="0" u="none" strike="noStrike">
                <a:solidFill>
                  <a:srgbClr val="000000"/>
                </a:solidFill>
                <a:latin typeface="Arial"/>
              </a:rPr>
              <a:t>
The Mela System Allows Users to Collaborate on Smartphone Films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1620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Live Broadcast Apps</a:t>
            </a:r>
            <a:r>
              <a:rPr sz="800" b="0" i="0" u="none" strike="noStrike">
                <a:solidFill>
                  <a:srgbClr val="000000"/>
                </a:solidFill>
                <a:latin typeface="Arial"/>
              </a:rPr>
              <a:t>
Liveguide Compiles a Comprehensive Live Stream Schedule of Internet Content</a:t>
            </a:r>
          </a:p>
        </p:txBody>
      </p:sp>
      <p:pic>
        <p:nvPicPr>
          <p:cNvPr id="36" name="Image" descr="Image">
            <a:hlinkClick r:id="rId24" tooltip="Go to trend"/>
          </p:cNvPr>
          <p:cNvPicPr>
            <a:picLocks noChangeAspect="1"/>
          </p:cNvPicPr>
          <p:nvPr/>
        </p:nvPicPr>
        <p:blipFill>
          <a:blip r:embed="rId25"/>
          <a:stretch>
            <a:fillRect/>
          </a:stretch>
        </p:blipFill>
        <p:spPr>
          <a:xfrm>
            <a:off x="4714875" y="4000500"/>
            <a:ext cx="1905000" cy="1257300"/>
          </a:xfrm>
          <a:prstGeom prst="rect">
            <a:avLst/>
          </a:prstGeom>
        </p:spPr>
      </p:pic>
      <p:pic>
        <p:nvPicPr>
          <p:cNvPr id="37"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6"/>
          <a:stretch>
            <a:fillRect/>
          </a:stretch>
        </p:blipFill>
        <p:spPr>
          <a:xfrm>
            <a:off x="4714875" y="5238750"/>
            <a:ext cx="97155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Disney Movie Streaming Apps</a:t>
            </a:r>
            <a:r>
              <a:rPr sz="800" b="0" i="0" u="none" strike="noStrike">
                <a:solidFill>
                  <a:srgbClr val="000000"/>
                </a:solidFill>
                <a:latin typeface="Arial"/>
              </a:rPr>
              <a:t>
The Disney Movies Anywhere App Allows You to Watch Favorites On the Go</a:t>
            </a:r>
          </a:p>
        </p:txBody>
      </p:sp>
      <p:pic>
        <p:nvPicPr>
          <p:cNvPr id="40" name="Image" descr="Image">
            <a:hlinkClick r:id="rId27" tooltip="Go to trend"/>
          </p:cNvPr>
          <p:cNvPicPr>
            <a:picLocks noChangeAspect="1"/>
          </p:cNvPicPr>
          <p:nvPr/>
        </p:nvPicPr>
        <p:blipFill>
          <a:blip r:embed="rId28"/>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9"/>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30"/>
          <a:stretch>
            <a:fillRect/>
          </a:stretch>
        </p:blipFill>
        <p:spPr>
          <a:xfrm>
            <a:off x="6905625" y="2552700"/>
            <a:ext cx="428625"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Portable Gaming Tablets</a:t>
            </a:r>
          </a:p>
        </p:txBody>
      </p:sp>
      <p:pic>
        <p:nvPicPr>
          <p:cNvPr id="44" name="Image" descr="Image">
            <a:hlinkClick r:id="rId31" tooltip="Go to trend"/>
          </p:cNvPr>
          <p:cNvPicPr>
            <a:picLocks noChangeAspect="1"/>
          </p:cNvPicPr>
          <p:nvPr/>
        </p:nvPicPr>
        <p:blipFill>
          <a:blip r:embed="rId32"/>
          <a:stretch>
            <a:fillRect/>
          </a:stretch>
        </p:blipFill>
        <p:spPr>
          <a:xfrm>
            <a:off x="6905625" y="2619375"/>
            <a:ext cx="952500" cy="647700"/>
          </a:xfrm>
          <a:prstGeom prst="rect">
            <a:avLst/>
          </a:prstGeom>
        </p:spPr>
      </p:pic>
      <p:pic>
        <p:nvPicPr>
          <p:cNvPr id="45" name="bar1" descr="bar1"/>
          <p:cNvPicPr>
            <a:picLocks noChangeAspect="1"/>
          </p:cNvPicPr>
          <p:nvPr/>
        </p:nvPicPr>
        <p:blipFill>
          <a:blip r:embed="rId29"/>
          <a:stretch>
            <a:fillRect/>
          </a:stretch>
        </p:blipFill>
        <p:spPr>
          <a:xfrm>
            <a:off x="6905625" y="3267075"/>
            <a:ext cx="952500" cy="38100"/>
          </a:xfrm>
          <a:prstGeom prst="rect">
            <a:avLst/>
          </a:prstGeom>
        </p:spPr>
      </p:pic>
      <p:pic>
        <p:nvPicPr>
          <p:cNvPr id="46" name="bar1" descr="bar1"/>
          <p:cNvPicPr>
            <a:picLocks noChangeAspect="1"/>
          </p:cNvPicPr>
          <p:nvPr/>
        </p:nvPicPr>
        <p:blipFill>
          <a:blip r:embed="rId33"/>
          <a:stretch>
            <a:fillRect/>
          </a:stretch>
        </p:blipFill>
        <p:spPr>
          <a:xfrm>
            <a:off x="6905625" y="3267075"/>
            <a:ext cx="285750" cy="38100"/>
          </a:xfrm>
          <a:prstGeom prst="rect">
            <a:avLst/>
          </a:prstGeom>
        </p:spPr>
      </p:pic>
      <p:sp>
        <p:nvSpPr>
          <p:cNvPr id="47" name="TextBox 46"/>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Portable Mixed Media Streamers</a:t>
            </a:r>
          </a:p>
        </p:txBody>
      </p:sp>
      <p:pic>
        <p:nvPicPr>
          <p:cNvPr id="48" name="Image" descr="Image">
            <a:hlinkClick r:id="rId34" tooltip="Go to trend"/>
          </p:cNvPr>
          <p:cNvPicPr>
            <a:picLocks noChangeAspect="1"/>
          </p:cNvPicPr>
          <p:nvPr/>
        </p:nvPicPr>
        <p:blipFill>
          <a:blip r:embed="rId35"/>
          <a:stretch>
            <a:fillRect/>
          </a:stretch>
        </p:blipFill>
        <p:spPr>
          <a:xfrm>
            <a:off x="6905625" y="3333750"/>
            <a:ext cx="952500" cy="647700"/>
          </a:xfrm>
          <a:prstGeom prst="rect">
            <a:avLst/>
          </a:prstGeom>
        </p:spPr>
      </p:pic>
      <p:pic>
        <p:nvPicPr>
          <p:cNvPr id="49" name="bar1" descr="bar1"/>
          <p:cNvPicPr>
            <a:picLocks noChangeAspect="1"/>
          </p:cNvPicPr>
          <p:nvPr/>
        </p:nvPicPr>
        <p:blipFill>
          <a:blip r:embed="rId29"/>
          <a:stretch>
            <a:fillRect/>
          </a:stretch>
        </p:blipFill>
        <p:spPr>
          <a:xfrm>
            <a:off x="6905625" y="3981450"/>
            <a:ext cx="952500" cy="38100"/>
          </a:xfrm>
          <a:prstGeom prst="rect">
            <a:avLst/>
          </a:prstGeom>
        </p:spPr>
      </p:pic>
      <p:pic>
        <p:nvPicPr>
          <p:cNvPr id="50" name="bar1" descr="bar1"/>
          <p:cNvPicPr>
            <a:picLocks noChangeAspect="1"/>
          </p:cNvPicPr>
          <p:nvPr/>
        </p:nvPicPr>
        <p:blipFill>
          <a:blip r:embed="rId36"/>
          <a:stretch>
            <a:fillRect/>
          </a:stretch>
        </p:blipFill>
        <p:spPr>
          <a:xfrm>
            <a:off x="6905625" y="3981450"/>
            <a:ext cx="352425" cy="38100"/>
          </a:xfrm>
          <a:prstGeom prst="rect">
            <a:avLst/>
          </a:prstGeom>
        </p:spPr>
      </p:pic>
      <p:sp>
        <p:nvSpPr>
          <p:cNvPr id="51" name="TextBox 50"/>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Curated Streaming Services</a:t>
            </a:r>
          </a:p>
        </p:txBody>
      </p:sp>
      <p:pic>
        <p:nvPicPr>
          <p:cNvPr id="52" name="Image" descr="Image">
            <a:hlinkClick r:id="rId37" tooltip="Go to trend"/>
          </p:cNvPr>
          <p:cNvPicPr>
            <a:picLocks noChangeAspect="1"/>
          </p:cNvPicPr>
          <p:nvPr/>
        </p:nvPicPr>
        <p:blipFill>
          <a:blip r:embed="rId38"/>
          <a:stretch>
            <a:fillRect/>
          </a:stretch>
        </p:blipFill>
        <p:spPr>
          <a:xfrm>
            <a:off x="6905625" y="4048125"/>
            <a:ext cx="952500" cy="647700"/>
          </a:xfrm>
          <a:prstGeom prst="rect">
            <a:avLst/>
          </a:prstGeom>
        </p:spPr>
      </p:pic>
      <p:pic>
        <p:nvPicPr>
          <p:cNvPr id="53" name="bar1" descr="bar1"/>
          <p:cNvPicPr>
            <a:picLocks noChangeAspect="1"/>
          </p:cNvPicPr>
          <p:nvPr/>
        </p:nvPicPr>
        <p:blipFill>
          <a:blip r:embed="rId29"/>
          <a:stretch>
            <a:fillRect/>
          </a:stretch>
        </p:blipFill>
        <p:spPr>
          <a:xfrm>
            <a:off x="6905625" y="4695825"/>
            <a:ext cx="952500" cy="38100"/>
          </a:xfrm>
          <a:prstGeom prst="rect">
            <a:avLst/>
          </a:prstGeom>
        </p:spPr>
      </p:pic>
      <p:pic>
        <p:nvPicPr>
          <p:cNvPr id="54" name="bar1" descr="bar1"/>
          <p:cNvPicPr>
            <a:picLocks noChangeAspect="1"/>
          </p:cNvPicPr>
          <p:nvPr/>
        </p:nvPicPr>
        <p:blipFill>
          <a:blip r:embed="rId39"/>
          <a:stretch>
            <a:fillRect/>
          </a:stretch>
        </p:blipFill>
        <p:spPr>
          <a:xfrm>
            <a:off x="6905625" y="4695825"/>
            <a:ext cx="381000" cy="38100"/>
          </a:xfrm>
          <a:prstGeom prst="rect">
            <a:avLst/>
          </a:prstGeom>
        </p:spPr>
      </p:pic>
      <p:sp>
        <p:nvSpPr>
          <p:cNvPr id="55" name="TextBox 54"/>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Mini Media Streaming Devices</a:t>
            </a:r>
          </a:p>
        </p:txBody>
      </p:sp>
      <p:pic>
        <p:nvPicPr>
          <p:cNvPr id="56" name="Image" descr="Image">
            <a:hlinkClick r:id="rId40" tooltip="Go to trend"/>
          </p:cNvPr>
          <p:cNvPicPr>
            <a:picLocks noChangeAspect="1"/>
          </p:cNvPicPr>
          <p:nvPr/>
        </p:nvPicPr>
        <p:blipFill>
          <a:blip r:embed="rId41"/>
          <a:stretch>
            <a:fillRect/>
          </a:stretch>
        </p:blipFill>
        <p:spPr>
          <a:xfrm>
            <a:off x="6905625" y="4762500"/>
            <a:ext cx="952500" cy="647700"/>
          </a:xfrm>
          <a:prstGeom prst="rect">
            <a:avLst/>
          </a:prstGeom>
        </p:spPr>
      </p:pic>
      <p:pic>
        <p:nvPicPr>
          <p:cNvPr id="57" name="bar1" descr="bar1"/>
          <p:cNvPicPr>
            <a:picLocks noChangeAspect="1"/>
          </p:cNvPicPr>
          <p:nvPr/>
        </p:nvPicPr>
        <p:blipFill>
          <a:blip r:embed="rId29"/>
          <a:stretch>
            <a:fillRect/>
          </a:stretch>
        </p:blipFill>
        <p:spPr>
          <a:xfrm>
            <a:off x="6905625" y="5410200"/>
            <a:ext cx="952500" cy="38100"/>
          </a:xfrm>
          <a:prstGeom prst="rect">
            <a:avLst/>
          </a:prstGeom>
        </p:spPr>
      </p:pic>
      <p:pic>
        <p:nvPicPr>
          <p:cNvPr id="58" name="bar1" descr="bar1"/>
          <p:cNvPicPr>
            <a:picLocks noChangeAspect="1"/>
          </p:cNvPicPr>
          <p:nvPr/>
        </p:nvPicPr>
        <p:blipFill>
          <a:blip r:embed="rId42"/>
          <a:stretch>
            <a:fillRect/>
          </a:stretch>
        </p:blipFill>
        <p:spPr>
          <a:xfrm>
            <a:off x="6905625" y="5410200"/>
            <a:ext cx="314325" cy="38100"/>
          </a:xfrm>
          <a:prstGeom prst="rect">
            <a:avLst/>
          </a:prstGeom>
        </p:spPr>
      </p:pic>
      <p:sp>
        <p:nvSpPr>
          <p:cNvPr id="59" name="TextBox 58"/>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History Channel Streaming Apps</a:t>
            </a:r>
          </a:p>
        </p:txBody>
      </p:sp>
    </p:spTree>
    <p:extLst>
      <p:ext uri="{BB962C8B-B14F-4D97-AF65-F5344CB8AC3E}">
        <p14:creationId xmlns:p14="http://schemas.microsoft.com/office/powerpoint/2010/main" val="1610336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Life-Stages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A901"/>
                </a:solidFill>
                <a:latin typeface="Arial"/>
              </a:rPr>
              <a:t>Generation Merging</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Seniors embrace aspects of millennial lifestyle for an enhanced retirement</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While it's often said that the elderly will refute the advancements of the next generation, the opposite is taking place as things like ride sharing and apps are embraced by seniors. Making the most of retirement and aging, seniors are treating their twilight years as a time to expand cultural horizons.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+ 38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http://www.trendhunter.com/id/261973</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476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42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953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48138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Intergenerational Learning Programs</a:t>
            </a:r>
            <a:r>
              <a:rPr sz="1000" b="0" i="0" u="none" strike="noStrike">
                <a:solidFill>
                  <a:srgbClr val="000000"/>
                </a:solidFill>
                <a:latin typeface="Arial"/>
              </a:rPr>
              <a:t>
The Learner Link Lets Seniors &amp; Teens Learn From Each Other</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3144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Senior Social Media Apps</a:t>
            </a:r>
            <a:r>
              <a:rPr sz="800" b="0" i="0" u="none" strike="noStrike">
                <a:solidFill>
                  <a:srgbClr val="000000"/>
                </a:solidFill>
                <a:latin typeface="Arial"/>
              </a:rPr>
              <a:t>
This 7-In-1 App For Seniors Supports Facebook, Email &amp; More</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7620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Senior Transportation Services</a:t>
            </a:r>
            <a:r>
              <a:rPr sz="800" b="0" i="0" u="none" strike="noStrike">
                <a:solidFill>
                  <a:srgbClr val="000000"/>
                </a:solidFill>
                <a:latin typeface="Arial"/>
              </a:rPr>
              <a:t>
Lift Hero Offers Friendly Ride Sharing for Elderly Passengers</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89535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Senior Music Videos</a:t>
            </a:r>
            <a:r>
              <a:rPr sz="800" b="0" i="0" u="none" strike="noStrike">
                <a:solidFill>
                  <a:srgbClr val="000000"/>
                </a:solidFill>
                <a:latin typeface="Arial"/>
              </a:rPr>
              <a:t>
The Waverley Mansion Encourages Activity and Education Through Music Videos</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60960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Elderly-Educating Tech Programs</a:t>
            </a:r>
            <a:r>
              <a:rPr sz="800" b="0" i="0" u="none" strike="noStrike">
                <a:solidFill>
                  <a:srgbClr val="000000"/>
                </a:solidFill>
                <a:latin typeface="Arial"/>
              </a:rPr>
              <a:t>
Non Profit Organizations Urge Seniors to Learn About Social Media</a:t>
            </a:r>
          </a:p>
        </p:txBody>
      </p:sp>
    </p:spTree>
    <p:extLst>
      <p:ext uri="{BB962C8B-B14F-4D97-AF65-F5344CB8AC3E}">
        <p14:creationId xmlns:p14="http://schemas.microsoft.com/office/powerpoint/2010/main" val="1263954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Biometric Capture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Biometric technology becomes commonplace in wearable cameras and beyond</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Consumers are becoming comfortable with the implementation of biometric technology, which has prompted it to be introduced to the camera market. Utilizing human emotion and brainwaves as a basis to capture footage, this further connects consumers with technology on a basic, interactive level.</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http://www.trendhunter.com/id/256184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1714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857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147447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Road Rage-Detecting Cameras</a:t>
            </a:r>
            <a:r>
              <a:rPr sz="1000" b="0" i="0" u="none" strike="noStrike">
                <a:solidFill>
                  <a:srgbClr val="000000"/>
                </a:solidFill>
                <a:latin typeface="Arial"/>
              </a:rPr>
              <a:t>
This Technology Uses Cameras to Detect Angry and Irritated Drivers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7810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Emotion-Recognizing Smart Glasses</a:t>
            </a:r>
            <a:r>
              <a:rPr sz="800" b="0" i="0" u="none" strike="noStrike">
                <a:solidFill>
                  <a:srgbClr val="000000"/>
                </a:solidFill>
                <a:latin typeface="Arial"/>
              </a:rPr>
              <a:t>
The Emotient App Will Let Google Glass Read Human Emotion</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8382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Brainwave-Controlled Cameras</a:t>
            </a:r>
            <a:r>
              <a:rPr sz="800" b="0" i="0" u="none" strike="noStrike">
                <a:solidFill>
                  <a:srgbClr val="000000"/>
                </a:solidFill>
                <a:latin typeface="Arial"/>
              </a:rPr>
              <a:t>
Neurocam is a Hands Free Camera that Uses Brain Activity</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5715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Behavior-Monitoring Bicycle Cameras</a:t>
            </a:r>
            <a:r>
              <a:rPr sz="800" b="0" i="0" u="none" strike="noStrike">
                <a:solidFill>
                  <a:srgbClr val="000000"/>
                </a:solidFill>
                <a:latin typeface="Arial"/>
              </a:rPr>
              <a:t>
The Fly6 Captures the Behavior of People Around the Rider</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29"/>
          <a:stretch>
            <a:fillRect/>
          </a:stretch>
        </p:blipFill>
        <p:spPr>
          <a:xfrm>
            <a:off x="6905625" y="5238750"/>
            <a:ext cx="57150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Emotion-Detecting Cameras</a:t>
            </a:r>
            <a:r>
              <a:rPr sz="800" b="0" i="0" u="none" strike="noStrike">
                <a:solidFill>
                  <a:srgbClr val="000000"/>
                </a:solidFill>
                <a:latin typeface="Arial"/>
              </a:rPr>
              <a:t>
Researchers Introduce Emotion-Detecting Camera for Cars</a:t>
            </a:r>
          </a:p>
        </p:txBody>
      </p:sp>
    </p:spTree>
    <p:extLst>
      <p:ext uri="{BB962C8B-B14F-4D97-AF65-F5344CB8AC3E}">
        <p14:creationId xmlns:p14="http://schemas.microsoft.com/office/powerpoint/2010/main" val="1704153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sp>
        <p:nvSpPr>
          <p:cNvPr id="3" name="TextBox 2"/>
          <p:cNvSpPr txBox="1"/>
          <p:nvPr/>
        </p:nvSpPr>
        <p:spPr>
          <a:xfrm>
            <a:off x="333375" y="2183679"/>
            <a:ext cx="8572500" cy="1015663"/>
          </a:xfrm>
          <a:prstGeom prst="rect">
            <a:avLst/>
          </a:prstGeom>
        </p:spPr>
        <p:txBody>
          <a:bodyPr vertOverflow="overflow" horzOverflow="overflow" wrap="square" lIns="91440" tIns="45720" rIns="91440" bIns="45720" numCol="1" rtlCol="0">
            <a:spAutoFit/>
          </a:bodyPr>
          <a:lstStyle/>
          <a:p>
            <a:pPr fontAlgn="base"/>
            <a:r>
              <a:rPr lang="en-US" sz="6000" b="1" dirty="0" smtClean="0">
                <a:solidFill>
                  <a:srgbClr val="000000"/>
                </a:solidFill>
                <a:latin typeface="Arial"/>
              </a:rPr>
              <a:t>Appendix</a:t>
            </a:r>
            <a:endParaRPr sz="6000" b="1" dirty="0">
              <a:solidFill>
                <a:srgbClr val="000000"/>
              </a:solidFill>
              <a:latin typeface="Arial"/>
            </a:endParaRPr>
          </a:p>
        </p:txBody>
      </p:sp>
      <p:sp>
        <p:nvSpPr>
          <p:cNvPr id="4" name="TextBox 3">
            <a:hlinkClick r:id="rId3"/>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algn="r" fontAlgn="base"/>
            <a:r>
              <a:rPr sz="700">
                <a:solidFill>
                  <a:srgbClr val="808080"/>
                </a:solidFill>
                <a:latin typeface="Arial"/>
              </a:rPr>
              <a:t>Copyright © TrendHunter.com. All Rights Reserved</a:t>
            </a:r>
          </a:p>
        </p:txBody>
      </p:sp>
      <p:sp>
        <p:nvSpPr>
          <p:cNvPr id="5" name="TextBox 4"/>
          <p:cNvSpPr txBox="1"/>
          <p:nvPr/>
        </p:nvSpPr>
        <p:spPr>
          <a:xfrm>
            <a:off x="381000" y="3190875"/>
            <a:ext cx="8096250" cy="646331"/>
          </a:xfrm>
          <a:prstGeom prst="rect">
            <a:avLst/>
          </a:prstGeom>
        </p:spPr>
        <p:txBody>
          <a:bodyPr vertOverflow="overflow" horzOverflow="overflow" wrap="square" lIns="91440" tIns="45720" rIns="91440" bIns="45720" numCol="1" rtlCol="0">
            <a:spAutoFit/>
          </a:bodyPr>
          <a:lstStyle/>
          <a:p>
            <a:pPr fontAlgn="base"/>
            <a:r>
              <a:rPr lang="en-US" sz="3600" dirty="0" smtClean="0">
                <a:solidFill>
                  <a:srgbClr val="FF0000"/>
                </a:solidFill>
                <a:latin typeface="Arial"/>
              </a:rPr>
              <a:t>Get More From Your Experience</a:t>
            </a:r>
            <a:endParaRPr sz="3600" dirty="0">
              <a:solidFill>
                <a:srgbClr val="FF0000"/>
              </a:solidFill>
              <a:latin typeface="Arial"/>
            </a:endParaRPr>
          </a:p>
        </p:txBody>
      </p:sp>
      <p:sp>
        <p:nvSpPr>
          <p:cNvPr id="6" name="TextBox 5"/>
          <p:cNvSpPr txBox="1"/>
          <p:nvPr/>
        </p:nvSpPr>
        <p:spPr>
          <a:xfrm>
            <a:off x="381000" y="4286250"/>
            <a:ext cx="8382000" cy="954107"/>
          </a:xfrm>
          <a:prstGeom prst="rect">
            <a:avLst/>
          </a:prstGeom>
        </p:spPr>
        <p:txBody>
          <a:bodyPr vertOverflow="overflow" horzOverflow="overflow" wrap="square" lIns="91440" tIns="45720" rIns="91440" bIns="45720" numCol="1" rtlCol="0">
            <a:spAutoFit/>
          </a:bodyPr>
          <a:lstStyle/>
          <a:p>
            <a:pPr fontAlgn="base"/>
            <a:r>
              <a:rPr lang="en-US" sz="1400" dirty="0" smtClean="0">
                <a:solidFill>
                  <a:srgbClr val="000000"/>
                </a:solidFill>
                <a:latin typeface="Arial"/>
              </a:rPr>
              <a:t>Your Trend Hunter custom reports are customized using the world’s most advanced, most powerful trend platform. Your dedicated advisor can help you get the most of it. This appendix shows you a few of the options that you have at your disposal and how other top-tier innovators rely on our service in different ways that could help you be more successful with less effort</a:t>
            </a:r>
            <a:endParaRPr sz="1400" dirty="0">
              <a:solidFill>
                <a:srgbClr val="000000"/>
              </a:solidFill>
              <a:latin typeface="Arial"/>
            </a:endParaRPr>
          </a:p>
        </p:txBody>
      </p:sp>
      <p:pic>
        <p:nvPicPr>
          <p:cNvPr id="8" name="sidebar image" descr="sidebar image"/>
          <p:cNvPicPr>
            <a:picLocks noChangeAspect="1"/>
          </p:cNvPicPr>
          <p:nvPr/>
        </p:nvPicPr>
        <p:blipFill>
          <a:blip r:embed="rId4"/>
          <a:stretch>
            <a:fillRect/>
          </a:stretch>
        </p:blipFill>
        <p:spPr>
          <a:xfrm>
            <a:off x="0" y="0"/>
            <a:ext cx="152400" cy="6858000"/>
          </a:xfrm>
          <a:prstGeom prst="rect">
            <a:avLst/>
          </a:prstGeom>
        </p:spPr>
      </p:pic>
    </p:spTree>
    <p:extLst>
      <p:ext uri="{BB962C8B-B14F-4D97-AF65-F5344CB8AC3E}">
        <p14:creationId xmlns:p14="http://schemas.microsoft.com/office/powerpoint/2010/main" val="5216115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04800" y="606353"/>
            <a:ext cx="8763000" cy="338554"/>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50000"/>
                    <a:lumOff val="50000"/>
                  </a:prstClr>
                </a:solidFill>
                <a:cs typeface="Arial" pitchFamily="34" charset="0"/>
              </a:rPr>
              <a:t>Don’t forget that every image is hyperlinked to a full article online, more stats &amp; related articles</a:t>
            </a:r>
            <a:endParaRPr lang="en-US" sz="1600" u="sng" dirty="0">
              <a:solidFill>
                <a:prstClr val="black">
                  <a:lumMod val="50000"/>
                  <a:lumOff val="50000"/>
                </a:prstClr>
              </a:solidFill>
              <a:cs typeface="Arial" pitchFamily="34" charset="0"/>
            </a:endParaRPr>
          </a:p>
        </p:txBody>
      </p:sp>
      <p:sp>
        <p:nvSpPr>
          <p:cNvPr id="29" name="TextBox 28"/>
          <p:cNvSpPr txBox="1"/>
          <p:nvPr/>
        </p:nvSpPr>
        <p:spPr>
          <a:xfrm>
            <a:off x="285750" y="162580"/>
            <a:ext cx="70294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Special Features &amp; Definitions</a:t>
            </a:r>
            <a:endParaRPr lang="en-US" sz="2600" b="1" dirty="0">
              <a:solidFill>
                <a:srgbClr val="FF0000"/>
              </a:solidFill>
              <a:latin typeface="Arial" pitchFamily="34" charset="0"/>
              <a:cs typeface="Arial" pitchFamily="34" charset="0"/>
            </a:endParaRPr>
          </a:p>
        </p:txBody>
      </p:sp>
      <p:pic>
        <p:nvPicPr>
          <p:cNvPr id="18" name="Image8" descr="Image8"/>
          <p:cNvPicPr>
            <a:picLocks noChangeAspect="1"/>
          </p:cNvPicPr>
          <p:nvPr/>
        </p:nvPicPr>
        <p:blipFill rotWithShape="1">
          <a:blip r:embed="rId3"/>
          <a:srcRect l="5582" t="21704" r="24445" b="3876"/>
          <a:stretch/>
        </p:blipFill>
        <p:spPr>
          <a:xfrm>
            <a:off x="381000" y="1213476"/>
            <a:ext cx="2395465" cy="1910724"/>
          </a:xfrm>
          <a:prstGeom prst="rect">
            <a:avLst/>
          </a:prstGeom>
        </p:spPr>
      </p:pic>
      <p:sp>
        <p:nvSpPr>
          <p:cNvPr id="19" name="TextBox 18"/>
          <p:cNvSpPr txBox="1"/>
          <p:nvPr/>
        </p:nvSpPr>
        <p:spPr>
          <a:xfrm>
            <a:off x="7277100" y="3581400"/>
            <a:ext cx="1695450" cy="2846933"/>
          </a:xfrm>
          <a:prstGeom prst="rect">
            <a:avLst/>
          </a:prstGeom>
        </p:spPr>
        <p:txBody>
          <a:bodyPr vertOverflow="overflow" horzOverflow="overflow" wrap="square" lIns="91440" tIns="45720" rIns="91440" bIns="45720" numCol="1" rtlCol="0">
            <a:spAutoFit/>
          </a:bodyPr>
          <a:lstStyle/>
          <a:p>
            <a:pPr fontAlgn="base"/>
            <a:r>
              <a:rPr lang="en-US" sz="1600" b="1" u="sng" dirty="0" smtClean="0">
                <a:solidFill>
                  <a:prstClr val="black">
                    <a:lumMod val="65000"/>
                    <a:lumOff val="35000"/>
                  </a:prstClr>
                </a:solidFill>
                <a:latin typeface="Arial" pitchFamily="34" charset="0"/>
                <a:cs typeface="Arial" pitchFamily="34" charset="0"/>
              </a:rPr>
              <a:t>Content Types:</a:t>
            </a:r>
          </a:p>
          <a:p>
            <a:pPr fontAlgn="base"/>
            <a:r>
              <a:rPr lang="en-US" sz="500" b="1" dirty="0" smtClean="0">
                <a:solidFill>
                  <a:prstClr val="black">
                    <a:lumMod val="65000"/>
                    <a:lumOff val="35000"/>
                  </a:prstClr>
                </a:solidFill>
                <a:latin typeface="Arial" pitchFamily="34" charset="0"/>
                <a:cs typeface="Arial" pitchFamily="34" charset="0"/>
              </a:rPr>
              <a:t/>
            </a:r>
            <a:br>
              <a:rPr lang="en-US" sz="500" b="1" dirty="0" smtClean="0">
                <a:solidFill>
                  <a:prstClr val="black">
                    <a:lumMod val="65000"/>
                    <a:lumOff val="35000"/>
                  </a:prstClr>
                </a:solidFill>
                <a:latin typeface="Arial" pitchFamily="34" charset="0"/>
                <a:cs typeface="Arial" pitchFamily="34" charset="0"/>
              </a:rPr>
            </a:br>
            <a:r>
              <a:rPr lang="en-US" sz="1100" b="1" dirty="0" smtClean="0">
                <a:solidFill>
                  <a:prstClr val="black">
                    <a:lumMod val="65000"/>
                    <a:lumOff val="35000"/>
                  </a:prstClr>
                </a:solidFill>
                <a:latin typeface="Arial" pitchFamily="34" charset="0"/>
                <a:cs typeface="Arial" pitchFamily="34" charset="0"/>
              </a:rPr>
              <a:t>PRO Trends </a:t>
            </a:r>
            <a:r>
              <a:rPr lang="en-US" sz="1100" dirty="0" smtClean="0">
                <a:solidFill>
                  <a:prstClr val="black">
                    <a:lumMod val="65000"/>
                    <a:lumOff val="35000"/>
                  </a:prstClr>
                </a:solidFill>
                <a:latin typeface="Arial" pitchFamily="34" charset="0"/>
                <a:cs typeface="Arial" pitchFamily="34" charset="0"/>
              </a:rPr>
              <a:t>= High-level clusters of opportunity</a:t>
            </a:r>
          </a:p>
          <a:p>
            <a:pPr fontAlgn="base"/>
            <a:endParaRPr lang="en-US" sz="500" b="1" u="sng" dirty="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Clustered Lists </a:t>
            </a:r>
            <a:r>
              <a:rPr lang="en-US" sz="1100" dirty="0" smtClean="0">
                <a:solidFill>
                  <a:prstClr val="black">
                    <a:lumMod val="65000"/>
                    <a:lumOff val="35000"/>
                  </a:prstClr>
                </a:solidFill>
                <a:latin typeface="Arial" pitchFamily="34" charset="0"/>
                <a:cs typeface="Arial" pitchFamily="34" charset="0"/>
              </a:rPr>
              <a:t>= Exhaustive collections of related ideas to track innovation</a:t>
            </a:r>
          </a:p>
          <a:p>
            <a:pPr fontAlgn="base"/>
            <a:endParaRPr lang="en-US" sz="500" dirty="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Specific Examples</a:t>
            </a:r>
            <a:r>
              <a:rPr lang="en-US" sz="1100" dirty="0" smtClean="0">
                <a:solidFill>
                  <a:prstClr val="black">
                    <a:lumMod val="65000"/>
                    <a:lumOff val="35000"/>
                  </a:prstClr>
                </a:solidFill>
                <a:latin typeface="Arial" pitchFamily="34" charset="0"/>
                <a:cs typeface="Arial" pitchFamily="34" charset="0"/>
              </a:rPr>
              <a:t> = Carefully selected ideas so that you don’t miss out on that needle-in-a-haystack</a:t>
            </a:r>
            <a:endParaRPr lang="en-US" sz="1100" dirty="0">
              <a:solidFill>
                <a:prstClr val="black">
                  <a:lumMod val="65000"/>
                  <a:lumOff val="35000"/>
                </a:prstClr>
              </a:solidFill>
              <a:latin typeface="Arial" pitchFamily="34" charset="0"/>
              <a:cs typeface="Arial" pitchFamily="34" charset="0"/>
            </a:endParaRPr>
          </a:p>
          <a:p>
            <a:pPr fontAlgn="base"/>
            <a:endParaRPr lang="en-US" sz="1100" b="1" u="sng" dirty="0">
              <a:solidFill>
                <a:prstClr val="black">
                  <a:lumMod val="65000"/>
                  <a:lumOff val="35000"/>
                </a:prstClr>
              </a:solidFill>
              <a:latin typeface="Arial" pitchFamily="34" charset="0"/>
              <a:cs typeface="Arial" pitchFamily="34" charset="0"/>
            </a:endParaRPr>
          </a:p>
        </p:txBody>
      </p:sp>
      <p:sp>
        <p:nvSpPr>
          <p:cNvPr id="20" name="TextBox 19"/>
          <p:cNvSpPr txBox="1"/>
          <p:nvPr/>
        </p:nvSpPr>
        <p:spPr>
          <a:xfrm>
            <a:off x="7296150" y="1157177"/>
            <a:ext cx="1695450" cy="2108269"/>
          </a:xfrm>
          <a:prstGeom prst="rect">
            <a:avLst/>
          </a:prstGeom>
        </p:spPr>
        <p:txBody>
          <a:bodyPr vertOverflow="overflow" horzOverflow="overflow" wrap="square" lIns="91440" tIns="45720" rIns="91440" bIns="45720" numCol="1" rtlCol="0">
            <a:spAutoFit/>
          </a:bodyPr>
          <a:lstStyle/>
          <a:p>
            <a:pPr fontAlgn="base"/>
            <a:r>
              <a:rPr lang="en-US" sz="1600" b="1" u="sng" dirty="0" smtClean="0">
                <a:solidFill>
                  <a:prstClr val="black">
                    <a:lumMod val="65000"/>
                    <a:lumOff val="35000"/>
                  </a:prstClr>
                </a:solidFill>
                <a:latin typeface="Arial" pitchFamily="34" charset="0"/>
                <a:cs typeface="Arial" pitchFamily="34" charset="0"/>
              </a:rPr>
              <a:t>Colors:</a:t>
            </a:r>
          </a:p>
          <a:p>
            <a:pPr fontAlgn="base"/>
            <a:r>
              <a:rPr lang="en-US" sz="500" b="1" dirty="0" smtClean="0">
                <a:solidFill>
                  <a:prstClr val="black">
                    <a:lumMod val="65000"/>
                    <a:lumOff val="35000"/>
                  </a:prstClr>
                </a:solidFill>
                <a:latin typeface="Arial" pitchFamily="34" charset="0"/>
                <a:cs typeface="Arial" pitchFamily="34" charset="0"/>
              </a:rPr>
              <a:t/>
            </a:r>
            <a:br>
              <a:rPr lang="en-US" sz="500" b="1" dirty="0" smtClean="0">
                <a:solidFill>
                  <a:prstClr val="black">
                    <a:lumMod val="65000"/>
                    <a:lumOff val="35000"/>
                  </a:prstClr>
                </a:solidFill>
                <a:latin typeface="Arial" pitchFamily="34" charset="0"/>
                <a:cs typeface="Arial" pitchFamily="34" charset="0"/>
              </a:rPr>
            </a:br>
            <a:r>
              <a:rPr lang="en-US" sz="1100" b="1" dirty="0" smtClean="0">
                <a:solidFill>
                  <a:srgbClr val="FFC000"/>
                </a:solidFill>
                <a:latin typeface="Arial" pitchFamily="34" charset="0"/>
                <a:cs typeface="Arial" pitchFamily="34" charset="0"/>
              </a:rPr>
              <a:t>Lifestyle</a:t>
            </a:r>
            <a:endParaRPr lang="en-US" sz="1100" b="1" dirty="0">
              <a:solidFill>
                <a:srgbClr val="FFC000"/>
              </a:solidFill>
              <a:latin typeface="Arial" pitchFamily="34" charset="0"/>
              <a:cs typeface="Arial" pitchFamily="34" charset="0"/>
            </a:endParaRPr>
          </a:p>
          <a:p>
            <a:pPr fontAlgn="base"/>
            <a:r>
              <a:rPr lang="en-US" sz="1100" b="1" dirty="0" smtClean="0">
                <a:solidFill>
                  <a:srgbClr val="FF66FF"/>
                </a:solidFill>
                <a:latin typeface="Arial" pitchFamily="34" charset="0"/>
                <a:cs typeface="Arial" pitchFamily="34" charset="0"/>
              </a:rPr>
              <a:t>Fashion</a:t>
            </a:r>
          </a:p>
          <a:p>
            <a:pPr fontAlgn="base"/>
            <a:r>
              <a:rPr lang="en-US" sz="1100" b="1" dirty="0" smtClean="0">
                <a:solidFill>
                  <a:srgbClr val="FF0000"/>
                </a:solidFill>
                <a:latin typeface="Arial" pitchFamily="34" charset="0"/>
                <a:cs typeface="Arial" pitchFamily="34" charset="0"/>
              </a:rPr>
              <a:t>Art &amp; Design</a:t>
            </a:r>
          </a:p>
          <a:p>
            <a:pPr fontAlgn="base"/>
            <a:r>
              <a:rPr lang="en-US" sz="1100" b="1" dirty="0" smtClean="0">
                <a:solidFill>
                  <a:srgbClr val="00B0F0"/>
                </a:solidFill>
                <a:latin typeface="Arial" pitchFamily="34" charset="0"/>
                <a:cs typeface="Arial" pitchFamily="34" charset="0"/>
              </a:rPr>
              <a:t>Technology</a:t>
            </a:r>
          </a:p>
          <a:p>
            <a:pPr fontAlgn="base"/>
            <a:r>
              <a:rPr lang="en-US" sz="1100" b="1" dirty="0" smtClean="0">
                <a:solidFill>
                  <a:srgbClr val="FFC000"/>
                </a:solidFill>
                <a:latin typeface="Arial" pitchFamily="34" charset="0"/>
                <a:cs typeface="Arial" pitchFamily="34" charset="0"/>
              </a:rPr>
              <a:t>Pop Culture</a:t>
            </a:r>
          </a:p>
          <a:p>
            <a:pPr fontAlgn="base"/>
            <a:r>
              <a:rPr lang="en-US" sz="1100" b="1" dirty="0" smtClean="0">
                <a:solidFill>
                  <a:srgbClr val="FF0000"/>
                </a:solidFill>
                <a:latin typeface="Arial" pitchFamily="34" charset="0"/>
                <a:cs typeface="Arial" pitchFamily="34" charset="0"/>
              </a:rPr>
              <a:t>Marketing</a:t>
            </a:r>
          </a:p>
          <a:p>
            <a:pPr fontAlgn="base"/>
            <a:r>
              <a:rPr lang="en-US" sz="1100" b="1" dirty="0" smtClean="0">
                <a:solidFill>
                  <a:srgbClr val="00B0F0"/>
                </a:solidFill>
                <a:latin typeface="Arial" pitchFamily="34" charset="0"/>
                <a:cs typeface="Arial" pitchFamily="34" charset="0"/>
              </a:rPr>
              <a:t>Business</a:t>
            </a:r>
            <a:endParaRPr lang="en-US" sz="1100" b="1" dirty="0" smtClean="0">
              <a:solidFill>
                <a:srgbClr val="FF0000"/>
              </a:solidFill>
              <a:latin typeface="Arial" pitchFamily="34" charset="0"/>
              <a:cs typeface="Arial" pitchFamily="34" charset="0"/>
            </a:endParaRPr>
          </a:p>
          <a:p>
            <a:pPr fontAlgn="base"/>
            <a:r>
              <a:rPr lang="en-US" sz="1100" b="1" dirty="0" smtClean="0">
                <a:solidFill>
                  <a:prstClr val="white">
                    <a:lumMod val="50000"/>
                  </a:prstClr>
                </a:solidFill>
                <a:latin typeface="Arial" pitchFamily="34" charset="0"/>
                <a:cs typeface="Arial" pitchFamily="34" charset="0"/>
              </a:rPr>
              <a:t>Luxury</a:t>
            </a:r>
          </a:p>
          <a:p>
            <a:pPr fontAlgn="base"/>
            <a:r>
              <a:rPr lang="en-US" sz="1100" b="1" dirty="0" smtClean="0">
                <a:solidFill>
                  <a:srgbClr val="00B050"/>
                </a:solidFill>
                <a:latin typeface="Arial" pitchFamily="34" charset="0"/>
                <a:cs typeface="Arial" pitchFamily="34" charset="0"/>
              </a:rPr>
              <a:t>Eco</a:t>
            </a:r>
          </a:p>
          <a:p>
            <a:pPr fontAlgn="base"/>
            <a:endParaRPr lang="en-US" sz="1100" b="1" dirty="0" smtClean="0">
              <a:solidFill>
                <a:prstClr val="black">
                  <a:lumMod val="65000"/>
                  <a:lumOff val="35000"/>
                </a:prstClr>
              </a:solidFill>
              <a:latin typeface="Arial" pitchFamily="34" charset="0"/>
              <a:cs typeface="Arial" pitchFamily="34" charset="0"/>
            </a:endParaRPr>
          </a:p>
        </p:txBody>
      </p:sp>
      <p:pic>
        <p:nvPicPr>
          <p:cNvPr id="21" name="Picture 3" descr="C:\Users\Jeremy\Desktop\Sample-Pro-Scor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465" y="3603548"/>
            <a:ext cx="2096698" cy="2939020"/>
          </a:xfrm>
          <a:prstGeom prst="rect">
            <a:avLst/>
          </a:prstGeom>
          <a:ln>
            <a:noFill/>
          </a:ln>
          <a:effectLst>
            <a:outerShdw blurRad="292100" dist="88900" dir="2700000" sx="98000" sy="98000" algn="tl" rotWithShape="0">
              <a:srgbClr val="333333">
                <a:alpha val="49000"/>
              </a:srgb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852665" y="1143000"/>
            <a:ext cx="4267200" cy="2262158"/>
          </a:xfrm>
          <a:prstGeom prst="rect">
            <a:avLst/>
          </a:prstGeom>
        </p:spPr>
        <p:txBody>
          <a:bodyPr vertOverflow="overflow" horzOverflow="overflow" wrap="square" lIns="91440" tIns="45720" rIns="91440" bIns="45720" numCol="1" rtlCol="0">
            <a:spAutoFit/>
          </a:bodyPr>
          <a:lstStyle/>
          <a:p>
            <a:pPr fontAlgn="base"/>
            <a:r>
              <a:rPr lang="en-US" sz="1600" b="1" u="sng" dirty="0" smtClean="0">
                <a:solidFill>
                  <a:prstClr val="black">
                    <a:lumMod val="65000"/>
                    <a:lumOff val="35000"/>
                  </a:prstClr>
                </a:solidFill>
                <a:latin typeface="Arial" pitchFamily="34" charset="0"/>
                <a:cs typeface="Arial" pitchFamily="34" charset="0"/>
              </a:rPr>
              <a:t>Layout:</a:t>
            </a:r>
          </a:p>
          <a:p>
            <a:pPr fontAlgn="base"/>
            <a:r>
              <a:rPr lang="en-US" sz="500" b="1" dirty="0" smtClean="0">
                <a:solidFill>
                  <a:prstClr val="black">
                    <a:lumMod val="65000"/>
                    <a:lumOff val="35000"/>
                  </a:prstClr>
                </a:solidFill>
                <a:latin typeface="Arial" pitchFamily="34" charset="0"/>
                <a:cs typeface="Arial" pitchFamily="34" charset="0"/>
              </a:rPr>
              <a:t/>
            </a:r>
            <a:br>
              <a:rPr lang="en-US" sz="500" b="1" dirty="0" smtClean="0">
                <a:solidFill>
                  <a:prstClr val="black">
                    <a:lumMod val="65000"/>
                    <a:lumOff val="35000"/>
                  </a:prstClr>
                </a:solidFill>
                <a:latin typeface="Arial" pitchFamily="34" charset="0"/>
                <a:cs typeface="Arial" pitchFamily="34" charset="0"/>
              </a:rPr>
            </a:br>
            <a:r>
              <a:rPr lang="en-US" sz="1100" b="1" dirty="0" smtClean="0">
                <a:solidFill>
                  <a:prstClr val="black">
                    <a:lumMod val="65000"/>
                    <a:lumOff val="35000"/>
                  </a:prstClr>
                </a:solidFill>
                <a:latin typeface="Arial" pitchFamily="34" charset="0"/>
                <a:cs typeface="Arial" pitchFamily="34" charset="0"/>
              </a:rPr>
              <a:t>Implications </a:t>
            </a:r>
            <a:r>
              <a:rPr lang="en-US" sz="1100" dirty="0" smtClean="0">
                <a:solidFill>
                  <a:prstClr val="black">
                    <a:lumMod val="65000"/>
                    <a:lumOff val="35000"/>
                  </a:prstClr>
                </a:solidFill>
                <a:latin typeface="Arial" pitchFamily="34" charset="0"/>
                <a:cs typeface="Arial" pitchFamily="34" charset="0"/>
              </a:rPr>
              <a:t>= We push to find ideas that have implications across multiple industries. You might be looking at a custom shoe, but how could customization impact your world?</a:t>
            </a:r>
          </a:p>
          <a:p>
            <a:pPr fontAlgn="base"/>
            <a:endParaRPr lang="en-US" sz="500" b="1" u="sng" dirty="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Hyperlinked Examples </a:t>
            </a:r>
            <a:r>
              <a:rPr lang="en-US" sz="1100" dirty="0" smtClean="0">
                <a:solidFill>
                  <a:prstClr val="black">
                    <a:lumMod val="65000"/>
                    <a:lumOff val="35000"/>
                  </a:prstClr>
                </a:solidFill>
                <a:latin typeface="Arial" pitchFamily="34" charset="0"/>
                <a:cs typeface="Arial" pitchFamily="34" charset="0"/>
              </a:rPr>
              <a:t>= If you are in PowerPoint presentation mode, you can click on any example to open a full article with more related concepts</a:t>
            </a:r>
          </a:p>
          <a:p>
            <a:pPr fontAlgn="base"/>
            <a:endParaRPr lang="en-US" sz="500" dirty="0" smtClean="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Online Link</a:t>
            </a:r>
            <a:r>
              <a:rPr lang="en-US" sz="1100" dirty="0" smtClean="0">
                <a:solidFill>
                  <a:prstClr val="black">
                    <a:lumMod val="65000"/>
                    <a:lumOff val="35000"/>
                  </a:prstClr>
                </a:solidFill>
                <a:latin typeface="Arial" pitchFamily="34" charset="0"/>
                <a:cs typeface="Arial" pitchFamily="34" charset="0"/>
              </a:rPr>
              <a:t> = The main link for each page will take you to the full article. If logged out, you’ll end up on the free website, if logged in, you’ll be in your PRO dashboard</a:t>
            </a:r>
            <a:endParaRPr lang="en-US" sz="1100" dirty="0">
              <a:solidFill>
                <a:prstClr val="black">
                  <a:lumMod val="65000"/>
                  <a:lumOff val="35000"/>
                </a:prstClr>
              </a:solidFill>
              <a:latin typeface="Arial" pitchFamily="34" charset="0"/>
              <a:cs typeface="Arial" pitchFamily="34" charset="0"/>
            </a:endParaRPr>
          </a:p>
          <a:p>
            <a:pPr fontAlgn="base"/>
            <a:endParaRPr lang="en-US" sz="1100" b="1" u="sng" dirty="0">
              <a:solidFill>
                <a:prstClr val="black">
                  <a:lumMod val="65000"/>
                  <a:lumOff val="35000"/>
                </a:prstClr>
              </a:solidFill>
              <a:latin typeface="Arial" pitchFamily="34" charset="0"/>
              <a:cs typeface="Arial" pitchFamily="34" charset="0"/>
            </a:endParaRPr>
          </a:p>
        </p:txBody>
      </p:sp>
      <p:sp>
        <p:nvSpPr>
          <p:cNvPr id="24" name="TextBox 23"/>
          <p:cNvSpPr txBox="1"/>
          <p:nvPr/>
        </p:nvSpPr>
        <p:spPr>
          <a:xfrm>
            <a:off x="2852665" y="3586424"/>
            <a:ext cx="4267200" cy="3093154"/>
          </a:xfrm>
          <a:prstGeom prst="rect">
            <a:avLst/>
          </a:prstGeom>
        </p:spPr>
        <p:txBody>
          <a:bodyPr vertOverflow="overflow" horzOverflow="overflow" wrap="square" lIns="91440" tIns="45720" rIns="91440" bIns="45720" numCol="1" rtlCol="0">
            <a:spAutoFit/>
          </a:bodyPr>
          <a:lstStyle/>
          <a:p>
            <a:pPr fontAlgn="base"/>
            <a:r>
              <a:rPr lang="en-US" sz="1600" b="1" u="sng" dirty="0" smtClean="0">
                <a:solidFill>
                  <a:prstClr val="black">
                    <a:lumMod val="65000"/>
                    <a:lumOff val="35000"/>
                  </a:prstClr>
                </a:solidFill>
                <a:latin typeface="Arial" pitchFamily="34" charset="0"/>
                <a:cs typeface="Arial" pitchFamily="34" charset="0"/>
              </a:rPr>
              <a:t>Scoring:</a:t>
            </a:r>
          </a:p>
          <a:p>
            <a:pPr fontAlgn="base"/>
            <a:r>
              <a:rPr lang="en-US" sz="500" b="1" dirty="0" smtClean="0">
                <a:solidFill>
                  <a:prstClr val="black">
                    <a:lumMod val="65000"/>
                    <a:lumOff val="35000"/>
                  </a:prstClr>
                </a:solidFill>
                <a:latin typeface="Arial" pitchFamily="34" charset="0"/>
                <a:cs typeface="Arial" pitchFamily="34" charset="0"/>
              </a:rPr>
              <a:t/>
            </a:r>
            <a:br>
              <a:rPr lang="en-US" sz="500" b="1" dirty="0" smtClean="0">
                <a:solidFill>
                  <a:prstClr val="black">
                    <a:lumMod val="65000"/>
                    <a:lumOff val="35000"/>
                  </a:prstClr>
                </a:solidFill>
                <a:latin typeface="Arial" pitchFamily="34" charset="0"/>
                <a:cs typeface="Arial" pitchFamily="34" charset="0"/>
              </a:rPr>
            </a:br>
            <a:r>
              <a:rPr lang="en-US" sz="1100" b="1" dirty="0" smtClean="0">
                <a:solidFill>
                  <a:prstClr val="black">
                    <a:lumMod val="65000"/>
                    <a:lumOff val="35000"/>
                  </a:prstClr>
                </a:solidFill>
                <a:latin typeface="Arial" pitchFamily="34" charset="0"/>
                <a:cs typeface="Arial" pitchFamily="34" charset="0"/>
              </a:rPr>
              <a:t>Overall Score </a:t>
            </a:r>
            <a:r>
              <a:rPr lang="en-US" sz="1100" dirty="0" smtClean="0">
                <a:solidFill>
                  <a:prstClr val="black">
                    <a:lumMod val="65000"/>
                    <a:lumOff val="35000"/>
                  </a:prstClr>
                </a:solidFill>
                <a:latin typeface="Arial" pitchFamily="34" charset="0"/>
                <a:cs typeface="Arial" pitchFamily="34" charset="0"/>
              </a:rPr>
              <a:t>= All scores are actually percentiles (6.9 = 69</a:t>
            </a:r>
            <a:r>
              <a:rPr lang="en-US" sz="1100" baseline="30000" dirty="0" smtClean="0">
                <a:solidFill>
                  <a:prstClr val="black">
                    <a:lumMod val="65000"/>
                    <a:lumOff val="35000"/>
                  </a:prstClr>
                </a:solidFill>
                <a:latin typeface="Arial" pitchFamily="34" charset="0"/>
                <a:cs typeface="Arial" pitchFamily="34" charset="0"/>
              </a:rPr>
              <a:t>th</a:t>
            </a:r>
            <a:r>
              <a:rPr lang="en-US" sz="1100" dirty="0" smtClean="0">
                <a:solidFill>
                  <a:prstClr val="black">
                    <a:lumMod val="65000"/>
                    <a:lumOff val="35000"/>
                  </a:prstClr>
                </a:solidFill>
                <a:latin typeface="Arial" pitchFamily="34" charset="0"/>
                <a:cs typeface="Arial" pitchFamily="34" charset="0"/>
              </a:rPr>
              <a:t> percentile) and the overall is the average of popularity, activity and freshness</a:t>
            </a:r>
          </a:p>
          <a:p>
            <a:pPr fontAlgn="base"/>
            <a:endParaRPr lang="en-US" sz="500" b="1" u="sng" dirty="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Popularity </a:t>
            </a:r>
            <a:r>
              <a:rPr lang="en-US" sz="1100" dirty="0" smtClean="0">
                <a:solidFill>
                  <a:prstClr val="black">
                    <a:lumMod val="65000"/>
                    <a:lumOff val="35000"/>
                  </a:prstClr>
                </a:solidFill>
                <a:latin typeface="Arial" pitchFamily="34" charset="0"/>
                <a:cs typeface="Arial" pitchFamily="34" charset="0"/>
              </a:rPr>
              <a:t>= </a:t>
            </a:r>
            <a:r>
              <a:rPr lang="en-US" sz="1100" dirty="0">
                <a:solidFill>
                  <a:prstClr val="black">
                    <a:lumMod val="65000"/>
                    <a:lumOff val="35000"/>
                  </a:prstClr>
                </a:solidFill>
                <a:latin typeface="Arial" pitchFamily="34" charset="0"/>
                <a:cs typeface="Arial" pitchFamily="34" charset="0"/>
              </a:rPr>
              <a:t>T</a:t>
            </a:r>
            <a:r>
              <a:rPr lang="en-US" sz="1100" dirty="0" smtClean="0">
                <a:solidFill>
                  <a:prstClr val="black">
                    <a:lumMod val="65000"/>
                    <a:lumOff val="35000"/>
                  </a:prstClr>
                </a:solidFill>
                <a:latin typeface="Arial" pitchFamily="34" charset="0"/>
                <a:cs typeface="Arial" pitchFamily="34" charset="0"/>
              </a:rPr>
              <a:t>he overall appeal based on people choosing an article given other options in the same category and clusters, normalized for time of publication</a:t>
            </a:r>
          </a:p>
          <a:p>
            <a:pPr fontAlgn="base"/>
            <a:endParaRPr lang="en-US" sz="500" dirty="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Activity</a:t>
            </a:r>
            <a:r>
              <a:rPr lang="en-US" sz="1100" dirty="0" smtClean="0">
                <a:solidFill>
                  <a:prstClr val="black">
                    <a:lumMod val="65000"/>
                    <a:lumOff val="35000"/>
                  </a:prstClr>
                </a:solidFill>
                <a:latin typeface="Arial" pitchFamily="34" charset="0"/>
                <a:cs typeface="Arial" pitchFamily="34" charset="0"/>
              </a:rPr>
              <a:t> = The amount people interact with an article, including scrolling through pictures. Something, like a bacon cupcake, might not be popular, but some love it a lot.</a:t>
            </a:r>
          </a:p>
          <a:p>
            <a:pPr fontAlgn="base"/>
            <a:endParaRPr lang="en-US" sz="500" dirty="0" smtClean="0">
              <a:solidFill>
                <a:prstClr val="black">
                  <a:lumMod val="65000"/>
                  <a:lumOff val="35000"/>
                </a:prstClr>
              </a:solidFill>
              <a:latin typeface="Arial" pitchFamily="34" charset="0"/>
              <a:cs typeface="Arial" pitchFamily="34" charset="0"/>
            </a:endParaRPr>
          </a:p>
          <a:p>
            <a:pPr fontAlgn="base"/>
            <a:r>
              <a:rPr lang="en-US" sz="1100" b="1" dirty="0" smtClean="0">
                <a:solidFill>
                  <a:prstClr val="black">
                    <a:lumMod val="65000"/>
                    <a:lumOff val="35000"/>
                  </a:prstClr>
                </a:solidFill>
                <a:latin typeface="Arial" pitchFamily="34" charset="0"/>
                <a:cs typeface="Arial" pitchFamily="34" charset="0"/>
              </a:rPr>
              <a:t>Freshness</a:t>
            </a:r>
            <a:r>
              <a:rPr lang="en-US" sz="1100" dirty="0" smtClean="0">
                <a:solidFill>
                  <a:prstClr val="black">
                    <a:lumMod val="65000"/>
                    <a:lumOff val="35000"/>
                  </a:prstClr>
                </a:solidFill>
                <a:latin typeface="Arial" pitchFamily="34" charset="0"/>
                <a:cs typeface="Arial" pitchFamily="34" charset="0"/>
              </a:rPr>
              <a:t> = The relative newness of an article, which matters more in fields like tech than fields like lifestyle. </a:t>
            </a:r>
          </a:p>
          <a:p>
            <a:pPr fontAlgn="base"/>
            <a:endParaRPr lang="en-US" sz="500" dirty="0">
              <a:solidFill>
                <a:prstClr val="black">
                  <a:lumMod val="65000"/>
                  <a:lumOff val="35000"/>
                </a:prstClr>
              </a:solidFill>
              <a:latin typeface="Arial" pitchFamily="34" charset="0"/>
              <a:cs typeface="Arial" pitchFamily="34" charset="0"/>
            </a:endParaRPr>
          </a:p>
          <a:p>
            <a:pPr fontAlgn="base"/>
            <a:r>
              <a:rPr lang="en-US" sz="1100" b="1" dirty="0">
                <a:solidFill>
                  <a:prstClr val="black">
                    <a:lumMod val="65000"/>
                    <a:lumOff val="35000"/>
                  </a:prstClr>
                </a:solidFill>
                <a:latin typeface="Arial" pitchFamily="34" charset="0"/>
                <a:cs typeface="Arial" pitchFamily="34" charset="0"/>
              </a:rPr>
              <a:t>Demographics</a:t>
            </a:r>
            <a:r>
              <a:rPr lang="en-US" sz="1100" dirty="0">
                <a:solidFill>
                  <a:prstClr val="black">
                    <a:lumMod val="65000"/>
                    <a:lumOff val="35000"/>
                  </a:prstClr>
                </a:solidFill>
                <a:latin typeface="Arial" pitchFamily="34" charset="0"/>
                <a:cs typeface="Arial" pitchFamily="34" charset="0"/>
              </a:rPr>
              <a:t> = The target, informed by the researcher, not the simply the site stats. </a:t>
            </a:r>
          </a:p>
          <a:p>
            <a:pPr fontAlgn="base"/>
            <a:endParaRPr lang="en-US" sz="1100" b="1" u="sng" dirty="0">
              <a:solidFill>
                <a:prstClr val="black">
                  <a:lumMod val="65000"/>
                  <a:lumOff val="35000"/>
                </a:prstClr>
              </a:solidFill>
              <a:latin typeface="Arial" pitchFamily="34" charset="0"/>
              <a:cs typeface="Arial" pitchFamily="34" charset="0"/>
            </a:endParaRPr>
          </a:p>
        </p:txBody>
      </p:sp>
    </p:spTree>
    <p:extLst>
      <p:ext uri="{BB962C8B-B14F-4D97-AF65-F5344CB8AC3E}">
        <p14:creationId xmlns:p14="http://schemas.microsoft.com/office/powerpoint/2010/main" val="200895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04800" y="606353"/>
            <a:ext cx="8763000" cy="584775"/>
          </a:xfrm>
          <a:prstGeom prst="rect">
            <a:avLst/>
          </a:prstGeom>
        </p:spPr>
        <p:txBody>
          <a:bodyPr vertOverflow="overflow" horzOverflow="overflow" wrap="square" lIns="91440" tIns="45720" rIns="91440" bIns="45720" numCol="1" rtlCol="0">
            <a:spAutoFit/>
          </a:bodyPr>
          <a:lstStyle/>
          <a:p>
            <a:pPr fontAlgn="base"/>
            <a:r>
              <a:rPr lang="en-US" sz="1600" dirty="0">
                <a:solidFill>
                  <a:prstClr val="black">
                    <a:lumMod val="50000"/>
                    <a:lumOff val="50000"/>
                  </a:prstClr>
                </a:solidFill>
                <a:latin typeface="+mj-lt"/>
                <a:cs typeface="Arial" pitchFamily="34" charset="0"/>
              </a:rPr>
              <a:t>Learn the award-winning methods we use to accelerate the world's most innovative </a:t>
            </a:r>
            <a:r>
              <a:rPr lang="en-US" sz="1600" dirty="0" smtClean="0">
                <a:solidFill>
                  <a:prstClr val="black">
                    <a:lumMod val="50000"/>
                    <a:lumOff val="50000"/>
                  </a:prstClr>
                </a:solidFill>
                <a:latin typeface="+mj-lt"/>
                <a:cs typeface="Arial" pitchFamily="34" charset="0"/>
              </a:rPr>
              <a:t>companies. </a:t>
            </a:r>
            <a:br>
              <a:rPr lang="en-US" sz="1600" dirty="0" smtClean="0">
                <a:solidFill>
                  <a:prstClr val="black">
                    <a:lumMod val="50000"/>
                    <a:lumOff val="50000"/>
                  </a:prstClr>
                </a:solidFill>
                <a:latin typeface="+mj-lt"/>
                <a:cs typeface="Arial" pitchFamily="34" charset="0"/>
              </a:rPr>
            </a:br>
            <a:r>
              <a:rPr lang="en-US" sz="1600" dirty="0" smtClean="0">
                <a:solidFill>
                  <a:prstClr val="black">
                    <a:lumMod val="50000"/>
                    <a:lumOff val="50000"/>
                  </a:prstClr>
                </a:solidFill>
                <a:latin typeface="+mj-lt"/>
                <a:cs typeface="Arial" pitchFamily="34" charset="0"/>
              </a:rPr>
              <a:t>BETTER and FASTER, our proven method, is launching March 2015  (visit: BetterAndFaster.com)</a:t>
            </a:r>
            <a:endParaRPr lang="en-US" sz="1600" u="sng" dirty="0">
              <a:solidFill>
                <a:prstClr val="black">
                  <a:lumMod val="50000"/>
                  <a:lumOff val="50000"/>
                </a:prstClr>
              </a:solidFill>
              <a:latin typeface="+mj-lt"/>
              <a:cs typeface="Arial" pitchFamily="34" charset="0"/>
            </a:endParaRPr>
          </a:p>
        </p:txBody>
      </p:sp>
      <p:sp>
        <p:nvSpPr>
          <p:cNvPr id="29" name="TextBox 28"/>
          <p:cNvSpPr txBox="1"/>
          <p:nvPr/>
        </p:nvSpPr>
        <p:spPr>
          <a:xfrm>
            <a:off x="285750" y="162580"/>
            <a:ext cx="70294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Find Better Ideas Faster</a:t>
            </a:r>
            <a:endParaRPr lang="en-US" sz="2600" b="1" dirty="0">
              <a:solidFill>
                <a:srgbClr val="FF0000"/>
              </a:solidFill>
              <a:latin typeface="Arial" pitchFamily="34" charset="0"/>
              <a:cs typeface="Arial" pitchFamily="34" charset="0"/>
            </a:endParaRPr>
          </a:p>
        </p:txBody>
      </p:sp>
      <p:sp>
        <p:nvSpPr>
          <p:cNvPr id="2" name="AutoShape 2" descr="http://cdn.trendhunterstatic.com/Trend-Hunter-Innovation-Books-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cdn.trendhunterstatic.com/Trend-Hunter-Innovation-Books-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Jeremy\Desktop\Trend Hunter\Trend-Hunter-Innovation-Books-3.jpg"/>
          <p:cNvPicPr>
            <a:picLocks noChangeAspect="1" noChangeArrowheads="1"/>
          </p:cNvPicPr>
          <p:nvPr/>
        </p:nvPicPr>
        <p:blipFill rotWithShape="1">
          <a:blip r:embed="rId3">
            <a:extLst>
              <a:ext uri="{28A0092B-C50C-407E-A947-70E740481C1C}">
                <a14:useLocalDpi xmlns:a14="http://schemas.microsoft.com/office/drawing/2010/main" val="0"/>
              </a:ext>
            </a:extLst>
          </a:blip>
          <a:srcRect r="73954"/>
          <a:stretch/>
        </p:blipFill>
        <p:spPr bwMode="auto">
          <a:xfrm>
            <a:off x="329746" y="1842228"/>
            <a:ext cx="3712865"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99548" y="1922105"/>
            <a:ext cx="4263189" cy="3199337"/>
          </a:xfrm>
          <a:prstGeom prst="rect">
            <a:avLst/>
          </a:prstGeom>
        </p:spPr>
        <p:txBody>
          <a:bodyPr wrap="square">
            <a:spAutoFit/>
          </a:bodyPr>
          <a:lstStyle/>
          <a:p>
            <a:pPr>
              <a:lnSpc>
                <a:spcPct val="90000"/>
              </a:lnSpc>
            </a:pPr>
            <a:r>
              <a:rPr lang="en-US" sz="2400" b="1" dirty="0"/>
              <a:t>What great ideas are so </a:t>
            </a:r>
            <a:r>
              <a:rPr lang="en-US" sz="2400" b="1" dirty="0" smtClean="0"/>
              <a:t/>
            </a:r>
            <a:br>
              <a:rPr lang="en-US" sz="2400" b="1" dirty="0" smtClean="0"/>
            </a:br>
            <a:r>
              <a:rPr lang="en-US" sz="2400" b="1" dirty="0" smtClean="0"/>
              <a:t>close </a:t>
            </a:r>
            <a:r>
              <a:rPr lang="en-US" sz="2400" b="1" dirty="0"/>
              <a:t>within your grasp? </a:t>
            </a:r>
            <a:endParaRPr lang="en-US" sz="2400" b="1" dirty="0" smtClean="0"/>
          </a:p>
          <a:p>
            <a:endParaRPr lang="en-US" sz="1050" dirty="0" smtClean="0"/>
          </a:p>
          <a:p>
            <a:pPr>
              <a:lnSpc>
                <a:spcPct val="110000"/>
              </a:lnSpc>
            </a:pPr>
            <a:r>
              <a:rPr lang="en-US" sz="1400" dirty="0" smtClean="0">
                <a:solidFill>
                  <a:schemeClr val="tx1">
                    <a:lumMod val="50000"/>
                    <a:lumOff val="50000"/>
                  </a:schemeClr>
                </a:solidFill>
              </a:rPr>
              <a:t>There </a:t>
            </a:r>
            <a:r>
              <a:rPr lang="en-US" sz="1400" dirty="0">
                <a:solidFill>
                  <a:schemeClr val="tx1">
                    <a:lumMod val="50000"/>
                    <a:lumOff val="50000"/>
                  </a:schemeClr>
                </a:solidFill>
              </a:rPr>
              <a:t>are patterns and clues that could lead you to your full potential, but to connect the dots, you'd need to learn a new skill: how to adapt and disrupt. BETTER and FASTER will make you BETTER by teaching you how to overcome evolutionary traps that block smart people and successful teams. Then, it will make you FASTER by teaching you 6 Patterns of Opportunity -- </a:t>
            </a:r>
            <a:r>
              <a:rPr lang="en-US" sz="1400" dirty="0" smtClean="0">
                <a:solidFill>
                  <a:schemeClr val="tx1">
                    <a:lumMod val="50000"/>
                    <a:lumOff val="50000"/>
                  </a:schemeClr>
                </a:solidFill>
              </a:rPr>
              <a:t>repeatable </a:t>
            </a:r>
            <a:r>
              <a:rPr lang="en-US" sz="1400" dirty="0">
                <a:solidFill>
                  <a:schemeClr val="tx1">
                    <a:lumMod val="50000"/>
                    <a:lumOff val="50000"/>
                  </a:schemeClr>
                </a:solidFill>
              </a:rPr>
              <a:t>shortcuts that you can use to </a:t>
            </a:r>
            <a:r>
              <a:rPr lang="en-US" sz="1400" dirty="0" smtClean="0">
                <a:solidFill>
                  <a:schemeClr val="tx1">
                    <a:lumMod val="50000"/>
                    <a:lumOff val="50000"/>
                  </a:schemeClr>
                </a:solidFill>
              </a:rPr>
              <a:t>find </a:t>
            </a:r>
            <a:r>
              <a:rPr lang="en-US" sz="1400" dirty="0">
                <a:solidFill>
                  <a:schemeClr val="tx1">
                    <a:lumMod val="50000"/>
                    <a:lumOff val="50000"/>
                  </a:schemeClr>
                </a:solidFill>
              </a:rPr>
              <a:t>better ideas, faster</a:t>
            </a:r>
            <a:r>
              <a:rPr lang="en-US" sz="1400" dirty="0" smtClean="0">
                <a:solidFill>
                  <a:schemeClr val="tx1">
                    <a:lumMod val="50000"/>
                    <a:lumOff val="50000"/>
                  </a:schemeClr>
                </a:solidFill>
              </a:rPr>
              <a:t>.</a:t>
            </a:r>
          </a:p>
          <a:p>
            <a:endParaRPr lang="en-US" sz="1000" dirty="0"/>
          </a:p>
          <a:p>
            <a:r>
              <a:rPr lang="en-US" sz="1500" dirty="0" smtClean="0"/>
              <a:t>VISIT: BetterAndFaster.com</a:t>
            </a:r>
            <a:endParaRPr lang="en-US" sz="1600" dirty="0"/>
          </a:p>
        </p:txBody>
      </p:sp>
      <p:sp>
        <p:nvSpPr>
          <p:cNvPr id="8" name="Rectangle 7"/>
          <p:cNvSpPr/>
          <p:nvPr/>
        </p:nvSpPr>
        <p:spPr>
          <a:xfrm>
            <a:off x="2117600" y="5626279"/>
            <a:ext cx="5137400" cy="861774"/>
          </a:xfrm>
          <a:prstGeom prst="rect">
            <a:avLst/>
          </a:prstGeom>
          <a:ln>
            <a:solidFill>
              <a:schemeClr val="bg1">
                <a:lumMod val="65000"/>
              </a:schemeClr>
            </a:solidFill>
          </a:ln>
        </p:spPr>
        <p:txBody>
          <a:bodyPr wrap="square">
            <a:spAutoFit/>
          </a:bodyPr>
          <a:lstStyle/>
          <a:p>
            <a:pPr algn="ctr"/>
            <a:r>
              <a:rPr lang="en-US" b="1" dirty="0" smtClean="0">
                <a:solidFill>
                  <a:srgbClr val="00B050"/>
                </a:solidFill>
              </a:rPr>
              <a:t>Pre-order </a:t>
            </a:r>
            <a:r>
              <a:rPr lang="en-US" dirty="0" smtClean="0">
                <a:solidFill>
                  <a:srgbClr val="00B050"/>
                </a:solidFill>
              </a:rPr>
              <a:t>&amp; get </a:t>
            </a:r>
            <a:r>
              <a:rPr lang="en-US" b="1" dirty="0" smtClean="0">
                <a:solidFill>
                  <a:srgbClr val="00B050"/>
                </a:solidFill>
              </a:rPr>
              <a:t>FREE research</a:t>
            </a:r>
          </a:p>
          <a:p>
            <a:pPr algn="ctr"/>
            <a:r>
              <a:rPr lang="en-US" sz="1600" dirty="0" smtClean="0"/>
              <a:t>Buy 24 = Get a custom report (worth $1,000)</a:t>
            </a:r>
          </a:p>
          <a:p>
            <a:pPr algn="ctr"/>
            <a:r>
              <a:rPr lang="en-US" sz="1600" dirty="0" smtClean="0"/>
              <a:t>Buy 100 = Get 3 * 24 Hour Custom Reports (worth $4,500)</a:t>
            </a:r>
            <a:endParaRPr lang="en-US" sz="1600" dirty="0"/>
          </a:p>
        </p:txBody>
      </p:sp>
    </p:spTree>
    <p:extLst>
      <p:ext uri="{BB962C8B-B14F-4D97-AF65-F5344CB8AC3E}">
        <p14:creationId xmlns:p14="http://schemas.microsoft.com/office/powerpoint/2010/main" val="405319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84" y="5645666"/>
            <a:ext cx="89344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85750" y="147935"/>
            <a:ext cx="68770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Context: #1 in Trends</a:t>
            </a:r>
            <a:endParaRPr lang="en-US" sz="2600" b="1" dirty="0">
              <a:solidFill>
                <a:srgbClr val="FF0000"/>
              </a:solidFill>
              <a:latin typeface="Arial" pitchFamily="34" charset="0"/>
              <a:cs typeface="Arial" pitchFamily="34" charset="0"/>
            </a:endParaRPr>
          </a:p>
        </p:txBody>
      </p:sp>
      <p:sp>
        <p:nvSpPr>
          <p:cNvPr id="41" name="TextBox 40"/>
          <p:cNvSpPr txBox="1"/>
          <p:nvPr/>
        </p:nvSpPr>
        <p:spPr>
          <a:xfrm>
            <a:off x="285750" y="634425"/>
            <a:ext cx="8705850" cy="584775"/>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50000"/>
                    <a:lumOff val="50000"/>
                  </a:prstClr>
                </a:solidFill>
                <a:cs typeface="Arial" pitchFamily="34" charset="0"/>
              </a:rPr>
              <a:t>Trend Hunter is the largest, most-updated, most-popular trend service</a:t>
            </a:r>
            <a:br>
              <a:rPr lang="en-US" sz="1600" dirty="0" smtClean="0">
                <a:solidFill>
                  <a:prstClr val="black">
                    <a:lumMod val="50000"/>
                    <a:lumOff val="50000"/>
                  </a:prstClr>
                </a:solidFill>
                <a:cs typeface="Arial" pitchFamily="34" charset="0"/>
              </a:rPr>
            </a:br>
            <a:r>
              <a:rPr lang="en-US" sz="1600" dirty="0" smtClean="0">
                <a:solidFill>
                  <a:prstClr val="black">
                    <a:lumMod val="50000"/>
                    <a:lumOff val="50000"/>
                  </a:prstClr>
                </a:solidFill>
                <a:cs typeface="Arial" pitchFamily="34" charset="0"/>
              </a:rPr>
              <a:t>with 250,000 ideas and 2 billion views (10x – 50x more than any trend competitor)</a:t>
            </a:r>
            <a:endParaRPr lang="en-US" sz="1600" u="sng" dirty="0">
              <a:solidFill>
                <a:prstClr val="black">
                  <a:lumMod val="50000"/>
                  <a:lumOff val="50000"/>
                </a:prstClr>
              </a:solidFill>
              <a:cs typeface="Arial" pitchFamily="34" charset="0"/>
            </a:endParaRPr>
          </a:p>
        </p:txBody>
      </p:sp>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66800" y="1600200"/>
            <a:ext cx="3745832" cy="376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1600200" y="5297269"/>
            <a:ext cx="2895600" cy="646331"/>
          </a:xfrm>
          <a:prstGeom prst="rect">
            <a:avLst/>
          </a:prstGeom>
        </p:spPr>
        <p:txBody>
          <a:bodyPr wrap="square">
            <a:spAutoFit/>
          </a:bodyPr>
          <a:lstStyle/>
          <a:p>
            <a:r>
              <a:rPr lang="en-US" sz="1200" dirty="0">
                <a:solidFill>
                  <a:prstClr val="black"/>
                </a:solidFill>
              </a:rPr>
              <a:t>#1 Largest Trend Spotting </a:t>
            </a:r>
            <a:r>
              <a:rPr lang="en-US" sz="1200" dirty="0" smtClean="0">
                <a:solidFill>
                  <a:prstClr val="black"/>
                </a:solidFill>
              </a:rPr>
              <a:t>Network (by 50x)</a:t>
            </a:r>
            <a:r>
              <a:rPr lang="en-US" sz="1200" dirty="0">
                <a:solidFill>
                  <a:prstClr val="black"/>
                </a:solidFill>
              </a:rPr>
              <a:t/>
            </a:r>
            <a:br>
              <a:rPr lang="en-US" sz="1200" dirty="0">
                <a:solidFill>
                  <a:prstClr val="black"/>
                </a:solidFill>
              </a:rPr>
            </a:br>
            <a:r>
              <a:rPr lang="en-US" sz="1200" dirty="0" smtClean="0">
                <a:solidFill>
                  <a:prstClr val="black"/>
                </a:solidFill>
              </a:rPr>
              <a:t>#</a:t>
            </a:r>
            <a:r>
              <a:rPr lang="en-US" sz="1200" dirty="0">
                <a:solidFill>
                  <a:prstClr val="black"/>
                </a:solidFill>
              </a:rPr>
              <a:t>1 Most Popular Trend </a:t>
            </a:r>
            <a:r>
              <a:rPr lang="en-US" sz="1200" dirty="0" smtClean="0">
                <a:solidFill>
                  <a:prstClr val="black"/>
                </a:solidFill>
              </a:rPr>
              <a:t>Website (by 10x)</a:t>
            </a:r>
            <a:r>
              <a:rPr lang="en-US" sz="1200" dirty="0">
                <a:solidFill>
                  <a:prstClr val="black"/>
                </a:solidFill>
              </a:rPr>
              <a:t/>
            </a:r>
            <a:br>
              <a:rPr lang="en-US" sz="1200" dirty="0">
                <a:solidFill>
                  <a:prstClr val="black"/>
                </a:solidFill>
              </a:rPr>
            </a:br>
            <a:r>
              <a:rPr lang="en-US" sz="1200" dirty="0" smtClean="0">
                <a:solidFill>
                  <a:prstClr val="black"/>
                </a:solidFill>
              </a:rPr>
              <a:t>#</a:t>
            </a:r>
            <a:r>
              <a:rPr lang="en-US" sz="1200" dirty="0">
                <a:solidFill>
                  <a:prstClr val="black"/>
                </a:solidFill>
              </a:rPr>
              <a:t>1 Largest Database of </a:t>
            </a:r>
            <a:r>
              <a:rPr lang="en-US" sz="1200" dirty="0" smtClean="0">
                <a:solidFill>
                  <a:prstClr val="black"/>
                </a:solidFill>
              </a:rPr>
              <a:t>Ideas (by 20x)</a:t>
            </a:r>
            <a:endParaRPr lang="en-US" sz="1200" dirty="0">
              <a:solidFill>
                <a:prstClr val="black"/>
              </a:solidFill>
            </a:endParaRPr>
          </a:p>
        </p:txBody>
      </p:sp>
      <p:sp>
        <p:nvSpPr>
          <p:cNvPr id="44" name="Rectangle 43"/>
          <p:cNvSpPr/>
          <p:nvPr/>
        </p:nvSpPr>
        <p:spPr>
          <a:xfrm>
            <a:off x="5531662" y="5274902"/>
            <a:ext cx="2461317" cy="646331"/>
          </a:xfrm>
          <a:prstGeom prst="rect">
            <a:avLst/>
          </a:prstGeom>
        </p:spPr>
        <p:txBody>
          <a:bodyPr wrap="square">
            <a:spAutoFit/>
          </a:bodyPr>
          <a:lstStyle/>
          <a:p>
            <a:r>
              <a:rPr lang="en-US" sz="1200" dirty="0" smtClean="0">
                <a:solidFill>
                  <a:prstClr val="black"/>
                </a:solidFill>
              </a:rPr>
              <a:t>350,000 Online References</a:t>
            </a:r>
          </a:p>
          <a:p>
            <a:r>
              <a:rPr lang="en-US" sz="1200" dirty="0" smtClean="0">
                <a:solidFill>
                  <a:prstClr val="black"/>
                </a:solidFill>
              </a:rPr>
              <a:t>1,000+ Interviews</a:t>
            </a:r>
            <a:endParaRPr lang="en-US" sz="1200" dirty="0">
              <a:solidFill>
                <a:prstClr val="black"/>
              </a:solidFill>
            </a:endParaRPr>
          </a:p>
          <a:p>
            <a:r>
              <a:rPr lang="en-US" sz="1200" dirty="0" smtClean="0">
                <a:solidFill>
                  <a:prstClr val="black"/>
                </a:solidFill>
              </a:rPr>
              <a:t>“Cosmopolitan to WIRED”</a:t>
            </a:r>
          </a:p>
        </p:txBody>
      </p:sp>
      <p:pic>
        <p:nvPicPr>
          <p:cNvPr id="45" name="Picture 2" descr="Trend Hunter in the New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4451" y="1733680"/>
            <a:ext cx="1898180" cy="348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7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84" y="5645666"/>
            <a:ext cx="89344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wgHBgkIBwgKCgkLDRYPDQwMDRsUFRAWIB0iIiAdHx8kKDQsJCYxJx8fLT0tMTU3Ojo6Iys/RD84QzQ5OjcBCgoKDQwNGg8PGjclHyU3Nzc3Nzc3Nzc3Nzc3Nzc3Nzc3Nzc3Nzc3Nzc3Nzc3Nzc3Nzc3Nzc3Nzc3Nzc3Nzc3N//AABEIAJcAlwMBIgACEQEDEQH/xAAcAAEAAgMBAQEAAAAAAAAAAAAABQYEBwgBAwL/xABGEAABAwMBBAYFCAcGBwAAAAABAAIDBAURBhIhMUEHEzJRYXEUFYGT0yIjM0JVcnWhFzRSkbHB0iRDc4Ky0RY2RmOSorP/xAAVAQEBAAAAAAAAAAAAAAAAAAAAAf/EABURAQEAAAAAAAAAAAAAAAAAAAAB/9oADAMBAAIRAxEAPwDeKIiAiIgIiICIiAiIgIiICIiAiIgIiICIiAiIgIiICIVS77eLTpy0R3K8ur3NqKt8I6meQnay8jdtDAw0oLoi1fB0j6TqZmQU0N+mmkOGRxmVznHwAes65a00pa4/7dUV7KrODRtqXvlb94NeQ3yJBQbCRar/AEnaN7r17yT+tP0naN7r17yT+tBtTKZWpz0qaJBwXXgH/Ff8RfQdJ2jSM4vX/nJ/Wg2ovMrVT+lDRrWlxF6wBn6ST+tX+hZGyvhdTvn6qelMmzJM5/NuO0Tg4JQS6IiAiIgIiICIiAiIgLWHSja57vpG3QQGNjWXR8s00rsMhjDZ9p7jyAz/AAHNbPWp+mSeWLQVEyORzWTXVzJGg4D2/POwfDLQfYg1dWXqKhhkt+mg+npnDZmrT8moqu/LuLIzyYPMkklQO4L1ZVqNM27ULq79UFVEajPDqw8bf/rlFWywaAdNaDftT1otNmDQ5rnDMsoPDZHLPLiT3LAqtQWahcY9N6fpgxp3VV1HpMzvENJ2G/uKunT3VzOFihp3ZtsjJJGuYfkOeNkN3jd2SceZWpEE6dZ6hAIbcRHH+xHTQtaPZsYVvtem2XezNumuWUloppXsbSVUMYp6mZznAYcwDZLSOZbkceCdGWkKNtC/V+p9llspgZKeOTsyY+u4HiAeA5n2KLvNXdekK9es6yKaj0/TPI66QYipoRja+VwMhHIZOSBwQRd01AbVUVdHbLFbKFlOXxObPTNqZSWkg7b5Ac788AAui6FxdVUDiAC6gJwBgcWclzTJT1+tNS1Yt1M7r6+aSQNPCJpJOXnkAMZP++F0xSM6usoo9pr9ihLdpvB2CzeEKlUREQREQEREBERAREQFrDpTtc920ZRQUjovSG3J744Xv2XTkCYbDO92CSBzwVs9a815p2u1PYLPb7eQxwu7pZZid0MYE2X/AJjHiR5oNCUlBWVtYKKko6ieqJ2eoZES8HgcjGRjnngp6q0pFZQDqi6QUcwAcKCk/tFUd3Mbms9rltPWOorboGiprbTiaqutVCGVFW17G1XVgFolc8tO07I3bQ5HuWo5IdN1cjpTertBK9xc91bRCck8yXMfknxwivKi+QxWie0W6OskopS05uNQJOqLTnMcbQGxnx3nBI5r96G03JqnUVPb27TacfOVMjfqxDiM8idwHn4L5+rNP5OdVt2eWLVPlbU0rHaejrRE1+mmmqn3AsdG7qRFI9p7DWtJOBxdvPNBX+mjUsTpYtK2ssjoaENNS1m5u0ANlnk0YPmR3Ko2fTlzr6ET11UbVZGuy6prZHMiJ/7bPru8h7Vkvv0NM2S42nTrXF052rpcwap5lO/uEbXb84AUBc7pcLvUekXSsmq5uTpXZDfBo4NHgAAgmLxqOkorRUWbSMUtLRSMxU10u6prcb/lEdlnc3uO/mF0Xbfprd+H/wA2Lk2f6GT7p/gusrd9Pbvw/wDmxETCIiAiIgIiICIiAiIgLBtH6iP8WX/6OWcoanudJbqSkbWzsh9Kq5IIS84DpC55Dc95DSg5z1bV1mpNcXF0LHzTzVj6enjbvOyxxa0D2DJ7skr4jStxk220k1urZmdqnpK6OSXxw3O/2ZUvqqiq9E6/qKl1OJYJZ5Z4A7IbNFJtbTcjgQHEeG481FNZpIFsrZL9GGuDmwNbCS3HDEmeXfs5RX00bp03u9mOvzTW6j+euMso2RExvFpzwJ4Y48e5ZPSHq06pu49GaYrXSAx0kXDI/bI5E49gwsur1nSXqjNoutNUUdsJaW1FPMZagOaMB0219MMcRuIxuWE3Ql2qHxyWySluFulJ2bhTyfNRtAyTIO0wgciP3oMezyyM0fqVkpcaV3ouwwn5PXdaCCPHZa7PgFX1L3y4Uphhs9p2hb6RxeXvGy+plIAMr28t25o5DxKhyQBvIHmg/E/0En3D/BdZW76e3fh/82Lm+w6MvGoI3yQwei0DWky11X83ExvM5Pa9n5LpKiDW1lC1jw9raEgPH1hlm9BLIiIgiIgIiICIiAiIgLUXTUQNC20uIA9bu4/dnW3CoUUlWYPR5rdQVUTZXvaZZjzcSDgsODgoNAUOvZpLW206mo4b7bm42BPIWTQ7sZZIN+R47/FY0n/A9Q4yRVV+os/3To4ZgPAHIP710N6tP2BaPeD4SerT9gWj3g+Eg5yNZpSi/VaG43N+eNdUMhjH+WMZPltBItZ3mlnY+11sdtiiPzdPRRtjib35b9bPe7JXRvq0/YFo94PhJ6tP2BaPeD4SDTEPSnDWsbHqjTVqun7Uoa1rj/lcHD8wsodJWlKAdZZtD0UVRyLhFGAfNrSVt31afsC0e8Hwk9Wn7AtHvB8JBzprHXV51TDJFXVLIqMNJbRwfJjyN4zzcR4rpC3fT278P/mxfI20n/p+0e8Hwll0sNUa1s1RBBCyOExtbFKX5yQf2RjggkkREBERAREQF5kKH1lXVFs0pd6+if1dTTUcssT9kHZcGkg4O4r4WCluL6ahrqq+VlQJIGSPhfDA1ji5ve2MHn3oJ/ITIVMhudTddYXezy3aa2SUbWeiU0LY9qZjm5MuXtO0M5GBuGN6mqujuctuiebvJTVMMR611LDGWSuA44e12OHAd6CZyFheuLXnZ9ZUec4x17f91Xuj2W63WwW68XK81FQ6oiLnwGGFrM5I+qwO5d6wtItul/prjVT3uoh6m51NOxkVLT7IYx+GjfGTw55QXvITIVT1dXXGC+abt1BXyUkdfPKyd8ccbnENjLhjbaQN45KfttHU0rZG1VxqK4uILXTMjaWjuGw1v5oM3IXqrHSFdK2z2KGpts/UzOraeIu2Gu+S6QBwwQeIKsw3IGQm4Kmaq1RVWe+0JiDfVFPMyK6SkdgyjEflg4J+83vWZ0jXWts2kqmvts3U1Uc0DWv2GuwHSsa7cQRwJCCzpkLCvc8lNZq+ogdsyxU0j2OwDhwaSDvUBqi5XCBmmYqKsfTOuFfHBUSMjY5xaYnuONppA3tHJBbMr1VG73C56VlpauurzcbVNUNgnM0TGS05ecNeCwAFucAgjO/OeS9vtXcpNa2u0UdymoqaehnmkMUUT3Oc1zAN72ux2igtmUyFXr8+tsmkLzVMuE1RV09JNNFPNHGC1wYS3c1oaQCOYUM+53e1W/T1xfdX15uU1NDLSTwxNLutAyYyxrSC3Jdg5GAeHFBe0Xg4BEFf6Qv+Rb/+Hzf6CsHRz9Ksprd6tfahcH0rB8w9nWOOwC4bt/Lerc4BwwRkFfkRMByGjI8EFR1ONL3qKqgvk8VFVUBy2eSQQzwcxIx2QcHG4jccEd6zdKT3Gp0TTTXnbNY6ndtue3Zc8b9lzhyJbgkeKn5KeKRzHSRsc5nZLmg48u5fTZG/xQVPoqIPR/ZiD/cn/UVW9Bu0uyK6SXh9qbXMvVUWuqXMEgAky3jv48Fs8NAGAMAcgvOqj3/Ibv8AAIKL0hmgOpNI+tHU/oZqZ+s9ILdgjqjjOd3HCtNifZfRpI7C+iMDX5e2kLS0OI57PPgpIxtd2mg+YRrGtzsgDPcEFM6W3tj0rC97g1jbjSFzjuAHWt3lTsupbM2jqqqK5Us7KWJ0sogma8ho8AfYpYtDu0AR4heCJg4NaPIIKY3RMF30/UNvLqltfcmulqg2rl6tkjhuGwHBpDcNHD6qgJ6m46l6I6yjMRmvNskZDVwN3uc+CVrj7S1ufHK2pjdheCNoJIABPggrN71Ha63S9Q63VcVXLXQOipYIXgySvcCA0N45788MEnABUfrh8dDJo01U0cbIbtGHyPdhoxDIOJVyZSU8crpY4I2Sv7T2sAcfMr6OY13aAPmEFI1jPBq2mg0/ZpmVfX1Mb6ueAh0dPExwcdpw3bRwABx3r4arFq/SJZBe/RPRPVtTj0vZ2NrbZjtbsq/NaG7gAB4I6Nj+00HzCCqakfbHdHV/bZX0zqRluqWj0UtLGnqySN27O/8ANV+hhi0/VaSvhBNFXUMNBUF52hDK9oMcgz2cnLTjHELZYjaBgNAHdhCxpGCBjuwg9HAIvRuRAREQEREBERAREQEREBERAREQEREBERAREQEREBERAREQEREBERAREQEREBERAREQEREH/9k="/>
          <p:cNvSpPr>
            <a:spLocks noChangeAspect="1" noChangeArrowheads="1"/>
          </p:cNvSpPr>
          <p:nvPr/>
        </p:nvSpPr>
        <p:spPr bwMode="auto">
          <a:xfrm>
            <a:off x="155575" y="-685800"/>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TextBox 19"/>
          <p:cNvSpPr txBox="1"/>
          <p:nvPr/>
        </p:nvSpPr>
        <p:spPr>
          <a:xfrm>
            <a:off x="285750" y="152400"/>
            <a:ext cx="68770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Your Unrivaled, Data-Driven Advantage</a:t>
            </a:r>
            <a:endParaRPr lang="en-US" sz="2600" b="1" dirty="0">
              <a:solidFill>
                <a:srgbClr val="FF0000"/>
              </a:solidFill>
              <a:latin typeface="Arial" pitchFamily="34" charset="0"/>
              <a:cs typeface="Arial" pitchFamily="34" charset="0"/>
            </a:endParaRPr>
          </a:p>
        </p:txBody>
      </p:sp>
      <p:sp>
        <p:nvSpPr>
          <p:cNvPr id="21" name="TextBox 20"/>
          <p:cNvSpPr txBox="1"/>
          <p:nvPr/>
        </p:nvSpPr>
        <p:spPr>
          <a:xfrm>
            <a:off x="285750" y="634425"/>
            <a:ext cx="8782050" cy="584775"/>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50000"/>
                    <a:lumOff val="50000"/>
                  </a:prstClr>
                </a:solidFill>
                <a:cs typeface="Arial" pitchFamily="34" charset="0"/>
              </a:rPr>
              <a:t>We </a:t>
            </a:r>
            <a:r>
              <a:rPr lang="en-US" sz="1600" dirty="0">
                <a:solidFill>
                  <a:prstClr val="black">
                    <a:lumMod val="50000"/>
                    <a:lumOff val="50000"/>
                  </a:prstClr>
                </a:solidFill>
                <a:cs typeface="Arial" pitchFamily="34" charset="0"/>
              </a:rPr>
              <a:t>make you BETTER </a:t>
            </a:r>
            <a:r>
              <a:rPr lang="en-US" sz="1600" dirty="0" smtClean="0">
                <a:solidFill>
                  <a:prstClr val="black">
                    <a:lumMod val="50000"/>
                    <a:lumOff val="50000"/>
                  </a:prstClr>
                </a:solidFill>
                <a:cs typeface="Arial" pitchFamily="34" charset="0"/>
              </a:rPr>
              <a:t>with 150,000 people hunting ideas for you &amp;</a:t>
            </a:r>
            <a:r>
              <a:rPr lang="en-US" sz="1600" dirty="0">
                <a:solidFill>
                  <a:prstClr val="black">
                    <a:lumMod val="50000"/>
                    <a:lumOff val="50000"/>
                  </a:prstClr>
                </a:solidFill>
                <a:cs typeface="Arial" pitchFamily="34" charset="0"/>
              </a:rPr>
              <a:t/>
            </a:r>
            <a:br>
              <a:rPr lang="en-US" sz="1600" dirty="0">
                <a:solidFill>
                  <a:prstClr val="black">
                    <a:lumMod val="50000"/>
                    <a:lumOff val="50000"/>
                  </a:prstClr>
                </a:solidFill>
                <a:cs typeface="Arial" pitchFamily="34" charset="0"/>
              </a:rPr>
            </a:br>
            <a:r>
              <a:rPr lang="en-US" sz="1600" dirty="0" smtClean="0">
                <a:solidFill>
                  <a:prstClr val="black">
                    <a:lumMod val="50000"/>
                    <a:lumOff val="50000"/>
                  </a:prstClr>
                </a:solidFill>
                <a:cs typeface="Arial" pitchFamily="34" charset="0"/>
              </a:rPr>
              <a:t>we’re here to </a:t>
            </a:r>
            <a:r>
              <a:rPr lang="en-US" sz="1600" dirty="0">
                <a:solidFill>
                  <a:prstClr val="black">
                    <a:lumMod val="50000"/>
                    <a:lumOff val="50000"/>
                  </a:prstClr>
                </a:solidFill>
                <a:cs typeface="Arial" pitchFamily="34" charset="0"/>
              </a:rPr>
              <a:t>make you FASTER by </a:t>
            </a:r>
            <a:r>
              <a:rPr lang="en-US" sz="1600" dirty="0" smtClean="0">
                <a:solidFill>
                  <a:prstClr val="black">
                    <a:lumMod val="50000"/>
                    <a:lumOff val="50000"/>
                  </a:prstClr>
                </a:solidFill>
                <a:cs typeface="Arial" pitchFamily="34" charset="0"/>
              </a:rPr>
              <a:t>custom filtering your research for you</a:t>
            </a:r>
            <a:endParaRPr lang="en-US" sz="1600" dirty="0">
              <a:solidFill>
                <a:prstClr val="black">
                  <a:lumMod val="50000"/>
                  <a:lumOff val="50000"/>
                </a:prstClr>
              </a:solidFill>
              <a:cs typeface="Arial" pitchFamily="34" charset="0"/>
            </a:endParaRPr>
          </a:p>
        </p:txBody>
      </p:sp>
      <p:grpSp>
        <p:nvGrpSpPr>
          <p:cNvPr id="19" name="Group 18"/>
          <p:cNvGrpSpPr/>
          <p:nvPr/>
        </p:nvGrpSpPr>
        <p:grpSpPr>
          <a:xfrm>
            <a:off x="6460606" y="2575390"/>
            <a:ext cx="739986" cy="732262"/>
            <a:chOff x="5926138" y="3902075"/>
            <a:chExt cx="760412" cy="752475"/>
          </a:xfrm>
        </p:grpSpPr>
        <p:sp>
          <p:nvSpPr>
            <p:cNvPr id="22" name="Rectangle 76"/>
            <p:cNvSpPr>
              <a:spLocks noChangeArrowheads="1"/>
            </p:cNvSpPr>
            <p:nvPr/>
          </p:nvSpPr>
          <p:spPr bwMode="auto">
            <a:xfrm rot="10800000">
              <a:off x="6527800" y="4310063"/>
              <a:ext cx="158750"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3" name="Rectangle 77"/>
            <p:cNvSpPr>
              <a:spLocks noChangeArrowheads="1"/>
            </p:cNvSpPr>
            <p:nvPr/>
          </p:nvSpPr>
          <p:spPr bwMode="auto">
            <a:xfrm rot="10800000">
              <a:off x="6345238" y="4310063"/>
              <a:ext cx="157162"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4" name="Rectangle 78"/>
            <p:cNvSpPr>
              <a:spLocks noChangeArrowheads="1"/>
            </p:cNvSpPr>
            <p:nvPr/>
          </p:nvSpPr>
          <p:spPr bwMode="auto">
            <a:xfrm rot="10800000">
              <a:off x="6527800" y="4078288"/>
              <a:ext cx="158750" cy="16192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5" name="Rectangle 79"/>
            <p:cNvSpPr>
              <a:spLocks noChangeArrowheads="1"/>
            </p:cNvSpPr>
            <p:nvPr/>
          </p:nvSpPr>
          <p:spPr bwMode="auto">
            <a:xfrm rot="10800000">
              <a:off x="6345238" y="4078288"/>
              <a:ext cx="157162" cy="16192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6" name="Rectangle 80"/>
            <p:cNvSpPr>
              <a:spLocks noChangeArrowheads="1"/>
            </p:cNvSpPr>
            <p:nvPr/>
          </p:nvSpPr>
          <p:spPr bwMode="auto">
            <a:xfrm rot="10800000">
              <a:off x="6102350" y="4310063"/>
              <a:ext cx="161925" cy="1603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7" name="Rectangle 81"/>
            <p:cNvSpPr>
              <a:spLocks noChangeArrowheads="1"/>
            </p:cNvSpPr>
            <p:nvPr/>
          </p:nvSpPr>
          <p:spPr bwMode="auto">
            <a:xfrm rot="10800000">
              <a:off x="5926138" y="4310063"/>
              <a:ext cx="160337" cy="160337"/>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8" name="Rectangle 82"/>
            <p:cNvSpPr>
              <a:spLocks noChangeArrowheads="1"/>
            </p:cNvSpPr>
            <p:nvPr/>
          </p:nvSpPr>
          <p:spPr bwMode="auto">
            <a:xfrm rot="10800000">
              <a:off x="6102350" y="4078288"/>
              <a:ext cx="161925" cy="16192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29" name="Rectangle 83"/>
            <p:cNvSpPr>
              <a:spLocks noChangeArrowheads="1"/>
            </p:cNvSpPr>
            <p:nvPr/>
          </p:nvSpPr>
          <p:spPr bwMode="auto">
            <a:xfrm rot="10800000">
              <a:off x="5926138" y="4078288"/>
              <a:ext cx="160337" cy="16192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0" name="Rectangle 84"/>
            <p:cNvSpPr>
              <a:spLocks noChangeArrowheads="1"/>
            </p:cNvSpPr>
            <p:nvPr/>
          </p:nvSpPr>
          <p:spPr bwMode="auto">
            <a:xfrm rot="10800000">
              <a:off x="6527800" y="3902075"/>
              <a:ext cx="158750" cy="16033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1" name="Rectangle 85"/>
            <p:cNvSpPr>
              <a:spLocks noChangeArrowheads="1"/>
            </p:cNvSpPr>
            <p:nvPr/>
          </p:nvSpPr>
          <p:spPr bwMode="auto">
            <a:xfrm rot="10800000">
              <a:off x="6345238" y="3902075"/>
              <a:ext cx="157162" cy="160338"/>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2" name="Rectangle 86"/>
            <p:cNvSpPr>
              <a:spLocks noChangeArrowheads="1"/>
            </p:cNvSpPr>
            <p:nvPr/>
          </p:nvSpPr>
          <p:spPr bwMode="auto">
            <a:xfrm rot="10800000">
              <a:off x="6102350" y="3902075"/>
              <a:ext cx="161925" cy="1603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3" name="Rectangle 87"/>
            <p:cNvSpPr>
              <a:spLocks noChangeArrowheads="1"/>
            </p:cNvSpPr>
            <p:nvPr/>
          </p:nvSpPr>
          <p:spPr bwMode="auto">
            <a:xfrm rot="10800000">
              <a:off x="5926138" y="3902075"/>
              <a:ext cx="160337" cy="160338"/>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4" name="Rectangle 76"/>
            <p:cNvSpPr>
              <a:spLocks noChangeArrowheads="1"/>
            </p:cNvSpPr>
            <p:nvPr/>
          </p:nvSpPr>
          <p:spPr bwMode="auto">
            <a:xfrm rot="10800000">
              <a:off x="6527800" y="4494213"/>
              <a:ext cx="158750"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5" name="Rectangle 77"/>
            <p:cNvSpPr>
              <a:spLocks noChangeArrowheads="1"/>
            </p:cNvSpPr>
            <p:nvPr/>
          </p:nvSpPr>
          <p:spPr bwMode="auto">
            <a:xfrm rot="10800000">
              <a:off x="6345238" y="4494213"/>
              <a:ext cx="157162" cy="160337"/>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6" name="Rectangle 80"/>
            <p:cNvSpPr>
              <a:spLocks noChangeArrowheads="1"/>
            </p:cNvSpPr>
            <p:nvPr/>
          </p:nvSpPr>
          <p:spPr bwMode="auto">
            <a:xfrm rot="10800000">
              <a:off x="6102350" y="4494213"/>
              <a:ext cx="161925" cy="160337"/>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38" name="Rectangle 81"/>
            <p:cNvSpPr>
              <a:spLocks noChangeArrowheads="1"/>
            </p:cNvSpPr>
            <p:nvPr/>
          </p:nvSpPr>
          <p:spPr bwMode="auto">
            <a:xfrm rot="10800000">
              <a:off x="5926138" y="4494213"/>
              <a:ext cx="160337" cy="160337"/>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grpSp>
      <p:grpSp>
        <p:nvGrpSpPr>
          <p:cNvPr id="39" name="Group 38"/>
          <p:cNvGrpSpPr/>
          <p:nvPr/>
        </p:nvGrpSpPr>
        <p:grpSpPr>
          <a:xfrm>
            <a:off x="4721625" y="2583113"/>
            <a:ext cx="667379" cy="1359475"/>
            <a:chOff x="4376738" y="3571875"/>
            <a:chExt cx="685800" cy="1397000"/>
          </a:xfrm>
        </p:grpSpPr>
        <p:sp>
          <p:nvSpPr>
            <p:cNvPr id="40" name="Rectangle 76"/>
            <p:cNvSpPr>
              <a:spLocks noChangeArrowheads="1"/>
            </p:cNvSpPr>
            <p:nvPr/>
          </p:nvSpPr>
          <p:spPr bwMode="auto">
            <a:xfrm rot="5400000">
              <a:off x="4612482" y="4466431"/>
              <a:ext cx="217488" cy="1936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1" name="Rectangle 77"/>
            <p:cNvSpPr>
              <a:spLocks noChangeArrowheads="1"/>
            </p:cNvSpPr>
            <p:nvPr/>
          </p:nvSpPr>
          <p:spPr bwMode="auto">
            <a:xfrm rot="5400000">
              <a:off x="4610895" y="4761706"/>
              <a:ext cx="220662" cy="193675"/>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2" name="Rectangle 78"/>
            <p:cNvSpPr>
              <a:spLocks noChangeArrowheads="1"/>
            </p:cNvSpPr>
            <p:nvPr/>
          </p:nvSpPr>
          <p:spPr bwMode="auto">
            <a:xfrm rot="5400000">
              <a:off x="4364832" y="4466431"/>
              <a:ext cx="217488" cy="19367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3" name="Rectangle 79"/>
            <p:cNvSpPr>
              <a:spLocks noChangeArrowheads="1"/>
            </p:cNvSpPr>
            <p:nvPr/>
          </p:nvSpPr>
          <p:spPr bwMode="auto">
            <a:xfrm rot="5400000">
              <a:off x="4363245" y="4761706"/>
              <a:ext cx="220662" cy="193675"/>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4" name="Rectangle 84"/>
            <p:cNvSpPr>
              <a:spLocks noChangeArrowheads="1"/>
            </p:cNvSpPr>
            <p:nvPr/>
          </p:nvSpPr>
          <p:spPr bwMode="auto">
            <a:xfrm rot="5400000">
              <a:off x="4858544" y="4468019"/>
              <a:ext cx="217488" cy="190500"/>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5" name="Rectangle 85"/>
            <p:cNvSpPr>
              <a:spLocks noChangeArrowheads="1"/>
            </p:cNvSpPr>
            <p:nvPr/>
          </p:nvSpPr>
          <p:spPr bwMode="auto">
            <a:xfrm rot="5400000">
              <a:off x="4856957" y="4763294"/>
              <a:ext cx="220662" cy="190500"/>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6" name="Rectangle 77"/>
            <p:cNvSpPr>
              <a:spLocks noChangeArrowheads="1"/>
            </p:cNvSpPr>
            <p:nvPr/>
          </p:nvSpPr>
          <p:spPr bwMode="auto">
            <a:xfrm rot="5400000">
              <a:off x="4858544" y="3585369"/>
              <a:ext cx="217488" cy="190500"/>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7" name="Rectangle 79"/>
            <p:cNvSpPr>
              <a:spLocks noChangeArrowheads="1"/>
            </p:cNvSpPr>
            <p:nvPr/>
          </p:nvSpPr>
          <p:spPr bwMode="auto">
            <a:xfrm rot="5400000">
              <a:off x="4612482" y="3583781"/>
              <a:ext cx="217488" cy="193675"/>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8" name="Rectangle 80"/>
            <p:cNvSpPr>
              <a:spLocks noChangeArrowheads="1"/>
            </p:cNvSpPr>
            <p:nvPr/>
          </p:nvSpPr>
          <p:spPr bwMode="auto">
            <a:xfrm rot="5400000">
              <a:off x="4858544" y="3875882"/>
              <a:ext cx="217487" cy="190500"/>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49" name="Rectangle 81"/>
            <p:cNvSpPr>
              <a:spLocks noChangeArrowheads="1"/>
            </p:cNvSpPr>
            <p:nvPr/>
          </p:nvSpPr>
          <p:spPr bwMode="auto">
            <a:xfrm rot="5400000">
              <a:off x="4857750" y="4164013"/>
              <a:ext cx="219075" cy="190500"/>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0" name="Rectangle 82"/>
            <p:cNvSpPr>
              <a:spLocks noChangeArrowheads="1"/>
            </p:cNvSpPr>
            <p:nvPr/>
          </p:nvSpPr>
          <p:spPr bwMode="auto">
            <a:xfrm rot="5400000">
              <a:off x="4612482" y="3874294"/>
              <a:ext cx="217487" cy="193675"/>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1" name="Rectangle 83"/>
            <p:cNvSpPr>
              <a:spLocks noChangeArrowheads="1"/>
            </p:cNvSpPr>
            <p:nvPr/>
          </p:nvSpPr>
          <p:spPr bwMode="auto">
            <a:xfrm rot="5400000">
              <a:off x="4611688" y="4162425"/>
              <a:ext cx="219075" cy="193675"/>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2" name="Rectangle 85"/>
            <p:cNvSpPr>
              <a:spLocks noChangeArrowheads="1"/>
            </p:cNvSpPr>
            <p:nvPr/>
          </p:nvSpPr>
          <p:spPr bwMode="auto">
            <a:xfrm rot="5400000">
              <a:off x="4364832" y="3583781"/>
              <a:ext cx="217488"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3" name="Rectangle 86"/>
            <p:cNvSpPr>
              <a:spLocks noChangeArrowheads="1"/>
            </p:cNvSpPr>
            <p:nvPr/>
          </p:nvSpPr>
          <p:spPr bwMode="auto">
            <a:xfrm rot="5400000">
              <a:off x="4364832" y="3874294"/>
              <a:ext cx="217487" cy="193675"/>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54" name="Rectangle 87"/>
            <p:cNvSpPr>
              <a:spLocks noChangeArrowheads="1"/>
            </p:cNvSpPr>
            <p:nvPr/>
          </p:nvSpPr>
          <p:spPr bwMode="auto">
            <a:xfrm rot="5400000">
              <a:off x="4364038" y="4162425"/>
              <a:ext cx="219075" cy="193675"/>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grpSp>
      <p:sp>
        <p:nvSpPr>
          <p:cNvPr id="55" name="Line 69"/>
          <p:cNvSpPr>
            <a:spLocks noChangeShapeType="1"/>
          </p:cNvSpPr>
          <p:nvPr/>
        </p:nvSpPr>
        <p:spPr bwMode="auto">
          <a:xfrm>
            <a:off x="3831728" y="2350224"/>
            <a:ext cx="756175" cy="414388"/>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56" name="Line 70"/>
          <p:cNvSpPr>
            <a:spLocks noChangeShapeType="1"/>
          </p:cNvSpPr>
          <p:nvPr/>
        </p:nvSpPr>
        <p:spPr bwMode="auto">
          <a:xfrm flipV="1">
            <a:off x="3809093" y="3843613"/>
            <a:ext cx="793252" cy="437194"/>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57" name="Rectangle 68"/>
          <p:cNvSpPr>
            <a:spLocks noChangeArrowheads="1"/>
          </p:cNvSpPr>
          <p:nvPr/>
        </p:nvSpPr>
        <p:spPr bwMode="auto">
          <a:xfrm>
            <a:off x="2329201" y="1676401"/>
            <a:ext cx="1627216" cy="437043"/>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400" b="1" dirty="0" smtClean="0">
                <a:solidFill>
                  <a:srgbClr val="000000"/>
                </a:solidFill>
                <a:latin typeface="Arial"/>
              </a:rPr>
              <a:t>#1 Largest Idea Database</a:t>
            </a:r>
            <a:endParaRPr lang="en-US" sz="1400" b="1" dirty="0">
              <a:solidFill>
                <a:srgbClr val="000000"/>
              </a:solidFill>
              <a:latin typeface="Arial"/>
            </a:endParaRPr>
          </a:p>
        </p:txBody>
      </p:sp>
      <p:sp>
        <p:nvSpPr>
          <p:cNvPr id="58" name="Rectangle 275"/>
          <p:cNvSpPr>
            <a:spLocks noChangeArrowheads="1"/>
          </p:cNvSpPr>
          <p:nvPr/>
        </p:nvSpPr>
        <p:spPr bwMode="auto">
          <a:xfrm>
            <a:off x="553395" y="1676400"/>
            <a:ext cx="1356386" cy="437043"/>
          </a:xfrm>
          <a:prstGeom prst="rect">
            <a:avLst/>
          </a:prstGeom>
          <a:noFill/>
          <a:ln w="9525" algn="ctr">
            <a:noFill/>
            <a:miter lim="800000"/>
            <a:headEnd/>
            <a:tailEnd/>
          </a:ln>
          <a:effectLst/>
        </p:spPr>
        <p:txBody>
          <a:bodyPr>
            <a:spAutoFit/>
          </a:bodyPr>
          <a:lstStyle/>
          <a:p>
            <a:pPr algn="ctr" fontAlgn="base">
              <a:lnSpc>
                <a:spcPct val="80000"/>
              </a:lnSpc>
              <a:spcBef>
                <a:spcPct val="0"/>
              </a:spcBef>
              <a:spcAft>
                <a:spcPct val="0"/>
              </a:spcAft>
              <a:defRPr/>
            </a:pPr>
            <a:r>
              <a:rPr lang="en-US" sz="1400" b="1" dirty="0" smtClean="0">
                <a:solidFill>
                  <a:srgbClr val="000000"/>
                </a:solidFill>
                <a:latin typeface="Arial"/>
              </a:rPr>
              <a:t>#1 Largest</a:t>
            </a:r>
            <a:br>
              <a:rPr lang="en-US" sz="1400" b="1" dirty="0" smtClean="0">
                <a:solidFill>
                  <a:srgbClr val="000000"/>
                </a:solidFill>
                <a:latin typeface="Arial"/>
              </a:rPr>
            </a:br>
            <a:r>
              <a:rPr lang="en-US" sz="1400" b="1" dirty="0" smtClean="0">
                <a:solidFill>
                  <a:srgbClr val="000000"/>
                </a:solidFill>
                <a:latin typeface="Arial"/>
              </a:rPr>
              <a:t>Network</a:t>
            </a:r>
            <a:endParaRPr lang="en-US" sz="1100" b="1" dirty="0">
              <a:solidFill>
                <a:srgbClr val="000000"/>
              </a:solidFill>
              <a:latin typeface="Arial"/>
            </a:endParaRPr>
          </a:p>
        </p:txBody>
      </p:sp>
      <p:sp>
        <p:nvSpPr>
          <p:cNvPr id="59" name="Rectangle 76"/>
          <p:cNvSpPr>
            <a:spLocks noChangeArrowheads="1"/>
          </p:cNvSpPr>
          <p:nvPr/>
        </p:nvSpPr>
        <p:spPr bwMode="auto">
          <a:xfrm rot="5400000">
            <a:off x="3285175" y="3338021"/>
            <a:ext cx="213190" cy="186929"/>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60" name="Rectangle 77"/>
          <p:cNvSpPr>
            <a:spLocks noChangeArrowheads="1"/>
          </p:cNvSpPr>
          <p:nvPr/>
        </p:nvSpPr>
        <p:spPr bwMode="auto">
          <a:xfrm rot="5400000">
            <a:off x="3284404" y="3624592"/>
            <a:ext cx="214734" cy="186929"/>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61" name="Rectangle 78"/>
          <p:cNvSpPr>
            <a:spLocks noChangeArrowheads="1"/>
          </p:cNvSpPr>
          <p:nvPr/>
        </p:nvSpPr>
        <p:spPr bwMode="auto">
          <a:xfrm rot="5400000">
            <a:off x="3050357" y="3338021"/>
            <a:ext cx="213190" cy="186929"/>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62" name="Rectangle 79"/>
          <p:cNvSpPr>
            <a:spLocks noChangeArrowheads="1"/>
          </p:cNvSpPr>
          <p:nvPr/>
        </p:nvSpPr>
        <p:spPr bwMode="auto">
          <a:xfrm rot="5400000">
            <a:off x="3049585" y="3624592"/>
            <a:ext cx="214734" cy="186929"/>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63" name="Rectangle 80"/>
          <p:cNvSpPr>
            <a:spLocks noChangeArrowheads="1"/>
          </p:cNvSpPr>
          <p:nvPr/>
        </p:nvSpPr>
        <p:spPr bwMode="auto">
          <a:xfrm rot="5400000">
            <a:off x="3285949" y="3908846"/>
            <a:ext cx="211646" cy="186929"/>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64" name="Rectangle 81"/>
          <p:cNvSpPr>
            <a:spLocks noChangeArrowheads="1"/>
          </p:cNvSpPr>
          <p:nvPr/>
        </p:nvSpPr>
        <p:spPr bwMode="auto">
          <a:xfrm rot="5400000">
            <a:off x="3285175" y="4189238"/>
            <a:ext cx="213190" cy="186929"/>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65" name="Rectangle 82"/>
          <p:cNvSpPr>
            <a:spLocks noChangeArrowheads="1"/>
          </p:cNvSpPr>
          <p:nvPr/>
        </p:nvSpPr>
        <p:spPr bwMode="auto">
          <a:xfrm rot="5400000">
            <a:off x="3051129" y="3908846"/>
            <a:ext cx="211646" cy="186929"/>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66" name="Rectangle 83"/>
          <p:cNvSpPr>
            <a:spLocks noChangeArrowheads="1"/>
          </p:cNvSpPr>
          <p:nvPr/>
        </p:nvSpPr>
        <p:spPr bwMode="auto">
          <a:xfrm rot="5400000">
            <a:off x="3050357" y="4189238"/>
            <a:ext cx="213190" cy="186929"/>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67" name="Rectangle 84"/>
          <p:cNvSpPr>
            <a:spLocks noChangeArrowheads="1"/>
          </p:cNvSpPr>
          <p:nvPr/>
        </p:nvSpPr>
        <p:spPr bwMode="auto">
          <a:xfrm rot="5400000">
            <a:off x="3531581" y="3337248"/>
            <a:ext cx="213190" cy="18847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68" name="Rectangle 85"/>
          <p:cNvSpPr>
            <a:spLocks noChangeArrowheads="1"/>
          </p:cNvSpPr>
          <p:nvPr/>
        </p:nvSpPr>
        <p:spPr bwMode="auto">
          <a:xfrm rot="5400000">
            <a:off x="3530809" y="3623820"/>
            <a:ext cx="214734"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69" name="Rectangle 86"/>
          <p:cNvSpPr>
            <a:spLocks noChangeArrowheads="1"/>
          </p:cNvSpPr>
          <p:nvPr/>
        </p:nvSpPr>
        <p:spPr bwMode="auto">
          <a:xfrm rot="5400000">
            <a:off x="3532353" y="3908073"/>
            <a:ext cx="211646" cy="18847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1" name="Rectangle 87"/>
          <p:cNvSpPr>
            <a:spLocks noChangeArrowheads="1"/>
          </p:cNvSpPr>
          <p:nvPr/>
        </p:nvSpPr>
        <p:spPr bwMode="auto">
          <a:xfrm rot="5400000">
            <a:off x="3531581" y="4188466"/>
            <a:ext cx="213190"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4" name="Rectangle 76"/>
          <p:cNvSpPr>
            <a:spLocks noChangeArrowheads="1"/>
          </p:cNvSpPr>
          <p:nvPr/>
        </p:nvSpPr>
        <p:spPr bwMode="auto">
          <a:xfrm rot="5400000">
            <a:off x="3530808" y="2191737"/>
            <a:ext cx="214735" cy="18847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85" name="Rectangle 77"/>
          <p:cNvSpPr>
            <a:spLocks noChangeArrowheads="1"/>
          </p:cNvSpPr>
          <p:nvPr/>
        </p:nvSpPr>
        <p:spPr bwMode="auto">
          <a:xfrm rot="5400000">
            <a:off x="3529264" y="2477535"/>
            <a:ext cx="217825" cy="18847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6" name="Rectangle 78"/>
          <p:cNvSpPr>
            <a:spLocks noChangeArrowheads="1"/>
          </p:cNvSpPr>
          <p:nvPr/>
        </p:nvSpPr>
        <p:spPr bwMode="auto">
          <a:xfrm rot="5400000">
            <a:off x="3284403" y="2192510"/>
            <a:ext cx="214735" cy="186929"/>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87" name="Rectangle 79"/>
          <p:cNvSpPr>
            <a:spLocks noChangeArrowheads="1"/>
          </p:cNvSpPr>
          <p:nvPr/>
        </p:nvSpPr>
        <p:spPr bwMode="auto">
          <a:xfrm rot="5400000">
            <a:off x="3282859" y="2478308"/>
            <a:ext cx="217825" cy="186929"/>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8" name="Rectangle 80"/>
          <p:cNvSpPr>
            <a:spLocks noChangeArrowheads="1"/>
          </p:cNvSpPr>
          <p:nvPr/>
        </p:nvSpPr>
        <p:spPr bwMode="auto">
          <a:xfrm rot="5400000">
            <a:off x="3530037" y="2761016"/>
            <a:ext cx="216280"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89" name="Rectangle 81"/>
          <p:cNvSpPr>
            <a:spLocks noChangeArrowheads="1"/>
          </p:cNvSpPr>
          <p:nvPr/>
        </p:nvSpPr>
        <p:spPr bwMode="auto">
          <a:xfrm rot="5400000">
            <a:off x="3531581" y="3042181"/>
            <a:ext cx="213190" cy="188473"/>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0" name="Rectangle 82"/>
          <p:cNvSpPr>
            <a:spLocks noChangeArrowheads="1"/>
          </p:cNvSpPr>
          <p:nvPr/>
        </p:nvSpPr>
        <p:spPr bwMode="auto">
          <a:xfrm rot="5400000">
            <a:off x="3283631" y="2761789"/>
            <a:ext cx="216280" cy="186929"/>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1" name="Rectangle 83"/>
          <p:cNvSpPr>
            <a:spLocks noChangeArrowheads="1"/>
          </p:cNvSpPr>
          <p:nvPr/>
        </p:nvSpPr>
        <p:spPr bwMode="auto">
          <a:xfrm rot="5400000">
            <a:off x="3285175" y="3042954"/>
            <a:ext cx="213190" cy="186929"/>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2" name="Rectangle 84"/>
          <p:cNvSpPr>
            <a:spLocks noChangeArrowheads="1"/>
          </p:cNvSpPr>
          <p:nvPr/>
        </p:nvSpPr>
        <p:spPr bwMode="auto">
          <a:xfrm rot="5400000">
            <a:off x="3049584" y="2192510"/>
            <a:ext cx="214735" cy="186929"/>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93" name="Rectangle 85"/>
          <p:cNvSpPr>
            <a:spLocks noChangeArrowheads="1"/>
          </p:cNvSpPr>
          <p:nvPr/>
        </p:nvSpPr>
        <p:spPr bwMode="auto">
          <a:xfrm rot="5400000">
            <a:off x="3048040" y="2478308"/>
            <a:ext cx="217825" cy="186929"/>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4" name="Rectangle 86"/>
          <p:cNvSpPr>
            <a:spLocks noChangeArrowheads="1"/>
          </p:cNvSpPr>
          <p:nvPr/>
        </p:nvSpPr>
        <p:spPr bwMode="auto">
          <a:xfrm rot="5400000">
            <a:off x="3048813" y="2761789"/>
            <a:ext cx="216280" cy="186929"/>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5" name="Rectangle 87"/>
          <p:cNvSpPr>
            <a:spLocks noChangeArrowheads="1"/>
          </p:cNvSpPr>
          <p:nvPr/>
        </p:nvSpPr>
        <p:spPr bwMode="auto">
          <a:xfrm rot="5400000">
            <a:off x="3050357" y="3042954"/>
            <a:ext cx="213190" cy="186929"/>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6" name="Rectangle 95"/>
          <p:cNvSpPr>
            <a:spLocks noChangeArrowheads="1"/>
          </p:cNvSpPr>
          <p:nvPr/>
        </p:nvSpPr>
        <p:spPr bwMode="auto">
          <a:xfrm rot="5400000">
            <a:off x="2814767" y="3337248"/>
            <a:ext cx="213190" cy="18847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7" name="Rectangle 96"/>
          <p:cNvSpPr>
            <a:spLocks noChangeArrowheads="1"/>
          </p:cNvSpPr>
          <p:nvPr/>
        </p:nvSpPr>
        <p:spPr bwMode="auto">
          <a:xfrm rot="5400000">
            <a:off x="2813996" y="3623820"/>
            <a:ext cx="214734"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8" name="Rectangle 97"/>
          <p:cNvSpPr>
            <a:spLocks noChangeArrowheads="1"/>
          </p:cNvSpPr>
          <p:nvPr/>
        </p:nvSpPr>
        <p:spPr bwMode="auto">
          <a:xfrm rot="5400000">
            <a:off x="2815540" y="3908073"/>
            <a:ext cx="211646" cy="18847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99" name="Rectangle 98"/>
          <p:cNvSpPr>
            <a:spLocks noChangeArrowheads="1"/>
          </p:cNvSpPr>
          <p:nvPr/>
        </p:nvSpPr>
        <p:spPr bwMode="auto">
          <a:xfrm rot="5400000">
            <a:off x="2814767" y="4188466"/>
            <a:ext cx="213190"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0" name="Rectangle 76"/>
          <p:cNvSpPr>
            <a:spLocks noChangeArrowheads="1"/>
          </p:cNvSpPr>
          <p:nvPr/>
        </p:nvSpPr>
        <p:spPr bwMode="auto">
          <a:xfrm rot="5400000">
            <a:off x="2813995" y="2191737"/>
            <a:ext cx="214735" cy="18847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01" name="Rectangle 77"/>
          <p:cNvSpPr>
            <a:spLocks noChangeArrowheads="1"/>
          </p:cNvSpPr>
          <p:nvPr/>
        </p:nvSpPr>
        <p:spPr bwMode="auto">
          <a:xfrm rot="5400000">
            <a:off x="2812450" y="2477535"/>
            <a:ext cx="217825" cy="18847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2" name="Rectangle 80"/>
          <p:cNvSpPr>
            <a:spLocks noChangeArrowheads="1"/>
          </p:cNvSpPr>
          <p:nvPr/>
        </p:nvSpPr>
        <p:spPr bwMode="auto">
          <a:xfrm rot="5400000">
            <a:off x="2813222" y="2761016"/>
            <a:ext cx="216280" cy="18847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3" name="Rectangle 81"/>
          <p:cNvSpPr>
            <a:spLocks noChangeArrowheads="1"/>
          </p:cNvSpPr>
          <p:nvPr/>
        </p:nvSpPr>
        <p:spPr bwMode="auto">
          <a:xfrm rot="5400000">
            <a:off x="2814767" y="3042181"/>
            <a:ext cx="213190" cy="188473"/>
          </a:xfrm>
          <a:prstGeom prst="rect">
            <a:avLst/>
          </a:prstGeom>
          <a:solidFill>
            <a:srgbClr val="7030A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pic>
        <p:nvPicPr>
          <p:cNvPr id="104" name="Picture 4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2516" y="2178357"/>
            <a:ext cx="1061317" cy="217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5" name="Rectangle 76"/>
          <p:cNvSpPr>
            <a:spLocks noChangeArrowheads="1"/>
          </p:cNvSpPr>
          <p:nvPr/>
        </p:nvSpPr>
        <p:spPr bwMode="auto">
          <a:xfrm rot="5400000">
            <a:off x="2589217" y="3338793"/>
            <a:ext cx="213190" cy="185383"/>
          </a:xfrm>
          <a:prstGeom prst="rect">
            <a:avLst/>
          </a:prstGeom>
          <a:solidFill>
            <a:srgbClr val="FF00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6" name="Rectangle 77"/>
          <p:cNvSpPr>
            <a:spLocks noChangeArrowheads="1"/>
          </p:cNvSpPr>
          <p:nvPr/>
        </p:nvSpPr>
        <p:spPr bwMode="auto">
          <a:xfrm rot="5400000">
            <a:off x="2588446" y="3625365"/>
            <a:ext cx="214734" cy="18538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7" name="Rectangle 80"/>
          <p:cNvSpPr>
            <a:spLocks noChangeArrowheads="1"/>
          </p:cNvSpPr>
          <p:nvPr/>
        </p:nvSpPr>
        <p:spPr bwMode="auto">
          <a:xfrm rot="5400000">
            <a:off x="2589990" y="3909618"/>
            <a:ext cx="211646" cy="185383"/>
          </a:xfrm>
          <a:prstGeom prst="rect">
            <a:avLst/>
          </a:prstGeom>
          <a:solidFill>
            <a:srgbClr val="3366FF"/>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8" name="Rectangle 81"/>
          <p:cNvSpPr>
            <a:spLocks noChangeArrowheads="1"/>
          </p:cNvSpPr>
          <p:nvPr/>
        </p:nvSpPr>
        <p:spPr bwMode="auto">
          <a:xfrm rot="5400000">
            <a:off x="2589217" y="4190011"/>
            <a:ext cx="213190" cy="185383"/>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09" name="Rectangle 78"/>
          <p:cNvSpPr>
            <a:spLocks noChangeArrowheads="1"/>
          </p:cNvSpPr>
          <p:nvPr/>
        </p:nvSpPr>
        <p:spPr bwMode="auto">
          <a:xfrm rot="5400000">
            <a:off x="2588445" y="2193282"/>
            <a:ext cx="214735" cy="185383"/>
          </a:xfrm>
          <a:prstGeom prst="rect">
            <a:avLst/>
          </a:prstGeom>
          <a:solidFill>
            <a:srgbClr val="0070C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sz="1600">
              <a:solidFill>
                <a:srgbClr val="000000"/>
              </a:solidFill>
              <a:latin typeface="Arial"/>
            </a:endParaRPr>
          </a:p>
        </p:txBody>
      </p:sp>
      <p:sp>
        <p:nvSpPr>
          <p:cNvPr id="110" name="Rectangle 79"/>
          <p:cNvSpPr>
            <a:spLocks noChangeArrowheads="1"/>
          </p:cNvSpPr>
          <p:nvPr/>
        </p:nvSpPr>
        <p:spPr bwMode="auto">
          <a:xfrm rot="5400000">
            <a:off x="2586900" y="2479081"/>
            <a:ext cx="217825" cy="185383"/>
          </a:xfrm>
          <a:prstGeom prst="rect">
            <a:avLst/>
          </a:prstGeom>
          <a:solidFill>
            <a:srgbClr val="80008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1" name="Rectangle 82"/>
          <p:cNvSpPr>
            <a:spLocks noChangeArrowheads="1"/>
          </p:cNvSpPr>
          <p:nvPr/>
        </p:nvSpPr>
        <p:spPr bwMode="auto">
          <a:xfrm rot="5400000">
            <a:off x="2587672" y="2762562"/>
            <a:ext cx="216280" cy="185383"/>
          </a:xfrm>
          <a:prstGeom prst="rect">
            <a:avLst/>
          </a:prstGeom>
          <a:solidFill>
            <a:srgbClr val="00FF00"/>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2" name="Rectangle 83"/>
          <p:cNvSpPr>
            <a:spLocks noChangeArrowheads="1"/>
          </p:cNvSpPr>
          <p:nvPr/>
        </p:nvSpPr>
        <p:spPr bwMode="auto">
          <a:xfrm rot="5400000">
            <a:off x="2589217" y="3043727"/>
            <a:ext cx="213190" cy="185383"/>
          </a:xfrm>
          <a:prstGeom prst="rect">
            <a:avLst/>
          </a:prstGeom>
          <a:solidFill>
            <a:schemeClr val="bg1"/>
          </a:solidFill>
          <a:ln w="9525">
            <a:solidFill>
              <a:schemeClr val="tx1"/>
            </a:solidFill>
            <a:miter lim="800000"/>
            <a:headEnd/>
            <a:tailEnd/>
          </a:ln>
        </p:spPr>
        <p:txBody>
          <a:bodyPr wrap="none" anchor="ctr"/>
          <a:lstStyle/>
          <a:p>
            <a:pPr fontAlgn="base">
              <a:lnSpc>
                <a:spcPct val="80000"/>
              </a:lnSpc>
              <a:spcBef>
                <a:spcPct val="0"/>
              </a:spcBef>
              <a:spcAft>
                <a:spcPct val="0"/>
              </a:spcAft>
              <a:defRPr/>
            </a:pPr>
            <a:endParaRPr lang="en-US">
              <a:solidFill>
                <a:srgbClr val="000000"/>
              </a:solidFill>
              <a:latin typeface="Arial"/>
            </a:endParaRPr>
          </a:p>
        </p:txBody>
      </p:sp>
      <p:sp>
        <p:nvSpPr>
          <p:cNvPr id="113" name="Rectangle 275"/>
          <p:cNvSpPr>
            <a:spLocks noChangeArrowheads="1"/>
          </p:cNvSpPr>
          <p:nvPr/>
        </p:nvSpPr>
        <p:spPr bwMode="auto">
          <a:xfrm>
            <a:off x="228600" y="4456378"/>
            <a:ext cx="2001195" cy="412421"/>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smtClean="0">
                <a:solidFill>
                  <a:srgbClr val="000000"/>
                </a:solidFill>
                <a:latin typeface="Arial"/>
              </a:rPr>
              <a:t>150,000 Hunters &amp; 3,000,000 Fans</a:t>
            </a:r>
            <a:endParaRPr lang="en-US" sz="1300" dirty="0">
              <a:solidFill>
                <a:prstClr val="white">
                  <a:lumMod val="50000"/>
                </a:prstClr>
              </a:solidFill>
              <a:latin typeface="Arial"/>
            </a:endParaRPr>
          </a:p>
        </p:txBody>
      </p:sp>
      <p:sp>
        <p:nvSpPr>
          <p:cNvPr id="114" name="Rectangle 275"/>
          <p:cNvSpPr>
            <a:spLocks noChangeArrowheads="1"/>
          </p:cNvSpPr>
          <p:nvPr/>
        </p:nvSpPr>
        <p:spPr bwMode="auto">
          <a:xfrm>
            <a:off x="2368733" y="4469561"/>
            <a:ext cx="1512293" cy="412421"/>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smtClean="0">
                <a:solidFill>
                  <a:srgbClr val="000000"/>
                </a:solidFill>
                <a:latin typeface="Arial"/>
              </a:rPr>
              <a:t>250,000</a:t>
            </a:r>
            <a:br>
              <a:rPr lang="en-US" sz="1300" dirty="0" smtClean="0">
                <a:solidFill>
                  <a:srgbClr val="000000"/>
                </a:solidFill>
                <a:latin typeface="Arial"/>
              </a:rPr>
            </a:br>
            <a:r>
              <a:rPr lang="en-US" sz="1300" dirty="0" smtClean="0">
                <a:solidFill>
                  <a:srgbClr val="000000"/>
                </a:solidFill>
                <a:latin typeface="Arial"/>
              </a:rPr>
              <a:t>Micro-Trends</a:t>
            </a:r>
            <a:endParaRPr lang="en-US" sz="1300" dirty="0">
              <a:solidFill>
                <a:prstClr val="white">
                  <a:lumMod val="50000"/>
                </a:prstClr>
              </a:solidFill>
              <a:latin typeface="Arial"/>
            </a:endParaRPr>
          </a:p>
        </p:txBody>
      </p:sp>
      <p:sp>
        <p:nvSpPr>
          <p:cNvPr id="115" name="Rectangle 275"/>
          <p:cNvSpPr>
            <a:spLocks noChangeArrowheads="1"/>
          </p:cNvSpPr>
          <p:nvPr/>
        </p:nvSpPr>
        <p:spPr bwMode="auto">
          <a:xfrm>
            <a:off x="4274365" y="4025351"/>
            <a:ext cx="1512293" cy="412421"/>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300" dirty="0" smtClean="0">
                <a:solidFill>
                  <a:srgbClr val="000000"/>
                </a:solidFill>
                <a:latin typeface="Arial"/>
              </a:rPr>
              <a:t>100,000,000</a:t>
            </a:r>
            <a:br>
              <a:rPr lang="en-US" sz="1300" dirty="0" smtClean="0">
                <a:solidFill>
                  <a:srgbClr val="000000"/>
                </a:solidFill>
                <a:latin typeface="Arial"/>
              </a:rPr>
            </a:br>
            <a:r>
              <a:rPr lang="en-US" sz="1300" dirty="0" smtClean="0">
                <a:solidFill>
                  <a:srgbClr val="000000"/>
                </a:solidFill>
                <a:latin typeface="Arial"/>
              </a:rPr>
              <a:t>People</a:t>
            </a:r>
            <a:endParaRPr lang="en-US" sz="1300" dirty="0">
              <a:solidFill>
                <a:srgbClr val="000000"/>
              </a:solidFill>
              <a:latin typeface="Arial"/>
            </a:endParaRPr>
          </a:p>
        </p:txBody>
      </p:sp>
      <p:sp>
        <p:nvSpPr>
          <p:cNvPr id="116" name="Rectangle 275"/>
          <p:cNvSpPr>
            <a:spLocks noChangeArrowheads="1"/>
          </p:cNvSpPr>
          <p:nvPr/>
        </p:nvSpPr>
        <p:spPr bwMode="auto">
          <a:xfrm>
            <a:off x="6048764" y="2083552"/>
            <a:ext cx="1486574" cy="437043"/>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400" b="1" dirty="0" smtClean="0">
                <a:solidFill>
                  <a:srgbClr val="000000"/>
                </a:solidFill>
                <a:latin typeface="Arial"/>
              </a:rPr>
              <a:t>Clusters of Opportunity</a:t>
            </a:r>
            <a:endParaRPr lang="en-US" sz="1000" b="1" dirty="0">
              <a:solidFill>
                <a:srgbClr val="000000"/>
              </a:solidFill>
              <a:latin typeface="Arial"/>
            </a:endParaRPr>
          </a:p>
        </p:txBody>
      </p:sp>
      <p:sp>
        <p:nvSpPr>
          <p:cNvPr id="117" name="Line 69"/>
          <p:cNvSpPr>
            <a:spLocks noChangeShapeType="1"/>
          </p:cNvSpPr>
          <p:nvPr/>
        </p:nvSpPr>
        <p:spPr bwMode="auto">
          <a:xfrm>
            <a:off x="1846027" y="2262640"/>
            <a:ext cx="588527" cy="0"/>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sz="1600">
              <a:solidFill>
                <a:srgbClr val="000000"/>
              </a:solidFill>
              <a:latin typeface="Arial"/>
            </a:endParaRPr>
          </a:p>
        </p:txBody>
      </p:sp>
      <p:sp>
        <p:nvSpPr>
          <p:cNvPr id="118" name="Line 69"/>
          <p:cNvSpPr>
            <a:spLocks noChangeShapeType="1"/>
          </p:cNvSpPr>
          <p:nvPr/>
        </p:nvSpPr>
        <p:spPr bwMode="auto">
          <a:xfrm>
            <a:off x="1846027" y="4353574"/>
            <a:ext cx="588527" cy="0"/>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119" name="Rectangle 275"/>
          <p:cNvSpPr>
            <a:spLocks noChangeArrowheads="1"/>
          </p:cNvSpPr>
          <p:nvPr/>
        </p:nvSpPr>
        <p:spPr bwMode="auto">
          <a:xfrm>
            <a:off x="4383538" y="2085254"/>
            <a:ext cx="1383813" cy="437043"/>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400" b="1" dirty="0" smtClean="0">
                <a:solidFill>
                  <a:srgbClr val="000000"/>
                </a:solidFill>
                <a:latin typeface="Arial"/>
              </a:rPr>
              <a:t>Crowd Filtering</a:t>
            </a:r>
            <a:endParaRPr lang="en-US" sz="1000" b="1" dirty="0">
              <a:solidFill>
                <a:srgbClr val="000000"/>
              </a:solidFill>
              <a:latin typeface="Arial"/>
            </a:endParaRPr>
          </a:p>
        </p:txBody>
      </p:sp>
      <p:sp>
        <p:nvSpPr>
          <p:cNvPr id="120" name="Line 70"/>
          <p:cNvSpPr>
            <a:spLocks noChangeShapeType="1"/>
          </p:cNvSpPr>
          <p:nvPr/>
        </p:nvSpPr>
        <p:spPr bwMode="auto">
          <a:xfrm flipV="1">
            <a:off x="5521984" y="3451288"/>
            <a:ext cx="793252" cy="437194"/>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sp>
        <p:nvSpPr>
          <p:cNvPr id="121" name="Line 69"/>
          <p:cNvSpPr>
            <a:spLocks noChangeShapeType="1"/>
          </p:cNvSpPr>
          <p:nvPr/>
        </p:nvSpPr>
        <p:spPr bwMode="auto">
          <a:xfrm>
            <a:off x="5521984" y="2686061"/>
            <a:ext cx="756175" cy="414388"/>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fontAlgn="base">
              <a:lnSpc>
                <a:spcPct val="80000"/>
              </a:lnSpc>
              <a:spcBef>
                <a:spcPct val="0"/>
              </a:spcBef>
              <a:spcAft>
                <a:spcPct val="0"/>
              </a:spcAft>
              <a:defRPr/>
            </a:pPr>
            <a:endParaRPr lang="en-US">
              <a:solidFill>
                <a:srgbClr val="000000"/>
              </a:solidFill>
              <a:latin typeface="Arial"/>
            </a:endParaRPr>
          </a:p>
        </p:txBody>
      </p:sp>
      <p:pic>
        <p:nvPicPr>
          <p:cNvPr id="122" name="Image3" descr="Image3"/>
          <p:cNvPicPr>
            <a:picLocks noChangeAspect="1"/>
          </p:cNvPicPr>
          <p:nvPr/>
        </p:nvPicPr>
        <p:blipFill rotWithShape="1">
          <a:blip r:embed="rId5" cstate="print">
            <a:extLst>
              <a:ext uri="{28A0092B-C50C-407E-A947-70E740481C1C}">
                <a14:useLocalDpi xmlns:a14="http://schemas.microsoft.com/office/drawing/2010/main" val="0"/>
              </a:ext>
            </a:extLst>
          </a:blip>
          <a:srcRect l="69881" t="35555" r="15238" b="34286"/>
          <a:stretch/>
        </p:blipFill>
        <p:spPr>
          <a:xfrm>
            <a:off x="8095313" y="3073460"/>
            <a:ext cx="532644" cy="809619"/>
          </a:xfrm>
          <a:prstGeom prst="rect">
            <a:avLst/>
          </a:prstGeom>
        </p:spPr>
      </p:pic>
      <p:sp>
        <p:nvSpPr>
          <p:cNvPr id="123" name="Rectangle 275"/>
          <p:cNvSpPr>
            <a:spLocks noChangeArrowheads="1"/>
          </p:cNvSpPr>
          <p:nvPr/>
        </p:nvSpPr>
        <p:spPr bwMode="auto">
          <a:xfrm>
            <a:off x="7696200" y="2570767"/>
            <a:ext cx="1371600" cy="437043"/>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400" b="1" dirty="0" smtClean="0">
                <a:solidFill>
                  <a:srgbClr val="000000"/>
                </a:solidFill>
                <a:latin typeface="Arial"/>
              </a:rPr>
              <a:t>Your Next </a:t>
            </a:r>
            <a:br>
              <a:rPr lang="en-US" sz="1400" b="1" dirty="0" smtClean="0">
                <a:solidFill>
                  <a:srgbClr val="000000"/>
                </a:solidFill>
                <a:latin typeface="Arial"/>
              </a:rPr>
            </a:br>
            <a:r>
              <a:rPr lang="en-US" sz="1400" b="1" dirty="0" smtClean="0">
                <a:solidFill>
                  <a:srgbClr val="000000"/>
                </a:solidFill>
                <a:latin typeface="Arial"/>
              </a:rPr>
              <a:t>Idea</a:t>
            </a:r>
            <a:endParaRPr lang="en-US" sz="1000" b="1" dirty="0">
              <a:solidFill>
                <a:srgbClr val="000000"/>
              </a:solidFill>
              <a:latin typeface="Arial"/>
            </a:endParaRPr>
          </a:p>
        </p:txBody>
      </p:sp>
      <p:pic>
        <p:nvPicPr>
          <p:cNvPr id="124" name="Picture 2" descr="Dedicated Advisory"/>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6460606" y="3379202"/>
            <a:ext cx="739986" cy="681166"/>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275"/>
          <p:cNvSpPr>
            <a:spLocks noChangeArrowheads="1"/>
          </p:cNvSpPr>
          <p:nvPr/>
        </p:nvSpPr>
        <p:spPr bwMode="auto">
          <a:xfrm>
            <a:off x="6172200" y="4114800"/>
            <a:ext cx="1332149" cy="437043"/>
          </a:xfrm>
          <a:prstGeom prst="rect">
            <a:avLst/>
          </a:prstGeom>
          <a:noFill/>
          <a:ln w="9525" algn="ctr">
            <a:noFill/>
            <a:miter lim="800000"/>
            <a:headEnd/>
            <a:tailEnd/>
          </a:ln>
          <a:effectLst/>
        </p:spPr>
        <p:txBody>
          <a:bodyPr wrap="square">
            <a:spAutoFit/>
          </a:bodyPr>
          <a:lstStyle/>
          <a:p>
            <a:pPr algn="ctr" fontAlgn="base">
              <a:lnSpc>
                <a:spcPct val="80000"/>
              </a:lnSpc>
              <a:spcBef>
                <a:spcPct val="0"/>
              </a:spcBef>
              <a:spcAft>
                <a:spcPct val="0"/>
              </a:spcAft>
              <a:defRPr/>
            </a:pPr>
            <a:r>
              <a:rPr lang="en-US" sz="1400" b="1" dirty="0" smtClean="0">
                <a:solidFill>
                  <a:srgbClr val="000000"/>
                </a:solidFill>
                <a:latin typeface="Arial"/>
              </a:rPr>
              <a:t>Dedicated Advisors</a:t>
            </a:r>
            <a:endParaRPr lang="en-US" sz="1000" b="1" dirty="0">
              <a:solidFill>
                <a:srgbClr val="000000"/>
              </a:solidFill>
              <a:latin typeface="Arial"/>
            </a:endParaRPr>
          </a:p>
        </p:txBody>
      </p:sp>
      <p:sp>
        <p:nvSpPr>
          <p:cNvPr id="126" name="Right Brace 125"/>
          <p:cNvSpPr/>
          <p:nvPr/>
        </p:nvSpPr>
        <p:spPr>
          <a:xfrm>
            <a:off x="7429192" y="2731421"/>
            <a:ext cx="343208" cy="1211167"/>
          </a:xfrm>
          <a:prstGeom prst="rightBrace">
            <a:avLst>
              <a:gd name="adj1" fmla="val 58851"/>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7" name="Right Brace 126"/>
          <p:cNvSpPr/>
          <p:nvPr/>
        </p:nvSpPr>
        <p:spPr>
          <a:xfrm rot="16200000" flipH="1">
            <a:off x="3272219" y="2360612"/>
            <a:ext cx="228601" cy="5571363"/>
          </a:xfrm>
          <a:prstGeom prst="rightBrace">
            <a:avLst>
              <a:gd name="adj1" fmla="val 71198"/>
              <a:gd name="adj2" fmla="val 48213"/>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prstClr val="black">
                  <a:lumMod val="85000"/>
                  <a:lumOff val="15000"/>
                </a:prstClr>
              </a:solidFill>
            </a:endParaRPr>
          </a:p>
        </p:txBody>
      </p:sp>
      <p:sp>
        <p:nvSpPr>
          <p:cNvPr id="128" name="Rectangle 68"/>
          <p:cNvSpPr>
            <a:spLocks noChangeArrowheads="1"/>
          </p:cNvSpPr>
          <p:nvPr/>
        </p:nvSpPr>
        <p:spPr bwMode="auto">
          <a:xfrm>
            <a:off x="517357" y="5245236"/>
            <a:ext cx="5744759" cy="338554"/>
          </a:xfrm>
          <a:prstGeom prst="rect">
            <a:avLst/>
          </a:prstGeom>
          <a:noFill/>
          <a:ln w="9525" algn="ctr">
            <a:noFill/>
            <a:miter lim="800000"/>
            <a:headEnd/>
            <a:tailEnd/>
          </a:ln>
          <a:effectLst/>
        </p:spPr>
        <p:txBody>
          <a:bodyPr wrap="square">
            <a:spAutoFit/>
          </a:bodyPr>
          <a:lstStyle/>
          <a:p>
            <a:pPr algn="ctr" fontAlgn="base">
              <a:spcBef>
                <a:spcPct val="0"/>
              </a:spcBef>
              <a:spcAft>
                <a:spcPct val="0"/>
              </a:spcAft>
              <a:defRPr/>
            </a:pPr>
            <a:r>
              <a:rPr lang="en-US" sz="1600" dirty="0" smtClean="0">
                <a:solidFill>
                  <a:prstClr val="black">
                    <a:lumMod val="75000"/>
                    <a:lumOff val="25000"/>
                  </a:prstClr>
                </a:solidFill>
              </a:rPr>
              <a:t>Subsidized by ad revenue from billions of page views</a:t>
            </a:r>
            <a:endParaRPr lang="en-US" sz="1600" dirty="0">
              <a:solidFill>
                <a:prstClr val="black">
                  <a:lumMod val="75000"/>
                  <a:lumOff val="25000"/>
                </a:prstClr>
              </a:solidFill>
            </a:endParaRPr>
          </a:p>
        </p:txBody>
      </p:sp>
    </p:spTree>
    <p:extLst>
      <p:ext uri="{BB962C8B-B14F-4D97-AF65-F5344CB8AC3E}">
        <p14:creationId xmlns:p14="http://schemas.microsoft.com/office/powerpoint/2010/main" val="14210014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wgHBgkIBwgKCgkLDRYPDQwMDRsUFRAWIB0iIiAdHx8kKDQsJCYxJx8fLT0tMTU3Ojo6Iys/RD84QzQ5OjcBCgoKDQwNGg8PGjclHyU3Nzc3Nzc3Nzc3Nzc3Nzc3Nzc3Nzc3Nzc3Nzc3Nzc3Nzc3Nzc3Nzc3Nzc3Nzc3Nzc3N//AABEIAJcAlwMBIgACEQEDEQH/xAAcAAEAAgMBAQEAAAAAAAAAAAAABQYEBwgBAwL/xABGEAABAwMBBAYFCAcGBwAAAAABAAIDBAURBhIhMUEHEzJRYXEUFYGT0yIjM0JVcnWhFzRSkbHB0iRDc4Ky0RY2RmOSorP/xAAVAQEBAAAAAAAAAAAAAAAAAAAAAf/EABURAQEAAAAAAAAAAAAAAAAAAAAB/9oADAMBAAIRAxEAPwDeKIiAiIgIiICIiAiIgIiICIiAiIgIiICIiAiIgIiICIVS77eLTpy0R3K8ur3NqKt8I6meQnay8jdtDAw0oLoi1fB0j6TqZmQU0N+mmkOGRxmVznHwAes65a00pa4/7dUV7KrODRtqXvlb94NeQ3yJBQbCRar/AEnaN7r17yT+tP0naN7r17yT+tBtTKZWpz0qaJBwXXgH/Ff8RfQdJ2jSM4vX/nJ/Wg2ovMrVT+lDRrWlxF6wBn6ST+tX+hZGyvhdTvn6qelMmzJM5/NuO0Tg4JQS6IiAiIgIiICIiAiIgLWHSja57vpG3QQGNjWXR8s00rsMhjDZ9p7jyAz/AAHNbPWp+mSeWLQVEyORzWTXVzJGg4D2/POwfDLQfYg1dWXqKhhkt+mg+npnDZmrT8moqu/LuLIzyYPMkklQO4L1ZVqNM27ULq79UFVEajPDqw8bf/rlFWywaAdNaDftT1otNmDQ5rnDMsoPDZHLPLiT3LAqtQWahcY9N6fpgxp3VV1HpMzvENJ2G/uKunT3VzOFihp3ZtsjJJGuYfkOeNkN3jd2SceZWpEE6dZ6hAIbcRHH+xHTQtaPZsYVvtem2XezNumuWUloppXsbSVUMYp6mZznAYcwDZLSOZbkceCdGWkKNtC/V+p9llspgZKeOTsyY+u4HiAeA5n2KLvNXdekK9es6yKaj0/TPI66QYipoRja+VwMhHIZOSBwQRd01AbVUVdHbLFbKFlOXxObPTNqZSWkg7b5Ac788AAui6FxdVUDiAC6gJwBgcWclzTJT1+tNS1Yt1M7r6+aSQNPCJpJOXnkAMZP++F0xSM6usoo9pr9ihLdpvB2CzeEKlUREQREQEREBERAREQFrDpTtc920ZRQUjovSG3J744Xv2XTkCYbDO92CSBzwVs9a815p2u1PYLPb7eQxwu7pZZid0MYE2X/AJjHiR5oNCUlBWVtYKKko6ieqJ2eoZES8HgcjGRjnngp6q0pFZQDqi6QUcwAcKCk/tFUd3Mbms9rltPWOorboGiprbTiaqutVCGVFW17G1XVgFolc8tO07I3bQ5HuWo5IdN1cjpTertBK9xc91bRCck8yXMfknxwivKi+QxWie0W6OskopS05uNQJOqLTnMcbQGxnx3nBI5r96G03JqnUVPb27TacfOVMjfqxDiM8idwHn4L5+rNP5OdVt2eWLVPlbU0rHaejrRE1+mmmqn3AsdG7qRFI9p7DWtJOBxdvPNBX+mjUsTpYtK2ssjoaENNS1m5u0ANlnk0YPmR3Ko2fTlzr6ET11UbVZGuy6prZHMiJ/7bPru8h7Vkvv0NM2S42nTrXF052rpcwap5lO/uEbXb84AUBc7pcLvUekXSsmq5uTpXZDfBo4NHgAAgmLxqOkorRUWbSMUtLRSMxU10u6prcb/lEdlnc3uO/mF0Xbfprd+H/wA2Lk2f6GT7p/gusrd9Pbvw/wDmxETCIiAiIgIiICIiAiIgLBtH6iP8WX/6OWcoanudJbqSkbWzsh9Kq5IIS84DpC55Dc95DSg5z1bV1mpNcXF0LHzTzVj6enjbvOyxxa0D2DJ7skr4jStxk220k1urZmdqnpK6OSXxw3O/2ZUvqqiq9E6/qKl1OJYJZ5Z4A7IbNFJtbTcjgQHEeG481FNZpIFsrZL9GGuDmwNbCS3HDEmeXfs5RX00bp03u9mOvzTW6j+euMso2RExvFpzwJ4Y48e5ZPSHq06pu49GaYrXSAx0kXDI/bI5E49gwsur1nSXqjNoutNUUdsJaW1FPMZagOaMB0219MMcRuIxuWE3Ql2qHxyWySluFulJ2bhTyfNRtAyTIO0wgciP3oMezyyM0fqVkpcaV3ouwwn5PXdaCCPHZa7PgFX1L3y4Uphhs9p2hb6RxeXvGy+plIAMr28t25o5DxKhyQBvIHmg/E/0En3D/BdZW76e3fh/82Lm+w6MvGoI3yQwei0DWky11X83ExvM5Pa9n5LpKiDW1lC1jw9raEgPH1hlm9BLIiIgiIgIiICIiAiIgLUXTUQNC20uIA9bu4/dnW3CoUUlWYPR5rdQVUTZXvaZZjzcSDgsODgoNAUOvZpLW206mo4b7bm42BPIWTQ7sZZIN+R47/FY0n/A9Q4yRVV+os/3To4ZgPAHIP710N6tP2BaPeD4SerT9gWj3g+Eg5yNZpSi/VaG43N+eNdUMhjH+WMZPltBItZ3mlnY+11sdtiiPzdPRRtjib35b9bPe7JXRvq0/YFo94PhJ6tP2BaPeD4SDTEPSnDWsbHqjTVqun7Uoa1rj/lcHD8wsodJWlKAdZZtD0UVRyLhFGAfNrSVt31afsC0e8Hwk9Wn7AtHvB8JBzprHXV51TDJFXVLIqMNJbRwfJjyN4zzcR4rpC3fT278P/mxfI20n/p+0e8Hwll0sNUa1s1RBBCyOExtbFKX5yQf2RjggkkREBERAREQF5kKH1lXVFs0pd6+if1dTTUcssT9kHZcGkg4O4r4WCluL6ahrqq+VlQJIGSPhfDA1ji5ve2MHn3oJ/ITIVMhudTddYXezy3aa2SUbWeiU0LY9qZjm5MuXtO0M5GBuGN6mqujuctuiebvJTVMMR611LDGWSuA44e12OHAd6CZyFheuLXnZ9ZUec4x17f91Xuj2W63WwW68XK81FQ6oiLnwGGFrM5I+qwO5d6wtItul/prjVT3uoh6m51NOxkVLT7IYx+GjfGTw55QXvITIVT1dXXGC+abt1BXyUkdfPKyd8ccbnENjLhjbaQN45KfttHU0rZG1VxqK4uILXTMjaWjuGw1v5oM3IXqrHSFdK2z2KGpts/UzOraeIu2Gu+S6QBwwQeIKsw3IGQm4Kmaq1RVWe+0JiDfVFPMyK6SkdgyjEflg4J+83vWZ0jXWts2kqmvts3U1Uc0DWv2GuwHSsa7cQRwJCCzpkLCvc8lNZq+ogdsyxU0j2OwDhwaSDvUBqi5XCBmmYqKsfTOuFfHBUSMjY5xaYnuONppA3tHJBbMr1VG73C56VlpauurzcbVNUNgnM0TGS05ecNeCwAFucAgjO/OeS9vtXcpNa2u0UdymoqaehnmkMUUT3Oc1zAN72ux2igtmUyFXr8+tsmkLzVMuE1RV09JNNFPNHGC1wYS3c1oaQCOYUM+53e1W/T1xfdX15uU1NDLSTwxNLutAyYyxrSC3Jdg5GAeHFBe0Xg4BEFf6Qv+Rb/+Hzf6CsHRz9Ksprd6tfahcH0rB8w9nWOOwC4bt/Lerc4BwwRkFfkRMByGjI8EFR1ONL3qKqgvk8VFVUBy2eSQQzwcxIx2QcHG4jccEd6zdKT3Gp0TTTXnbNY6ndtue3Zc8b9lzhyJbgkeKn5KeKRzHSRsc5nZLmg48u5fTZG/xQVPoqIPR/ZiD/cn/UVW9Bu0uyK6SXh9qbXMvVUWuqXMEgAky3jv48Fs8NAGAMAcgvOqj3/Ibv8AAIKL0hmgOpNI+tHU/oZqZ+s9ILdgjqjjOd3HCtNifZfRpI7C+iMDX5e2kLS0OI57PPgpIxtd2mg+YRrGtzsgDPcEFM6W3tj0rC97g1jbjSFzjuAHWt3lTsupbM2jqqqK5Us7KWJ0sogma8ho8AfYpYtDu0AR4heCJg4NaPIIKY3RMF30/UNvLqltfcmulqg2rl6tkjhuGwHBpDcNHD6qgJ6m46l6I6yjMRmvNskZDVwN3uc+CVrj7S1ufHK2pjdheCNoJIABPggrN71Ha63S9Q63VcVXLXQOipYIXgySvcCA0N45788MEnABUfrh8dDJo01U0cbIbtGHyPdhoxDIOJVyZSU8crpY4I2Sv7T2sAcfMr6OY13aAPmEFI1jPBq2mg0/ZpmVfX1Mb6ueAh0dPExwcdpw3bRwABx3r4arFq/SJZBe/RPRPVtTj0vZ2NrbZjtbsq/NaG7gAB4I6Nj+00HzCCqakfbHdHV/bZX0zqRluqWj0UtLGnqySN27O/8ANV+hhi0/VaSvhBNFXUMNBUF52hDK9oMcgz2cnLTjHELZYjaBgNAHdhCxpGCBjuwg9HAIvRuRAREQEREBERAREQEREBERAREQEREBERAREQEREBERAREQEREBERAREQEREBERAREQEREH/9k="/>
          <p:cNvSpPr>
            <a:spLocks noChangeAspect="1" noChangeArrowheads="1"/>
          </p:cNvSpPr>
          <p:nvPr/>
        </p:nvSpPr>
        <p:spPr bwMode="auto">
          <a:xfrm>
            <a:off x="155575" y="-685800"/>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TextBox 19"/>
          <p:cNvSpPr txBox="1"/>
          <p:nvPr/>
        </p:nvSpPr>
        <p:spPr>
          <a:xfrm>
            <a:off x="285750" y="152400"/>
            <a:ext cx="71056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Be Smarter, Act Faster &amp; Dive Deeper</a:t>
            </a:r>
            <a:endParaRPr lang="en-US" sz="2600" b="1" dirty="0">
              <a:solidFill>
                <a:srgbClr val="FF0000"/>
              </a:solidFill>
              <a:latin typeface="Arial" pitchFamily="34" charset="0"/>
              <a:cs typeface="Arial" pitchFamily="34" charset="0"/>
            </a:endParaRPr>
          </a:p>
        </p:txBody>
      </p:sp>
      <p:sp>
        <p:nvSpPr>
          <p:cNvPr id="21" name="TextBox 20"/>
          <p:cNvSpPr txBox="1"/>
          <p:nvPr/>
        </p:nvSpPr>
        <p:spPr>
          <a:xfrm>
            <a:off x="285750" y="634425"/>
            <a:ext cx="8782050" cy="584775"/>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50000"/>
                    <a:lumOff val="50000"/>
                  </a:prstClr>
                </a:solidFill>
                <a:latin typeface="+mj-lt"/>
                <a:cs typeface="Arial" pitchFamily="34" charset="0"/>
              </a:rPr>
              <a:t>Instead of resorting to generic research or infrequent deep dives, our advisory clients </a:t>
            </a:r>
            <a:br>
              <a:rPr lang="en-US" sz="1600" dirty="0" smtClean="0">
                <a:solidFill>
                  <a:prstClr val="black">
                    <a:lumMod val="50000"/>
                    <a:lumOff val="50000"/>
                  </a:prstClr>
                </a:solidFill>
                <a:latin typeface="+mj-lt"/>
                <a:cs typeface="Arial" pitchFamily="34" charset="0"/>
              </a:rPr>
            </a:br>
            <a:r>
              <a:rPr lang="en-US" sz="1600" dirty="0" smtClean="0">
                <a:solidFill>
                  <a:prstClr val="black">
                    <a:lumMod val="50000"/>
                    <a:lumOff val="50000"/>
                  </a:prstClr>
                </a:solidFill>
                <a:latin typeface="+mj-lt"/>
                <a:cs typeface="Arial" pitchFamily="34" charset="0"/>
              </a:rPr>
              <a:t>are </a:t>
            </a:r>
            <a:r>
              <a:rPr lang="en-US" sz="1600" i="1" dirty="0" smtClean="0">
                <a:solidFill>
                  <a:prstClr val="black">
                    <a:lumMod val="50000"/>
                    <a:lumOff val="50000"/>
                  </a:prstClr>
                </a:solidFill>
                <a:latin typeface="+mj-lt"/>
                <a:cs typeface="Arial" pitchFamily="34" charset="0"/>
              </a:rPr>
              <a:t>perpetually </a:t>
            </a:r>
            <a:r>
              <a:rPr lang="en-US" sz="1600" dirty="0" smtClean="0">
                <a:solidFill>
                  <a:prstClr val="black">
                    <a:lumMod val="50000"/>
                    <a:lumOff val="50000"/>
                  </a:prstClr>
                </a:solidFill>
                <a:latin typeface="+mj-lt"/>
                <a:cs typeface="Arial" pitchFamily="34" charset="0"/>
              </a:rPr>
              <a:t>finding opportunity with ongoing, fast, data-driven and cost-effective research</a:t>
            </a:r>
            <a:endParaRPr lang="en-US" sz="1600" dirty="0">
              <a:solidFill>
                <a:prstClr val="black">
                  <a:lumMod val="50000"/>
                  <a:lumOff val="50000"/>
                </a:prstClr>
              </a:solidFill>
              <a:latin typeface="+mj-lt"/>
              <a:cs typeface="Arial" pitchFamily="34" charset="0"/>
            </a:endParaRPr>
          </a:p>
        </p:txBody>
      </p:sp>
      <p:sp>
        <p:nvSpPr>
          <p:cNvPr id="27" name="Rectangle 26"/>
          <p:cNvSpPr/>
          <p:nvPr/>
        </p:nvSpPr>
        <p:spPr>
          <a:xfrm>
            <a:off x="765978" y="2133600"/>
            <a:ext cx="7624186" cy="400110"/>
          </a:xfrm>
          <a:prstGeom prst="rect">
            <a:avLst/>
          </a:prstGeom>
        </p:spPr>
        <p:txBody>
          <a:bodyPr wrap="square">
            <a:spAutoFit/>
          </a:bodyPr>
          <a:lstStyle/>
          <a:p>
            <a:pPr algn="ctr"/>
            <a:r>
              <a:rPr lang="en-US" sz="2000" b="1" dirty="0" smtClean="0">
                <a:solidFill>
                  <a:schemeClr val="tx1">
                    <a:lumMod val="85000"/>
                    <a:lumOff val="15000"/>
                  </a:schemeClr>
                </a:solidFill>
                <a:latin typeface="+mj-lt"/>
                <a:cs typeface="Arial" pitchFamily="34" charset="0"/>
              </a:rPr>
              <a:t>Traditional Custom Research </a:t>
            </a:r>
            <a:r>
              <a:rPr lang="en-US" sz="2000" dirty="0" smtClean="0">
                <a:solidFill>
                  <a:schemeClr val="tx1">
                    <a:lumMod val="75000"/>
                    <a:lumOff val="25000"/>
                  </a:schemeClr>
                </a:solidFill>
                <a:latin typeface="+mj-lt"/>
                <a:cs typeface="Arial" pitchFamily="34" charset="0"/>
              </a:rPr>
              <a:t>= Slow &amp; Expensive</a:t>
            </a:r>
            <a:endParaRPr lang="en-US" sz="2000" dirty="0">
              <a:solidFill>
                <a:schemeClr val="tx1">
                  <a:lumMod val="75000"/>
                  <a:lumOff val="25000"/>
                </a:schemeClr>
              </a:solidFill>
              <a:latin typeface="+mj-lt"/>
            </a:endParaRPr>
          </a:p>
        </p:txBody>
      </p:sp>
      <p:sp>
        <p:nvSpPr>
          <p:cNvPr id="28" name="Left-Right Arrow 27"/>
          <p:cNvSpPr/>
          <p:nvPr/>
        </p:nvSpPr>
        <p:spPr>
          <a:xfrm>
            <a:off x="597198" y="2445351"/>
            <a:ext cx="7964488" cy="597643"/>
          </a:xfrm>
          <a:prstGeom prst="leftRightArrow">
            <a:avLst>
              <a:gd name="adj1" fmla="val 51364"/>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mj-lt"/>
            </a:endParaRPr>
          </a:p>
        </p:txBody>
      </p:sp>
      <p:sp>
        <p:nvSpPr>
          <p:cNvPr id="29" name="Rectangle 28"/>
          <p:cNvSpPr/>
          <p:nvPr/>
        </p:nvSpPr>
        <p:spPr>
          <a:xfrm>
            <a:off x="718460" y="2587665"/>
            <a:ext cx="7827334" cy="307777"/>
          </a:xfrm>
          <a:prstGeom prst="rect">
            <a:avLst/>
          </a:prstGeom>
        </p:spPr>
        <p:txBody>
          <a:bodyPr wrap="square">
            <a:spAutoFit/>
          </a:bodyPr>
          <a:lstStyle/>
          <a:p>
            <a:pPr algn="ctr"/>
            <a:r>
              <a:rPr lang="en-US" sz="1400" dirty="0" smtClean="0">
                <a:solidFill>
                  <a:schemeClr val="tx1">
                    <a:lumMod val="65000"/>
                    <a:lumOff val="35000"/>
                  </a:schemeClr>
                </a:solidFill>
                <a:latin typeface="+mj-lt"/>
                <a:cs typeface="Arial" pitchFamily="34" charset="0"/>
              </a:rPr>
              <a:t>Scope         &gt;         Research         &gt;         Survey         &gt;         Synthesize         &gt;         Deliver  </a:t>
            </a:r>
            <a:endParaRPr lang="en-US" sz="1400" dirty="0">
              <a:solidFill>
                <a:schemeClr val="tx1">
                  <a:lumMod val="65000"/>
                  <a:lumOff val="35000"/>
                </a:schemeClr>
              </a:solidFill>
              <a:latin typeface="+mj-lt"/>
            </a:endParaRPr>
          </a:p>
        </p:txBody>
      </p:sp>
      <p:sp>
        <p:nvSpPr>
          <p:cNvPr id="30" name="Rectangle 29"/>
          <p:cNvSpPr/>
          <p:nvPr/>
        </p:nvSpPr>
        <p:spPr>
          <a:xfrm>
            <a:off x="76200" y="3693694"/>
            <a:ext cx="8988425" cy="400110"/>
          </a:xfrm>
          <a:prstGeom prst="rect">
            <a:avLst/>
          </a:prstGeom>
        </p:spPr>
        <p:txBody>
          <a:bodyPr wrap="square">
            <a:spAutoFit/>
          </a:bodyPr>
          <a:lstStyle/>
          <a:p>
            <a:pPr algn="ctr"/>
            <a:r>
              <a:rPr lang="en-US" sz="2000" b="1" dirty="0" smtClean="0">
                <a:solidFill>
                  <a:schemeClr val="tx1">
                    <a:lumMod val="85000"/>
                    <a:lumOff val="15000"/>
                  </a:schemeClr>
                </a:solidFill>
                <a:latin typeface="+mj-lt"/>
                <a:cs typeface="Arial" pitchFamily="34" charset="0"/>
              </a:rPr>
              <a:t>Trend Hunter</a:t>
            </a:r>
            <a:r>
              <a:rPr lang="en-US" sz="2000" b="1" dirty="0">
                <a:solidFill>
                  <a:schemeClr val="tx1">
                    <a:lumMod val="85000"/>
                    <a:lumOff val="15000"/>
                  </a:schemeClr>
                </a:solidFill>
                <a:latin typeface="+mj-lt"/>
                <a:cs typeface="Arial" pitchFamily="34" charset="0"/>
              </a:rPr>
              <a:t> </a:t>
            </a:r>
            <a:r>
              <a:rPr lang="en-US" sz="2000" dirty="0" smtClean="0">
                <a:solidFill>
                  <a:schemeClr val="tx1">
                    <a:lumMod val="75000"/>
                    <a:lumOff val="25000"/>
                  </a:schemeClr>
                </a:solidFill>
                <a:latin typeface="+mj-lt"/>
                <a:cs typeface="Arial" pitchFamily="34" charset="0"/>
              </a:rPr>
              <a:t>= Fast, Data-Driven, Cost-Effective &amp; Custom</a:t>
            </a:r>
            <a:endParaRPr lang="en-US" sz="2000" dirty="0">
              <a:solidFill>
                <a:schemeClr val="tx1">
                  <a:lumMod val="75000"/>
                  <a:lumOff val="25000"/>
                </a:schemeClr>
              </a:solidFill>
              <a:latin typeface="+mj-lt"/>
            </a:endParaRPr>
          </a:p>
        </p:txBody>
      </p:sp>
      <p:sp>
        <p:nvSpPr>
          <p:cNvPr id="31" name="Left-Right Arrow 30"/>
          <p:cNvSpPr/>
          <p:nvPr/>
        </p:nvSpPr>
        <p:spPr>
          <a:xfrm>
            <a:off x="609600" y="4098757"/>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schemeClr val="tx1">
                    <a:lumMod val="65000"/>
                    <a:lumOff val="35000"/>
                  </a:schemeClr>
                </a:solidFill>
                <a:latin typeface="+mj-lt"/>
              </a:rPr>
              <a:t>Deep Dive</a:t>
            </a:r>
            <a:endParaRPr lang="en-US" sz="1200" dirty="0">
              <a:solidFill>
                <a:schemeClr val="tx1">
                  <a:lumMod val="65000"/>
                  <a:lumOff val="35000"/>
                </a:schemeClr>
              </a:solidFill>
              <a:latin typeface="+mj-lt"/>
            </a:endParaRPr>
          </a:p>
        </p:txBody>
      </p:sp>
      <p:sp>
        <p:nvSpPr>
          <p:cNvPr id="72" name="Rectangle 71"/>
          <p:cNvSpPr/>
          <p:nvPr/>
        </p:nvSpPr>
        <p:spPr>
          <a:xfrm>
            <a:off x="709802" y="2933700"/>
            <a:ext cx="7900798" cy="307777"/>
          </a:xfrm>
          <a:prstGeom prst="rect">
            <a:avLst/>
          </a:prstGeom>
          <a:noFill/>
        </p:spPr>
        <p:txBody>
          <a:bodyPr wrap="square">
            <a:spAutoFit/>
          </a:bodyPr>
          <a:lstStyle/>
          <a:p>
            <a:pPr algn="ctr"/>
            <a:r>
              <a:rPr lang="en-US" sz="1400" dirty="0" smtClean="0">
                <a:solidFill>
                  <a:schemeClr val="tx1">
                    <a:lumMod val="50000"/>
                    <a:lumOff val="50000"/>
                  </a:schemeClr>
                </a:solidFill>
                <a:latin typeface="+mj-lt"/>
                <a:cs typeface="Arial" pitchFamily="34" charset="0"/>
              </a:rPr>
              <a:t>1 Custom Report  =  $10k-$50k   &amp;   1-3 Months</a:t>
            </a:r>
            <a:endParaRPr lang="en-US" sz="1400" dirty="0">
              <a:solidFill>
                <a:schemeClr val="tx1">
                  <a:lumMod val="50000"/>
                  <a:lumOff val="50000"/>
                </a:schemeClr>
              </a:solidFill>
              <a:latin typeface="+mj-lt"/>
            </a:endParaRPr>
          </a:p>
        </p:txBody>
      </p:sp>
      <p:sp>
        <p:nvSpPr>
          <p:cNvPr id="73" name="Left-Right Arrow 72"/>
          <p:cNvSpPr/>
          <p:nvPr/>
        </p:nvSpPr>
        <p:spPr>
          <a:xfrm>
            <a:off x="1502568" y="4099006"/>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schemeClr val="tx1">
                    <a:lumMod val="65000"/>
                    <a:lumOff val="35000"/>
                  </a:schemeClr>
                </a:solidFill>
                <a:latin typeface="+mj-lt"/>
              </a:rPr>
              <a:t>Deep Dive</a:t>
            </a:r>
            <a:endParaRPr lang="en-US" sz="1200" dirty="0">
              <a:solidFill>
                <a:schemeClr val="tx1">
                  <a:lumMod val="65000"/>
                  <a:lumOff val="35000"/>
                </a:schemeClr>
              </a:solidFill>
              <a:latin typeface="+mj-lt"/>
            </a:endParaRPr>
          </a:p>
        </p:txBody>
      </p:sp>
      <p:sp>
        <p:nvSpPr>
          <p:cNvPr id="74" name="Left-Right Arrow 73"/>
          <p:cNvSpPr/>
          <p:nvPr/>
        </p:nvSpPr>
        <p:spPr>
          <a:xfrm>
            <a:off x="2398165" y="4100031"/>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schemeClr val="tx1">
                    <a:lumMod val="65000"/>
                    <a:lumOff val="35000"/>
                  </a:schemeClr>
                </a:solidFill>
                <a:latin typeface="+mj-lt"/>
              </a:rPr>
              <a:t>Deep Dive</a:t>
            </a:r>
            <a:endParaRPr lang="en-US" sz="1200" dirty="0">
              <a:solidFill>
                <a:schemeClr val="tx1">
                  <a:lumMod val="65000"/>
                  <a:lumOff val="35000"/>
                </a:schemeClr>
              </a:solidFill>
              <a:latin typeface="+mj-lt"/>
            </a:endParaRPr>
          </a:p>
        </p:txBody>
      </p:sp>
      <p:sp>
        <p:nvSpPr>
          <p:cNvPr id="75" name="Left-Right Arrow 74"/>
          <p:cNvSpPr/>
          <p:nvPr/>
        </p:nvSpPr>
        <p:spPr>
          <a:xfrm>
            <a:off x="3288752" y="4100280"/>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schemeClr val="tx1">
                    <a:lumMod val="65000"/>
                    <a:lumOff val="35000"/>
                  </a:schemeClr>
                </a:solidFill>
                <a:latin typeface="+mj-lt"/>
              </a:rPr>
              <a:t>Deep Dive</a:t>
            </a:r>
            <a:endParaRPr lang="en-US" sz="1200" dirty="0">
              <a:solidFill>
                <a:schemeClr val="tx1">
                  <a:lumMod val="65000"/>
                  <a:lumOff val="35000"/>
                </a:schemeClr>
              </a:solidFill>
              <a:latin typeface="+mj-lt"/>
            </a:endParaRPr>
          </a:p>
        </p:txBody>
      </p:sp>
      <p:sp>
        <p:nvSpPr>
          <p:cNvPr id="76" name="Left-Right Arrow 75"/>
          <p:cNvSpPr/>
          <p:nvPr/>
        </p:nvSpPr>
        <p:spPr>
          <a:xfrm>
            <a:off x="4180224" y="4100602"/>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schemeClr val="tx1">
                    <a:lumMod val="65000"/>
                    <a:lumOff val="35000"/>
                  </a:schemeClr>
                </a:solidFill>
                <a:latin typeface="+mj-lt"/>
              </a:rPr>
              <a:t>Deep Dive</a:t>
            </a:r>
            <a:endParaRPr lang="en-US" sz="1200" dirty="0">
              <a:solidFill>
                <a:schemeClr val="tx1">
                  <a:lumMod val="65000"/>
                  <a:lumOff val="35000"/>
                </a:schemeClr>
              </a:solidFill>
              <a:latin typeface="+mj-lt"/>
            </a:endParaRPr>
          </a:p>
        </p:txBody>
      </p:sp>
      <p:sp>
        <p:nvSpPr>
          <p:cNvPr id="77" name="Left-Right Arrow 76"/>
          <p:cNvSpPr/>
          <p:nvPr/>
        </p:nvSpPr>
        <p:spPr>
          <a:xfrm>
            <a:off x="5073192" y="4100851"/>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schemeClr val="tx1">
                    <a:lumMod val="65000"/>
                    <a:lumOff val="35000"/>
                  </a:schemeClr>
                </a:solidFill>
                <a:latin typeface="+mj-lt"/>
              </a:rPr>
              <a:t>Deep Dive</a:t>
            </a:r>
            <a:endParaRPr lang="en-US" sz="1200" dirty="0">
              <a:solidFill>
                <a:schemeClr val="tx1">
                  <a:lumMod val="65000"/>
                  <a:lumOff val="35000"/>
                </a:schemeClr>
              </a:solidFill>
              <a:latin typeface="+mj-lt"/>
            </a:endParaRPr>
          </a:p>
        </p:txBody>
      </p:sp>
      <p:sp>
        <p:nvSpPr>
          <p:cNvPr id="78" name="Left-Right Arrow 77"/>
          <p:cNvSpPr/>
          <p:nvPr/>
        </p:nvSpPr>
        <p:spPr>
          <a:xfrm>
            <a:off x="5968789" y="4101876"/>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schemeClr val="tx1">
                    <a:lumMod val="65000"/>
                    <a:lumOff val="35000"/>
                  </a:schemeClr>
                </a:solidFill>
                <a:latin typeface="+mj-lt"/>
              </a:rPr>
              <a:t>Deep Dive</a:t>
            </a:r>
            <a:endParaRPr lang="en-US" sz="1200" dirty="0">
              <a:solidFill>
                <a:schemeClr val="tx1">
                  <a:lumMod val="65000"/>
                  <a:lumOff val="35000"/>
                </a:schemeClr>
              </a:solidFill>
              <a:latin typeface="+mj-lt"/>
            </a:endParaRPr>
          </a:p>
        </p:txBody>
      </p:sp>
      <p:sp>
        <p:nvSpPr>
          <p:cNvPr id="79" name="Left-Right Arrow 78"/>
          <p:cNvSpPr/>
          <p:nvPr/>
        </p:nvSpPr>
        <p:spPr>
          <a:xfrm>
            <a:off x="6862551" y="4102125"/>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schemeClr val="tx1">
                    <a:lumMod val="65000"/>
                    <a:lumOff val="35000"/>
                  </a:schemeClr>
                </a:solidFill>
                <a:latin typeface="+mj-lt"/>
              </a:rPr>
              <a:t>Deep Dive</a:t>
            </a:r>
            <a:endParaRPr lang="en-US" sz="1200" dirty="0">
              <a:solidFill>
                <a:schemeClr val="tx1">
                  <a:lumMod val="65000"/>
                  <a:lumOff val="35000"/>
                </a:schemeClr>
              </a:solidFill>
              <a:latin typeface="+mj-lt"/>
            </a:endParaRPr>
          </a:p>
        </p:txBody>
      </p:sp>
      <p:sp>
        <p:nvSpPr>
          <p:cNvPr id="80" name="Left-Right Arrow 79"/>
          <p:cNvSpPr/>
          <p:nvPr/>
        </p:nvSpPr>
        <p:spPr>
          <a:xfrm>
            <a:off x="7749540" y="4106801"/>
            <a:ext cx="890164" cy="518253"/>
          </a:xfrm>
          <a:prstGeom prst="leftRightArrow">
            <a:avLst>
              <a:gd name="adj1" fmla="val 66559"/>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dirty="0" smtClean="0">
                <a:solidFill>
                  <a:schemeClr val="tx1">
                    <a:lumMod val="65000"/>
                    <a:lumOff val="35000"/>
                  </a:schemeClr>
                </a:solidFill>
                <a:latin typeface="+mj-lt"/>
              </a:rPr>
              <a:t>Deep Dive</a:t>
            </a:r>
            <a:endParaRPr lang="en-US" sz="1200" dirty="0">
              <a:solidFill>
                <a:schemeClr val="tx1">
                  <a:lumMod val="65000"/>
                  <a:lumOff val="35000"/>
                </a:schemeClr>
              </a:solidFill>
              <a:latin typeface="+mj-lt"/>
            </a:endParaRPr>
          </a:p>
        </p:txBody>
      </p:sp>
      <p:sp>
        <p:nvSpPr>
          <p:cNvPr id="22" name="Rectangle 21"/>
          <p:cNvSpPr/>
          <p:nvPr/>
        </p:nvSpPr>
        <p:spPr>
          <a:xfrm>
            <a:off x="502560" y="5257800"/>
            <a:ext cx="8346165" cy="615553"/>
          </a:xfrm>
          <a:prstGeom prst="rect">
            <a:avLst/>
          </a:prstGeom>
          <a:noFill/>
        </p:spPr>
        <p:txBody>
          <a:bodyPr wrap="square">
            <a:spAutoFit/>
          </a:bodyPr>
          <a:lstStyle/>
          <a:p>
            <a:pPr algn="ctr"/>
            <a:r>
              <a:rPr lang="en-US" sz="2000" b="1" dirty="0" smtClean="0">
                <a:solidFill>
                  <a:srgbClr val="00B050"/>
                </a:solidFill>
                <a:latin typeface="+mj-lt"/>
                <a:cs typeface="Arial" pitchFamily="34" charset="0"/>
              </a:rPr>
              <a:t>SPECIAL TRIAL:  </a:t>
            </a:r>
            <a:r>
              <a:rPr lang="en-US" sz="2000" dirty="0" smtClean="0">
                <a:solidFill>
                  <a:srgbClr val="00B050"/>
                </a:solidFill>
                <a:latin typeface="+mj-lt"/>
                <a:cs typeface="Arial" pitchFamily="34" charset="0"/>
              </a:rPr>
              <a:t>Get </a:t>
            </a:r>
            <a:r>
              <a:rPr lang="en-US" sz="2000" b="1" dirty="0" smtClean="0">
                <a:solidFill>
                  <a:srgbClr val="00B050"/>
                </a:solidFill>
                <a:latin typeface="+mj-lt"/>
                <a:cs typeface="Arial" pitchFamily="34" charset="0"/>
              </a:rPr>
              <a:t>12</a:t>
            </a:r>
            <a:r>
              <a:rPr lang="en-US" sz="2000" dirty="0" smtClean="0">
                <a:solidFill>
                  <a:srgbClr val="00B050"/>
                </a:solidFill>
                <a:latin typeface="+mj-lt"/>
                <a:cs typeface="Arial" pitchFamily="34" charset="0"/>
              </a:rPr>
              <a:t> </a:t>
            </a:r>
            <a:r>
              <a:rPr lang="en-US" sz="2000" b="1" dirty="0" smtClean="0">
                <a:solidFill>
                  <a:srgbClr val="00B050"/>
                </a:solidFill>
                <a:latin typeface="+mj-lt"/>
                <a:cs typeface="Arial" pitchFamily="34" charset="0"/>
              </a:rPr>
              <a:t>Custom Reports</a:t>
            </a:r>
            <a:r>
              <a:rPr lang="en-US" sz="2000" dirty="0" smtClean="0">
                <a:solidFill>
                  <a:srgbClr val="00B050"/>
                </a:solidFill>
                <a:latin typeface="+mj-lt"/>
                <a:cs typeface="Arial" pitchFamily="34" charset="0"/>
              </a:rPr>
              <a:t> for </a:t>
            </a:r>
            <a:r>
              <a:rPr lang="en-US" sz="2000" b="1" dirty="0" smtClean="0">
                <a:solidFill>
                  <a:srgbClr val="00B050"/>
                </a:solidFill>
                <a:latin typeface="+mj-lt"/>
                <a:cs typeface="Arial" pitchFamily="34" charset="0"/>
              </a:rPr>
              <a:t>$9k Total</a:t>
            </a:r>
            <a:r>
              <a:rPr lang="en-US" sz="2000" dirty="0" smtClean="0">
                <a:solidFill>
                  <a:srgbClr val="00B050"/>
                </a:solidFill>
                <a:latin typeface="+mj-lt"/>
                <a:cs typeface="Arial" pitchFamily="34" charset="0"/>
              </a:rPr>
              <a:t>   </a:t>
            </a:r>
            <a:br>
              <a:rPr lang="en-US" sz="2000" dirty="0" smtClean="0">
                <a:solidFill>
                  <a:srgbClr val="00B050"/>
                </a:solidFill>
                <a:latin typeface="+mj-lt"/>
                <a:cs typeface="Arial" pitchFamily="34" charset="0"/>
              </a:rPr>
            </a:br>
            <a:r>
              <a:rPr lang="en-US" sz="1400" dirty="0" smtClean="0">
                <a:solidFill>
                  <a:srgbClr val="00B050"/>
                </a:solidFill>
                <a:latin typeface="+mj-lt"/>
                <a:cs typeface="Arial" pitchFamily="34" charset="0"/>
              </a:rPr>
              <a:t>(and a $24k Custom Platform, FREE)</a:t>
            </a:r>
            <a:endParaRPr lang="en-US" sz="1400" dirty="0">
              <a:solidFill>
                <a:srgbClr val="00B050"/>
              </a:solidFill>
              <a:latin typeface="+mj-lt"/>
            </a:endParaRPr>
          </a:p>
        </p:txBody>
      </p:sp>
    </p:spTree>
    <p:extLst>
      <p:ext uri="{BB962C8B-B14F-4D97-AF65-F5344CB8AC3E}">
        <p14:creationId xmlns:p14="http://schemas.microsoft.com/office/powerpoint/2010/main" val="3582757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trendhunterstatic.com/Jeremy-Gutsche-Sun-Newspaper-Keynot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0945" y="5000041"/>
            <a:ext cx="1227223" cy="150675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eremy\Desktop\Trend Hunter\Logo2013-BW-29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6047" y="51273"/>
            <a:ext cx="1770288" cy="4883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68703" y="176009"/>
            <a:ext cx="8747631" cy="738664"/>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Need to Spark Innovation? </a:t>
            </a:r>
          </a:p>
          <a:p>
            <a:pPr fontAlgn="base"/>
            <a:r>
              <a:rPr lang="en-US" sz="1600" dirty="0" smtClean="0">
                <a:solidFill>
                  <a:prstClr val="black">
                    <a:lumMod val="50000"/>
                    <a:lumOff val="50000"/>
                  </a:prstClr>
                </a:solidFill>
                <a:latin typeface="Arial" pitchFamily="34" charset="0"/>
                <a:cs typeface="Arial" pitchFamily="34" charset="0"/>
              </a:rPr>
              <a:t>Ignite your culture of innovation with our award-winning CEO’s keynotes: </a:t>
            </a:r>
            <a:r>
              <a:rPr lang="en-US" sz="1600" dirty="0" smtClean="0">
                <a:solidFill>
                  <a:prstClr val="white">
                    <a:lumMod val="65000"/>
                  </a:prstClr>
                </a:solidFill>
                <a:latin typeface="Arial" pitchFamily="34" charset="0"/>
                <a:cs typeface="Arial" pitchFamily="34" charset="0"/>
              </a:rPr>
              <a:t>JeremyGutsche.com</a:t>
            </a:r>
            <a:endParaRPr lang="en-US" sz="1600" dirty="0">
              <a:solidFill>
                <a:prstClr val="white">
                  <a:lumMod val="65000"/>
                </a:prstClr>
              </a:solidFill>
              <a:latin typeface="Arial" pitchFamily="34" charset="0"/>
              <a:cs typeface="Arial" pitchFamily="34" charset="0"/>
            </a:endParaRPr>
          </a:p>
        </p:txBody>
      </p:sp>
      <p:sp>
        <p:nvSpPr>
          <p:cNvPr id="4" name="Rectangle 3"/>
          <p:cNvSpPr/>
          <p:nvPr/>
        </p:nvSpPr>
        <p:spPr>
          <a:xfrm>
            <a:off x="1621967" y="5105400"/>
            <a:ext cx="6934201" cy="1338828"/>
          </a:xfrm>
          <a:prstGeom prst="rect">
            <a:avLst/>
          </a:prstGeom>
        </p:spPr>
        <p:txBody>
          <a:bodyPr wrap="square">
            <a:spAutoFit/>
          </a:bodyPr>
          <a:lstStyle/>
          <a:p>
            <a:r>
              <a:rPr lang="en-US" sz="1700" dirty="0">
                <a:solidFill>
                  <a:prstClr val="black"/>
                </a:solidFill>
                <a:latin typeface="Arial" pitchFamily="34" charset="0"/>
                <a:cs typeface="Arial" pitchFamily="34" charset="0"/>
              </a:rPr>
              <a:t>“Gutsche is one of the most sought-after keynote speakers on the planet, well-regarded as the top trend-spotter in the world... The most energizing, inspiring and applicable piece of stand-up I have ever seen. And I've heard Bill Clinton... Bill Gates... and Tony Robbins</a:t>
            </a:r>
            <a:r>
              <a:rPr lang="en-US" sz="1700" dirty="0" smtClean="0">
                <a:solidFill>
                  <a:prstClr val="black"/>
                </a:solidFill>
                <a:latin typeface="Arial" pitchFamily="34" charset="0"/>
                <a:cs typeface="Arial" pitchFamily="34" charset="0"/>
              </a:rPr>
              <a:t>.” </a:t>
            </a:r>
            <a:br>
              <a:rPr lang="en-US" sz="1700" dirty="0" smtClean="0">
                <a:solidFill>
                  <a:prstClr val="black"/>
                </a:solidFill>
                <a:latin typeface="Arial" pitchFamily="34" charset="0"/>
                <a:cs typeface="Arial" pitchFamily="34" charset="0"/>
              </a:rPr>
            </a:br>
            <a:r>
              <a:rPr lang="en-US" sz="1300" dirty="0" smtClean="0">
                <a:solidFill>
                  <a:prstClr val="black"/>
                </a:solidFill>
                <a:latin typeface="Arial" pitchFamily="34" charset="0"/>
                <a:cs typeface="Arial" pitchFamily="34" charset="0"/>
              </a:rPr>
              <a:t>– The Sun Newspaper</a:t>
            </a:r>
          </a:p>
        </p:txBody>
      </p:sp>
      <p:pic>
        <p:nvPicPr>
          <p:cNvPr id="1026" name="Picture 2" descr="C:\Users\Jeremy\Desktop\Trend Hunter\Jeremy-Gutsche-Innovation-Keynotes-10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256212"/>
            <a:ext cx="8458200" cy="354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18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idebar image" descr="sidebar image"/>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1784" y="1600200"/>
            <a:ext cx="8621484" cy="2554545"/>
          </a:xfrm>
          <a:prstGeom prst="rect">
            <a:avLst/>
          </a:prstGeom>
        </p:spPr>
        <p:txBody>
          <a:bodyPr vertOverflow="overflow" horzOverflow="overflow" wrap="square" lIns="91440" tIns="45720" rIns="91440" bIns="45720" numCol="1" rtlCol="0">
            <a:spAutoFit/>
          </a:bodyPr>
          <a:lstStyle/>
          <a:p>
            <a:pPr algn="ctr" fontAlgn="base"/>
            <a:r>
              <a:rPr lang="en-US" sz="9600" dirty="0" smtClean="0">
                <a:solidFill>
                  <a:prstClr val="white"/>
                </a:solidFill>
                <a:latin typeface="Arial Black" pitchFamily="34" charset="0"/>
              </a:rPr>
              <a:t>Let’s Chat!</a:t>
            </a:r>
          </a:p>
          <a:p>
            <a:pPr algn="ctr" fontAlgn="base"/>
            <a:r>
              <a:rPr lang="en-US" sz="3200" b="1" dirty="0" smtClean="0">
                <a:solidFill>
                  <a:prstClr val="white"/>
                </a:solidFill>
                <a:latin typeface="Arial" panose="020B0604020202020204" pitchFamily="34" charset="0"/>
                <a:cs typeface="Arial" panose="020B0604020202020204" pitchFamily="34" charset="0"/>
              </a:rPr>
              <a:t>Schedule a call or ask a question: </a:t>
            </a:r>
            <a:r>
              <a:rPr lang="en-US" sz="3200" dirty="0" smtClean="0">
                <a:solidFill>
                  <a:prstClr val="white"/>
                </a:solidFill>
                <a:latin typeface="Arial" panose="020B0604020202020204" pitchFamily="34" charset="0"/>
                <a:cs typeface="Arial" panose="020B0604020202020204" pitchFamily="34" charset="0"/>
              </a:rPr>
              <a:t>TrendReports@TrendHunter.com</a:t>
            </a:r>
            <a:endParaRPr lang="en-US" sz="3200" dirty="0">
              <a:solidFill>
                <a:prstClr val="white"/>
              </a:solidFill>
              <a:latin typeface="Arial" panose="020B0604020202020204" pitchFamily="34" charset="0"/>
              <a:cs typeface="Arial" panose="020B0604020202020204" pitchFamily="34" charset="0"/>
            </a:endParaRPr>
          </a:p>
        </p:txBody>
      </p:sp>
      <p:sp>
        <p:nvSpPr>
          <p:cNvPr id="59" name="TextBox 58"/>
          <p:cNvSpPr txBox="1"/>
          <p:nvPr/>
        </p:nvSpPr>
        <p:spPr>
          <a:xfrm>
            <a:off x="238124" y="6504801"/>
            <a:ext cx="8753475" cy="276999"/>
          </a:xfrm>
          <a:prstGeom prst="rect">
            <a:avLst/>
          </a:prstGeom>
        </p:spPr>
        <p:txBody>
          <a:bodyPr vertOverflow="overflow" horzOverflow="overflow" wrap="square" lIns="91440" tIns="45720" rIns="91440" bIns="45720" numCol="1" rtlCol="0">
            <a:spAutoFit/>
          </a:bodyPr>
          <a:lstStyle/>
          <a:p>
            <a:pPr algn="ctr" fontAlgn="base"/>
            <a:r>
              <a:rPr lang="en-US" sz="1200" dirty="0" smtClean="0">
                <a:solidFill>
                  <a:prstClr val="white"/>
                </a:solidFill>
                <a:latin typeface="Arial"/>
              </a:rPr>
              <a:t>Copyright Trend Hunter Inc. - </a:t>
            </a:r>
            <a:r>
              <a:rPr sz="1200" dirty="0" smtClean="0">
                <a:solidFill>
                  <a:prstClr val="white"/>
                </a:solidFill>
                <a:latin typeface="Arial"/>
              </a:rPr>
              <a:t>All </a:t>
            </a:r>
            <a:r>
              <a:rPr sz="1200" dirty="0">
                <a:solidFill>
                  <a:prstClr val="white"/>
                </a:solidFill>
                <a:latin typeface="Arial"/>
              </a:rPr>
              <a:t>Rights Reserved. 'Trend Hunter' is the legally registered trademarks of Trend Hunter Inc. </a:t>
            </a:r>
          </a:p>
        </p:txBody>
      </p:sp>
      <p:pic>
        <p:nvPicPr>
          <p:cNvPr id="5" name="Picture 4" descr="C:\Users\Jeremy\Desktop\Trend Hunter\Logo2013-B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6442" y="228600"/>
            <a:ext cx="2445675" cy="60201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7" descr="Image7"/>
          <p:cNvPicPr>
            <a:picLocks noChangeAspect="1"/>
          </p:cNvPicPr>
          <p:nvPr/>
        </p:nvPicPr>
        <p:blipFill rotWithShape="1">
          <a:blip r:embed="rId4" cstate="email">
            <a:extLst>
              <a:ext uri="{28A0092B-C50C-407E-A947-70E740481C1C}">
                <a14:useLocalDpi xmlns:a14="http://schemas.microsoft.com/office/drawing/2010/main"/>
              </a:ext>
            </a:extLst>
          </a:blip>
          <a:srcRect t="73951"/>
          <a:stretch/>
        </p:blipFill>
        <p:spPr>
          <a:xfrm>
            <a:off x="0" y="5071532"/>
            <a:ext cx="9144000" cy="1786467"/>
          </a:xfrm>
          <a:prstGeom prst="rect">
            <a:avLst/>
          </a:prstGeom>
        </p:spPr>
      </p:pic>
    </p:spTree>
    <p:extLst>
      <p:ext uri="{BB962C8B-B14F-4D97-AF65-F5344CB8AC3E}">
        <p14:creationId xmlns:p14="http://schemas.microsoft.com/office/powerpoint/2010/main" val="868207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285750" y="147935"/>
            <a:ext cx="70294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Learn More in the Appendix</a:t>
            </a:r>
            <a:endParaRPr lang="en-US" sz="2600" b="1" dirty="0">
              <a:solidFill>
                <a:srgbClr val="FF0000"/>
              </a:solidFill>
              <a:latin typeface="Arial" pitchFamily="34" charset="0"/>
              <a:cs typeface="Arial" pitchFamily="34" charset="0"/>
            </a:endParaRPr>
          </a:p>
        </p:txBody>
      </p:sp>
      <p:sp>
        <p:nvSpPr>
          <p:cNvPr id="3" name="AutoShape 4" descr="data:image/jpeg;base64,/9j/4AAQSkZJRgABAQAAAQABAAD/2wCEAAkGBxMTEhMSExIUFhUXFhIYGBgWFxgYGhcXGBgZFxoWGxYYHCggGCAlHRcWIjEhJSkrLi4vFx8zODMtNygtLisBCgoKDg0OGhAQGy8lICQ0LC40LDUvLS8sMCwsLSwsLCwsLywsLCwuLCwsLCwsLDQtLCwsLCwsLCwsLzQ0LCwsLP/AABEIAN0A5AMBEQACEQEDEQH/xAAcAAEAAgMBAQEAAAAAAAAAAAAABgcEBQgDAQL/xABMEAABAwIBBwcHCAkCBQUAAAABAAIDBBEFBgcSITFBURNSYXGBkbEiMkJyocHRFBc1VGKSs9IIFiMzc3SCk7IVwkNjouLxNFPD0+H/xAAbAQEAAgMBAQAAAAAAAAAAAAAABAUBAgYDB//EADQRAQABAgIIAwYHAQEBAAAAAAABAgMEEQUSEyExQVHRcZHwFSJhgaGxBhYyQlLB4RQzJP/aAAwDAQACEQMRAD8AvFAQEBAQEBAQEBAQEBAQEBAQEBAQEBAQEBAQEBAQEBAQEBAQEBAQeFdWRwsdJK9rGN2ucbBG9u3XcqimiM5V3i+dmNpLaeAvA9KQ6IPU0XPfZZyX9j8P1zGd2rL4Rvatmduovrp4iOF3D2pklT+HrWW6uUmwDObTTuDJWmBx2FxBYT627tFulMlditB37Ua1HvR9fJOGm+sbFhScH1B5VVSyNpfI4NaNZJNgFmImZygQjFM5DGktgiL7ek86IPUBr77KZRg5n9UsZtUM49Tf93Fbh5Xjdev/AB0dWM28wbOHDIQ2dhiJ9IHSZ272rxuYSqN9O9nNNGOBAIIIOsEbCOKhsvqAgICAgICAgICAgICAgICAg86iZrGue4gNaCSTuA1ko2ppmqYpjjKgMtMqZK6YkkiFpIjZwHOP2j7Ni2iHd6PwFGFt5funjP8AXgjqysBAQWVmqysc14opnXY790T6LuZfgd3T1rWYc5pvR8TTN+3G+OPfutpzgASdQG1YcqprK/KF1XKbEiFpIY3j9sjifYFbWLMW6fi1mWgXuwICCZ5v8pTFI2mkP7J5s0n0HHYOonuKiYmzrRrRxZiVpKtbCAgICAgICAgICAgICAgICCGZ2a4x0DmtNjK9jD6vnHv0bdqLjQlqK8VEzyiZ/pRq3dqICAg9aWcxvZI3a1zXDrabjwSWldEV0zTPPcvzK7EdHDnyNOuRjALf8ywPsJW+Hp1rkPm9ynVqmnop5W7yEBAQfQeG1BeuA1nLU0Mp2ujYT121+26pblOrXMN2etAQEBAQEBAQEBAQEBB+JJWtF3OAHSbeKxNURxbU0zVuiHgzEYSbCWMngHt+K84vW5nKKo8282LsRnNM+UsoFeryQPPHTl1Ex49CVt+ogi/fbvWYXmga8sTMdYUstnYiAgICDoiXA21FFDBI57QGQm7LA3a0cQQs2rk251ofN8ROtdqn4yguVOT9FStLW1EpmtqYdB33tFo0e/sU+zduVzvjc8JhEVKYEBAQXfklAWUdO07eTaT0aXlW9qp7053Jbw2rnAayQOteWWZnkxhiMN7ctHfhptv4rfZV8cpee1t55a0ebJab6wtHo+oCAgICAgICAgiuUmVPJkxQ2Lx5zzrDTwA3n2KqxmkNSZot8eq4wOjdpEXLvDp1QqpqXyHSe9zjxcb/APhUtddVc51Tmv6LdFuMqIyeK0btphOOzQEaLiW72ONwerh2KVYxd2zO6c46ImIwVq/G+Mp6ppVCPEaOWMbHtIsdrHjWL9RAK6LD36b1GtS5+IuYHE01Ty+sOe54SxzmOFnNJaRwINiO9SYd5TVFVMVRwl5o2EBBkYfDpyxs5z2N73ALE8Hndq1bdVXSJdJ10vJQvcPQY4j+lurwSmM6oh82mc96h5ZXOcXOJLnEkk7STtKuojLdDR+FkEBBscnsNNRURQ7nOu7oYNbvYPaF53a9SiaiFp5VZSsomBoGlIR5DNwA1aTuA8VBwuFqv1fDqiY3G04enrM8lU4pjM9Q4ulkc7ovZo6A0alf2rFu3GVMOZvYm7enOuezXr1eDZYVjtRTkGKVwHNJu09BadS8buHt3Y96Eizirtmfcq+XJamSeVDKxpBGjK0DSbuI5zeI8FQ4rCVWJ6w6XBY6nERlwqjl2SFRE4QEBAQEBBq8pMQ5CB7x5x8lvWd/YLnsUXGXtlamqOPCEvA2NteimeHGVXrl3XviAgINzkriRhnbc+Q+zXduw9h96m4G/srsdJ3Sg6Qw+2szlxjfCPZ2sG5GrEzR5M4Lv622Du+7T2rpoe2g8TtbGznjT9uSDrZdiAg3uQ1NymIUreErXf2/2n+1YlB0lXqYW5Pwy8939uga6HTjkZzmOb3ghYpnKYlwCgVeNBAQEFg5uqVsME9bJqADg0/ZbrcR1nV/SoWJma64t0sVVxRTNc8IQjF8QfUTPmedbj3Dc0dQV3atxboimOTjb96q9cmurmxF6PIQEGVhVe+CVkzDraQesb2noI1Lzu24uUTTPN62btVquK6eS9qSobIxkjfNc0OHURdctXTNNU0zydpRXFdMVRzey1bCAgICAgiOcN50IRuLnntAAHiVUaWn3aI+MrrQsRrVz8IQhUjoBAQEBBKcepvl+FE7ZYRpDiXRjX95viuowV7a2onnG6VHZq/4sfl+2r7T2lSymuvEBBNs0dPpV4dbzI5D1E2b7ysSptO16uFy6zC71q4tQ+M0/J1EzObLIB1aRt7LK6tznTEtGEtwQelPA57msYLucQ0DpJsFiZiIzkT/AC9qG01LDQxnaAXeq3eet2vsK8dH25uXJuzyVOl7+rbi1HP7K7Vy50QEBAQXPkJIXUMBO4OHY17gPYFzeOiIv1ZetzrdHVTVhqZn4/SW/UROEBAQEBBHcuKMvp9IbY3B39JFj4g9irtJ2prs60ct6z0Tdii9qz+7d81eLnnTiAgICCR5EV+hMYyfJkAH9QvbvuR3Ky0be1LurP7vuq9K2Ne1rxxp+yu8usH+S1ksYFmE6bPUdr1dR0h/SuihcaNxP/Rh6ap48J8Y9ZtAsp4gszMlBeSqk4Nib94uP+1ay5v8RVe7bp8f6WysOWU3l7BoV032tB3e0fBW2GnO3DWUeXuwIJlm0wzTndO4eTENRPPd8Bc9oUTF15U6sc2YaDKfFPlNTJL6N7M9Ruod+3tVthrOytxS4/GX9tdmvly8GrXujCAgIPrWkkAaydiZ5ERnOUL1wCh5GnhiO1rAD17T7SVyt+5tLlVXV2mGt7O1TR0hsF5PcQEBAQEH5ewEEEXBBBB3grExExlLMTMTnCtso8BdTuJAJiJ8k8Psu+O9c3jMJNirOP0+t0uqwWNpxFOU/q9b4aVQk8QEBB+o3lpDgbEEEHgQbhZiZiYmGtURVExPNuM5dGKqhhrWDyo7aXquOi4djre1dZh7sXbcVxzVeia5w2Kqw9XCeHjy84VKpDqRBceZemtSzSW1vmt1hrW29pctZch+IK879NPSPvKwlhQquzpwWqY386K3a1x9xCssHPuTDWULUtgQWLXH5BhTY9ks2o8QXi7u5tm9dlFw9O3xGfKEHSN/Y2Mo4zuVyrxyogICAgn+QGSbi5tVO2zRYxtO0nc8jcBu71U4/GRlNuj59l5o3ATnF25HhH99ljqmX4gICAgICDDmxSFpsZBfo1+Cg3dJ4W1OVVcZ+f2e9OGu1b4pef8AqcDwWl7SDqIcCAe8WXnTpTB3Pd14+e77t/8Amv0TrRHkjWOZJbZKbWNuhf8AxPuUbEaOiY17O/4dlphdKfsv+fdEXsIJBBBG0HUR2KpmJicpXcTExnD8rDIgIJVkbO2Rk1HJrbI1xA43FnDuse9XGir2+bU+Mf2ptKW5omnEUcY9QqLGMPdTzywP2xvc3rG49ose1XkOmw96L1qm5HOGEsvZfmbOm0MOg+1pv+84laOF0vXrYuv4ZR5QlKKxAs7EF46eTg57fvAH/apuCnfMMSrdWDVvci8L+UVcbSPIYdN/U3YO02HevHEV6lEswyc4WK8tVFgPkReQOl3pHv1dilaPs7O1nPGd7mNKX9pe1Y4U7u6MKcrRAQZFBQyTPEcTC9x3DxJ2AdJWldym3GtVOUPS3aruVatEZysnJ/I6ClAmqnsc8a/KIEbO/wA49JVHitITXup3R9XQYbR9rDxr3pjP6Q3L8rqIGxqG9gcR3gWVXtaOqVOkcNE5a8fVn0GKwTfupWP6ARf7u0LaK6Z4S97WItXf0VRLNWz2EBAQfl7wASTYDWVrVVFNM1VcIZiJmcoRTFMWdISGkhnDj0n4Li9IaVuYmqaaJyo6dfHsu8PhabcZzvlrlUpQgyKOufGbtOreDsPYpeFxt7DTnbnd05PK7YouR70NjU0lPWjWNCa23f8A9w9q6S1fw2kYy/TX684RKLl/BTu30+vJDsWwiWndaQajscPNPbuPQoN/D12Jyr8+S7w+Kt34zon5c2AvBJEGRQVZikZINrSD1jeO0XXpauTbriuOTyvWou0TRPN9zvYWCYK2PW2Roa49NrsPaLj+kLraKoqiJjhKLoK/NOvh6+Mb+6tl6OidJZM03J0lMzhDFfr0QT7brR87xlevfrq+M/ds0RkWzkQaVE48x7He3R96k4WcrjEqjVo1WDkwPkWHTVbh5cnmdXmsHeS7qUOqnbX4txwj1LxxN7Y2aq/WavnuJJJNySSTxJV9EZbnHTMzOcviMCCR5M5ITVVnn9nDvedrvUG/r2eCh4nG0Wd3GendYYTR9y/vndT17JXWYzS4cwwUrA+X0jtseL3bSfsj2Lm8TjKq5zqnOfpCxu4qxgqdnZjOr1xlBsRxKWd2nK8uPTsHUNgVfVVNXFR3r9y9VrVzmxFh5P1G8tIc0kEbCDYjtCMxMxOcLAyNywL3Np6g3cbBknE813TwO9SbV3PdUvtH6SmqYtXePKf6lOlJXggINJlNUkNbGPS1nqG7v8Fz2n8RNNum1H7t8+Ef6sdH24mqa55I4uUWogICADvWYmYnOBuaTF2ubydQA5p1XIv3j3rocFpmJjZYrfHXv3V93CTTOvZnKfXBqcbyULRylOdNm3R2kD7J9Ie3rUy/gN20sTnHrh1TMLpOJnUvbp69+iLEblWLd8WGUow2IVtBPRu89rSY78drT2OFuoq+0Ze1qJonjH2UuK/+XF0YiOE8f7+ioKekc6VsJBDi9rCN4Jdo271bZ7nU13Ii3NccMs3TbRYAcFq+bTvfUGpyrp9OjqG/8p5HW0aQ9oXrZnK5EkqbwmgdPNHC3a9wF+A3nsF1a116lM1S0SvOViADoqSPUyJoJA42s0djf8lnRtrdNyeMqHTF/OqLUct6EK0Ur1pqZ8jgxjS5x2AC5K1qqimM6pyhtRRVXOrTGcrAwTI2GmZ8ornN1a9AnyW9fPPQNXWqXF6SzjK3ujqvcPo+3Yp2uIn5cv8AWFlJlo+W8UF44tl9jnDs80dG1UNy9NXBGxelKrnuWt1P1/xEV4KkQEBB9BQXLkriRqKaOQ+dYtd6zdRPbqPap9urWpzdhgr+2s01zx5+MNst0sQRnKf9431feuR/EGe3p8P7XGj/APznxadUKcICAgICDMw/EXxHUbt3tOzs4KfgtIXcLPu76enL/Hhew9F2N/Hqza7C4K0F7PIltrP5hv610dM4bSFOtbnKr6/Pr4o1rE3sHOrVvp9cELxLDZIHaMjbcCNYd1FVt6xXZq1a4XtjEW79OtRPd7ZP4hyM7H+iTou9U6j3bexb4S9srsVcuE+DTGWNtZmnnxjxfjG8ntDG6dwH7Od7ZBbYHNF3DvAd/Uupz3I+Hxmto2umeNMZfKeHZayOXEHnPHpNc3iCO8WWYnKRXOb6gEIqKyXzYg9g6xreevUB2lWGIqmuabdPN51VxRTNU8kKr6t00j5X+c9xce3d2bFd26IopimOTjLtyblc11cZbTJ3JiarN2jRjvrkds6gPSK8MRi6LMb989EjC4G5iJ3bo6pxLUUeFsLI26c5Gve49LneiOgd29c7isbVcn3vJcVXMPgKdWmM6vr8+iDYxjM1S/SldfmtGpreoe/aqyquap3qLEYm5fqzrn5coa9avAQEBAQEFmZsSfk0nDlTb7rbqXh/0uk0NnsZ8UwXutxBo8p6e7WyDdqPUdh7/Fc7+IMPNVFN2OW6fCf9WOj7mVU0TzR1cqtRAQEBAQEH6jeWkEEgjYQtqK6qKoqpnKY5sVUxVGUt3T4lHM3kqhoIO87D+U9K6bB6Xt36dliojx5f5Kurw1dmraWZ9f20GO5KPju+G749ttrmj/cF6YnR9VHvW98fX/VjhNJ03Pdubp+k9m9yae2oihe/XJTucAetpZr62uHa1WeAvbSzGfGNytx9FVi7XFP6a++f3+iRqarBAQQHL+URQx0UIOlK9z3AayQXF1rDi4/9KtdH0a1c3auEKjS12Yoi1Txn7MbJ7IZrG8vWkNaPK5O4AA4vd7h/+LbFaSyzpt+fZHwui4pjaX53Ry7v3lBlrYcjRgNaNWna2rgxu4dK5+7iJmd3mxitKbtSxujr2QhziSSTcnWSdZJ4kqMpJnPe+ICAgICAgILfyKw8w0kbXCznXe7rdsHdoqdapypdbo6zNrDxE8Z3+ber0ThB+JYw4FpFwRYrS5bpuUzRVGcSzTVNM5wiWJ4Y6I32s3O9x4LiMfo25has+NHKe69w+Jpux8ejBVakCAgICAgICDYYbiz4tR8pnDh1H3K1wGlbuG92fep6dPDsi38JTd3xulvcOihLnTRai4WeBqudxLdx26+ldVhLli9ndszx4/7HVW36rtNMW7nLh66NipqKICCP4zWUtI91RJ5UzwA0bXaIGprR6DeJ4lZuYiaaIomd3RAxF6xhqpuV/qnz+XSFd4/lFNVO8s6LNzBsHSecetV9dyauLnsVjbmIn3t0dGnWiIICAgICAgIJbkZks6ZzZpW2hFiAf+Id2rm9O9e1q1rb54LXR+Am7VFyuPd+/wDiz1MdMICAg+ELExExlIwJ8Ghdr0beqbezYqy9ofCXJz1cvDd/iVRjLtPPN4fq9Fxf3j4KP+X8N/Krzjs9PaF3pHr5n6vRc5/ePgsfl/Dfyq847HtC70j18z9Xouc/vHwT8v4b+VXnHY9oXekevmfq9Fzn94+Cfl/Dfyq847HtC70j18z9Xouc/vHwT8v4b+VXnHY9oXekevmfq9Fzn94+Cfl/Dfyq847HtC70j18z9Xouc/vHwT8v4b+VXnHY9oXekevmfq9Fzn94+Cfl/Dfyq847HtC70j183pT4KxjtJr5Aesd2zWvazoa1Zriu3XVE+MdmteNrrjKqI9fNs1boYg/MjbggEi42i1x0i4IRiYzjJF6jISne4vfLUOc43JL2kn/oXjNimd8qurRFquqaqqqpmfjHZ5/N7S8+f7zPyLGwpa+xrHWrzjsfN7S8+f7zPyJsKT2NY61ecdj5vaXnz/eZ+RNhSexrHWrzjsfN7S8+f7zPyJsKT2NY61ecdj5vaXnz/eZ+RNhSexrHWrzjsfN7S8+f7zPyJsKT2NY61ecdj5vaXnz/AHmfkTYUnsax1q847Hze0vPn+838ibCln2NY61ecdmxw/JGkiIcI9Jw3vOl7Dq9i3ptUwkWtHYe3OcU5z8d7er0ThAQEBAQR/LjKUYfSmqLC9rZImuaDY6L3BpLd1wDcA7bbtqDZ4PisNVCyeB4fG8XBHgRuI3hBmoCAgIIZimdHC6eaSCWoc2SNxa8clKbOG0XDLHsQYvzw4P8AWnf2ZvyIJ4Xar7rXQQR2eDCAbGqd/Zm/Ig+fPDg/1p39mb8iB88OD/Wnf2ZvyIPozw4P9ad/Zm/IgkuB5T0dX/6apjkPNa4aQ62nWg26AgICDUZQZT0lE3SqZ2R6rgE3c7qYPKPYEFd4ln6omkiGnnlt6TtGMHpGsnvAQa1n6QLL66F1uiUX/wAUG+wbPjh0pDZWzQE73tDmfeYSe9oCCyaOqZKxksbg9jwHNc3WHNOsEFB7ICAgICAgr3Px9DzfxIPxAgo3N3l5Phk123fA8jlYr7d2k3muHHfax6A6jwDGoKyBlRTvD43DtB3tcPRI3hBsUBAQchZzPpWv/mJPFBGUHbzvMPq+5BxNU+e71neKDyQEBB6QTOY4PY5zXNNw5pIIPEEawUHRWZnOQ+tvR1TgahjdJj9nKsG2+7TG3pHUUFqoCCls52eLknOpcOc0vFxJP5wadhbGNhIPpG41agdoCi6uqfK90kj3Pe43c5xJJPEk7UHigICDsDNz9F0H8tB/gEEjQEBAQEBBXufj6Hm/iQfiBBy8glWQGW8+GT6cZLonEcrETqeOI5rhuKDqXJvH4K6BtRTv0mO2j0mu3tcNxCDaICDkLOZ9K1/8xJ4oIyg7ed5h9X3IOJqnz3es7xQSPNjh8U+KUkMzA+N7nhzXbCBG46+0BB0h82+FfUIe4/FBG8sszdFNC91JHyE4BLLOcWOI2Nc0k2vsuNnSg5umiLXOa4Wc0kEHcQbEINzkNXugxCjladbZ4h1tc4NcO1pI7UHY6Coc+uXhp2f6fTuIlkbeV7dRZGdjAdxdY34DrQc9IJLkRkVU4nLycAAY23KSuvoMB6tp4NHs2oL+yazQ4bTAGSL5TIBrdNrbfoi823WCelBLm5P0gboilg0eHJMt3WQRfKLNNhlUDaAQPtqfB5FuuMeQe5BJ8msLNLSU9MXaZiiZHpAW0tEWva5t1INmgICAgICCvc/H0PN/Eg/ECDl5AQSPIjLGow2cSwm7DYSRk+TI3p4EbjuQdTZJ5TU+IU7aindcGwc0+dG62tjhuPsO0IN0g5CzmfStf/MSeKCMoO3neYfV9yDiap893rO8UEszP/TFF67/AMN6DrJBh4viUdNDJPM4NjjaXOJ4DcOJOwDeSg4xxOq5WaWW1tOSR9uGk4ut7UG5zeYS6pxGkiaCf2rHutuYw6bj3NPsQdc4hVthiklebNjY57upoufBBxnjuKyVVRLUyny5Xucei+xo6ALDsQfMEwuSqnip4hd8rw0cBfaT0AXJ6kHX+S+AQ0NNHTQizWjWba3u9J7uJPwQbZAQEBAQEBAQEBBXufj6Hm/iQfiBBy8glGR+RcuIxVboDeWBsThGf+IHad2g7neSLcdiCMyRlpLXAggkEEWII1EEHYUG8yNyrqMOqBPA7VqEkZ82RvNcPA7Qg6oyOyrp8RgE8Duh7DbSjdzXDwO9By/nM+la/wDmJPFBGUHbzvMPq+5BxNU+e71neKD3wjFJaaZlRA/QlYSWus11iQRscCDqJ2hBK/nbxj66f7MH/wBaDSZQZX11bYVVS+Ro2N1NbfjoMAbfpsg0aDpzM5kLHRQfKS+OWeZo8uM6TGM26DXb9e09FtyDZZ5awxYPVkekGM7Hvaw+wlByigtH9HmgEmJPkI/dQPcPWc5jB7C5B0kgICAgICAgICAgIK9z8fQ838SD8QIOXkF1/o0fvK/1afxkQSXO3mwbWh1XSNDaoDymCwE4Hg+2w79h3EBzlNE5jnMcC1zSQ4EWIINiCDsIKDbZJ5TT4fO2op3WI1OafNe3e1w3jwQeeVOKiqq56kNLRLI5+iTfR0tZF96DVIO3neYfV9yDiap893rO8UGRg2GSVM8dPEAZJHaLQTYX6zsQTX5mMW/9mP8Aus+KDDxTNRisDDI6m02gEnk3teQPUB0j2AoIU4WNjqKCX5uMu5sMnBBLqd7hysV9RGzTbweB32sd1gvbO0W1OBzyRODmOZDK1w1gsD2Pv3IOWUFr/o5VQbiE0Z9Ondbra9ht3X7kHRiAgICAgICAgICAgr3Px9DzfxIPxAg5eQXX+jR+8r/Vp/GRBfCCsc6+bFtc11TTNa2qaNY2CYDceDuB37D0BzdUwOjc5j2lrmkhzSLEEaiCEHmgIO3neYfV9yDiap893rO8UEmzVfS1D/GHgUHXCAg5pz/YHHT4g2WMBonj03NHPB0XOtuvqPXc70FZIOjMzzvluBy0jzfRM8OvcHjSb3aaDnipp3RvdG8Fr2Oc1wO0OabEdhCDb5FZQGhrYKoAkMd5bRtcw6nAdNibdICDsGkqWSsZJG4OY9oc1w2FpFwUHsgICAgICAgICAgr3Px9DzfxIPxAg5eQXX+jR+8r/Vp/GRBfCAgrfOtm0ZiDDUQAMq2jqEwHou4Hg7sPQHNVXTPie6ORpY9hLXNcLFpG0EIPFB287zD6vuQcTVPnu9Z3igkuaxwGLUJJsOVG3qKDrP5VHz2feCDAxnKSkpYzJPURMbr2uF3dDWjW49ACDlzOVlZ/qVa+cAtiaBHE07dBtzpHpJJPcNyCKIOlP0e8PMeGGQ3/AG00jh1NtHfvae5BBc/uSDoakV8bTyU1hJbYyUatfAOFu0HiEFSoLMzW50n4famqAZKUnURrfDfaWj0m39HrI4EOg8Dyhpatgkpp45R9lw0h0ObtaeghBtEGtxrHqakZp1M8cTftuAJO2zW7XHoAJQe+FYgyohjnjJMcjGvaSLEtcLjVuQZaAgICAgIK9z8fQ838SD8QIOXkF1/o0fvK/wBWn8ZEF8ICAgrvOpm1ZiLDPCGsq2DUdglA9B/Twd069WwOZ62kfFI+KRhY9hLXNcLEEbiEHa7vMPq+5BxNU+e71neKDyQEBAQSbIPIyfEqgRxgiJpHKy7mN39biL2Hu1oOs8Lw+Onhjgiboxxsaxo4AC23eelB+cYwuKqhkp52B8cjbOafEHcQbEEbCEHLmcXN7PhkhNjJTOd+zlA2X2MfzXew7uACFoPWnqHsdpMe5juLSWnvCDZ/rVXaOj8sqLcOVf8AFBrKiofI7Se9z3cXEuPeUHXebn6LoP5aD/AIJGgICAgICDR5Z5NMxCldSyPcxrnMcXNtfyTpb9W5BXfzA0n1uo7o/gglub/N7DhTpnRTSScqIwdMN1aBcRbRH2kEzQEBAQV9nSzbx4kwyxaLKtg8l2wSAeg/3O3dSCfaPk26LIKkfmEpCSfldRrJOyP4IPz8wNJ9bqO6P4IHzA0n1uo7o/ggfMDSfW6juj+CDNw3MVh7HB0klRNb0S5rWnr0Gh3tQWRhmGw08YigjZHGNjWAAdfSelBloCDyqadkjXMe1rmOFnNcAQRwIO1BVOVWY2mmJko5TTuPoOGnHe+7XpN7yOgIK7xHMvisZ8iKOYX2xysGriRIWoMGPNNjBNvkRHXLCP8A5EEjwfMRWvINRNDC3VcNvI7p1Cwv2oL6wDCxS00FM1xcIo2RhxFiQ0WuQEGwQEBAQEBAQEBAQEBAQEBAQEBAQEBAQEBAQEBAQEBAQ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3" y="2410244"/>
            <a:ext cx="2534607" cy="115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0616" y="2362200"/>
            <a:ext cx="2590001" cy="119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8144" y="2429068"/>
            <a:ext cx="2209800" cy="112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372" y="4638867"/>
            <a:ext cx="22968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3902" y="4638866"/>
            <a:ext cx="2426715"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C:\Users\Jeremy\Desktop\Trend Reports\Trend-Frameworks.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8144" y="4570877"/>
            <a:ext cx="2279449" cy="128719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41372" y="1878061"/>
            <a:ext cx="2207560" cy="369332"/>
          </a:xfrm>
          <a:prstGeom prst="rect">
            <a:avLst/>
          </a:prstGeom>
        </p:spPr>
        <p:txBody>
          <a:bodyPr vertOverflow="overflow" horzOverflow="overflow" wrap="square" lIns="91440" tIns="45720" rIns="91440" bIns="45720" numCol="1" rtlCol="0">
            <a:spAutoFit/>
          </a:bodyPr>
          <a:lstStyle/>
          <a:p>
            <a:pPr algn="ctr" fontAlgn="base"/>
            <a:r>
              <a:rPr lang="en-US" b="1" dirty="0" smtClean="0">
                <a:latin typeface="Arial" pitchFamily="34" charset="0"/>
                <a:cs typeface="Arial" pitchFamily="34" charset="0"/>
              </a:rPr>
              <a:t>Methodology</a:t>
            </a:r>
            <a:endParaRPr lang="en-US" sz="1400" dirty="0" smtClean="0">
              <a:latin typeface="Arial" pitchFamily="34" charset="0"/>
              <a:cs typeface="Arial" pitchFamily="34" charset="0"/>
            </a:endParaRPr>
          </a:p>
        </p:txBody>
      </p:sp>
      <p:sp>
        <p:nvSpPr>
          <p:cNvPr id="28" name="TextBox 27"/>
          <p:cNvSpPr txBox="1"/>
          <p:nvPr/>
        </p:nvSpPr>
        <p:spPr>
          <a:xfrm>
            <a:off x="3200400" y="1883228"/>
            <a:ext cx="2819400" cy="369332"/>
          </a:xfrm>
          <a:prstGeom prst="rect">
            <a:avLst/>
          </a:prstGeom>
        </p:spPr>
        <p:txBody>
          <a:bodyPr vertOverflow="overflow" horzOverflow="overflow" wrap="square" lIns="91440" tIns="45720" rIns="91440" bIns="45720" numCol="1" rtlCol="0">
            <a:spAutoFit/>
          </a:bodyPr>
          <a:lstStyle/>
          <a:p>
            <a:pPr algn="ctr" fontAlgn="base"/>
            <a:r>
              <a:rPr lang="en-US" b="1" dirty="0" smtClean="0">
                <a:latin typeface="Arial" pitchFamily="34" charset="0"/>
                <a:cs typeface="Arial" pitchFamily="34" charset="0"/>
              </a:rPr>
              <a:t>Ongoing Deep Dives</a:t>
            </a:r>
            <a:endParaRPr lang="en-US" sz="1400" dirty="0" smtClean="0">
              <a:latin typeface="Arial" pitchFamily="34" charset="0"/>
              <a:cs typeface="Arial" pitchFamily="34" charset="0"/>
            </a:endParaRPr>
          </a:p>
        </p:txBody>
      </p:sp>
      <p:sp>
        <p:nvSpPr>
          <p:cNvPr id="35" name="TextBox 34"/>
          <p:cNvSpPr txBox="1"/>
          <p:nvPr/>
        </p:nvSpPr>
        <p:spPr>
          <a:xfrm>
            <a:off x="6105528" y="1883228"/>
            <a:ext cx="2873828" cy="369332"/>
          </a:xfrm>
          <a:prstGeom prst="rect">
            <a:avLst/>
          </a:prstGeom>
        </p:spPr>
        <p:txBody>
          <a:bodyPr vertOverflow="overflow" horzOverflow="overflow" wrap="square" lIns="91440" tIns="45720" rIns="91440" bIns="45720" numCol="1" rtlCol="0">
            <a:spAutoFit/>
          </a:bodyPr>
          <a:lstStyle/>
          <a:p>
            <a:pPr algn="ctr" fontAlgn="base"/>
            <a:r>
              <a:rPr lang="en-US" b="1" dirty="0" smtClean="0">
                <a:latin typeface="Arial" pitchFamily="34" charset="0"/>
                <a:cs typeface="Arial" pitchFamily="34" charset="0"/>
              </a:rPr>
              <a:t>Customization Options</a:t>
            </a:r>
            <a:endParaRPr lang="en-US" sz="1400" dirty="0" smtClean="0">
              <a:latin typeface="Arial" pitchFamily="34" charset="0"/>
              <a:cs typeface="Arial" pitchFamily="34" charset="0"/>
            </a:endParaRPr>
          </a:p>
        </p:txBody>
      </p:sp>
      <p:sp>
        <p:nvSpPr>
          <p:cNvPr id="36" name="TextBox 35"/>
          <p:cNvSpPr txBox="1"/>
          <p:nvPr/>
        </p:nvSpPr>
        <p:spPr>
          <a:xfrm>
            <a:off x="641371" y="4191000"/>
            <a:ext cx="2296887" cy="369332"/>
          </a:xfrm>
          <a:prstGeom prst="rect">
            <a:avLst/>
          </a:prstGeom>
        </p:spPr>
        <p:txBody>
          <a:bodyPr vertOverflow="overflow" horzOverflow="overflow" wrap="square" lIns="91440" tIns="45720" rIns="91440" bIns="45720" numCol="1" rtlCol="0">
            <a:spAutoFit/>
          </a:bodyPr>
          <a:lstStyle/>
          <a:p>
            <a:pPr algn="ctr" fontAlgn="base"/>
            <a:r>
              <a:rPr lang="en-US" b="1" dirty="0" smtClean="0">
                <a:latin typeface="Arial" pitchFamily="34" charset="0"/>
                <a:cs typeface="Arial" pitchFamily="34" charset="0"/>
              </a:rPr>
              <a:t>Definitions</a:t>
            </a:r>
            <a:endParaRPr lang="en-US" sz="1400" dirty="0" smtClean="0">
              <a:latin typeface="Arial" pitchFamily="34" charset="0"/>
              <a:cs typeface="Arial" pitchFamily="34" charset="0"/>
            </a:endParaRPr>
          </a:p>
        </p:txBody>
      </p:sp>
      <p:sp>
        <p:nvSpPr>
          <p:cNvPr id="37" name="TextBox 36"/>
          <p:cNvSpPr txBox="1"/>
          <p:nvPr/>
        </p:nvSpPr>
        <p:spPr>
          <a:xfrm>
            <a:off x="3212644" y="4196167"/>
            <a:ext cx="2873828" cy="369332"/>
          </a:xfrm>
          <a:prstGeom prst="rect">
            <a:avLst/>
          </a:prstGeom>
        </p:spPr>
        <p:txBody>
          <a:bodyPr vertOverflow="overflow" horzOverflow="overflow" wrap="square" lIns="91440" tIns="45720" rIns="91440" bIns="45720" numCol="1" rtlCol="0">
            <a:spAutoFit/>
          </a:bodyPr>
          <a:lstStyle/>
          <a:p>
            <a:pPr algn="ctr" fontAlgn="base"/>
            <a:r>
              <a:rPr lang="en-US" b="1" dirty="0" smtClean="0">
                <a:latin typeface="Arial" pitchFamily="34" charset="0"/>
                <a:cs typeface="Arial" pitchFamily="34" charset="0"/>
              </a:rPr>
              <a:t>Online Portal Access</a:t>
            </a:r>
            <a:endParaRPr lang="en-US" sz="1400" dirty="0" smtClean="0">
              <a:latin typeface="Arial" pitchFamily="34" charset="0"/>
              <a:cs typeface="Arial" pitchFamily="34" charset="0"/>
            </a:endParaRPr>
          </a:p>
        </p:txBody>
      </p:sp>
      <p:sp>
        <p:nvSpPr>
          <p:cNvPr id="38" name="TextBox 37"/>
          <p:cNvSpPr txBox="1"/>
          <p:nvPr/>
        </p:nvSpPr>
        <p:spPr>
          <a:xfrm>
            <a:off x="6117772" y="4196167"/>
            <a:ext cx="2873828" cy="369332"/>
          </a:xfrm>
          <a:prstGeom prst="rect">
            <a:avLst/>
          </a:prstGeom>
        </p:spPr>
        <p:txBody>
          <a:bodyPr vertOverflow="overflow" horzOverflow="overflow" wrap="square" lIns="91440" tIns="45720" rIns="91440" bIns="45720" numCol="1" rtlCol="0">
            <a:spAutoFit/>
          </a:bodyPr>
          <a:lstStyle/>
          <a:p>
            <a:pPr algn="ctr" fontAlgn="base"/>
            <a:r>
              <a:rPr lang="en-US" b="1" dirty="0" smtClean="0">
                <a:latin typeface="Arial" pitchFamily="34" charset="0"/>
                <a:cs typeface="Arial" pitchFamily="34" charset="0"/>
              </a:rPr>
              <a:t>Insight Frameworks</a:t>
            </a:r>
            <a:endParaRPr lang="en-US" sz="1400" dirty="0" smtClean="0">
              <a:latin typeface="Arial" pitchFamily="34" charset="0"/>
              <a:cs typeface="Arial" pitchFamily="34" charset="0"/>
            </a:endParaRPr>
          </a:p>
        </p:txBody>
      </p:sp>
      <p:sp>
        <p:nvSpPr>
          <p:cNvPr id="39" name="TextBox 38"/>
          <p:cNvSpPr txBox="1"/>
          <p:nvPr/>
        </p:nvSpPr>
        <p:spPr>
          <a:xfrm>
            <a:off x="285750" y="634425"/>
            <a:ext cx="8782050" cy="584775"/>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50000"/>
                    <a:lumOff val="50000"/>
                  </a:prstClr>
                </a:solidFill>
                <a:cs typeface="Arial" pitchFamily="34" charset="0"/>
              </a:rPr>
              <a:t>For best practices and more info on how we use 150,000 hunters and </a:t>
            </a:r>
            <a:br>
              <a:rPr lang="en-US" sz="1600" dirty="0" smtClean="0">
                <a:solidFill>
                  <a:prstClr val="black">
                    <a:lumMod val="50000"/>
                    <a:lumOff val="50000"/>
                  </a:prstClr>
                </a:solidFill>
                <a:cs typeface="Arial" pitchFamily="34" charset="0"/>
              </a:rPr>
            </a:br>
            <a:r>
              <a:rPr lang="en-US" sz="1600" dirty="0" smtClean="0">
                <a:solidFill>
                  <a:prstClr val="black">
                    <a:lumMod val="50000"/>
                    <a:lumOff val="50000"/>
                  </a:prstClr>
                </a:solidFill>
                <a:cs typeface="Arial" pitchFamily="34" charset="0"/>
              </a:rPr>
              <a:t>100,000,000 people to help you find better ideas faster, check out the appendix</a:t>
            </a:r>
            <a:endParaRPr lang="en-US" sz="1600" dirty="0">
              <a:solidFill>
                <a:prstClr val="black">
                  <a:lumMod val="50000"/>
                  <a:lumOff val="50000"/>
                </a:prstClr>
              </a:solidFill>
              <a:cs typeface="Arial" pitchFamily="34" charset="0"/>
            </a:endParaRPr>
          </a:p>
        </p:txBody>
      </p:sp>
    </p:spTree>
    <p:extLst>
      <p:ext uri="{BB962C8B-B14F-4D97-AF65-F5344CB8AC3E}">
        <p14:creationId xmlns:p14="http://schemas.microsoft.com/office/powerpoint/2010/main" val="3848733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2"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3" name="TextBox 2"/>
          <p:cNvSpPr txBox="1"/>
          <p:nvPr/>
        </p:nvSpPr>
        <p:spPr>
          <a:xfrm>
            <a:off x="333375" y="1922271"/>
            <a:ext cx="8572500" cy="1015663"/>
          </a:xfrm>
          <a:prstGeom prst="rect">
            <a:avLst/>
          </a:prstGeom>
        </p:spPr>
        <p:txBody>
          <a:bodyPr vertOverflow="overflow" horzOverflow="overflow" wrap="square" lIns="91440" tIns="45720" rIns="91440" bIns="45720" numCol="1" rtlCol="0">
            <a:spAutoFit/>
          </a:bodyPr>
          <a:lstStyle/>
          <a:p>
            <a:pPr fontAlgn="base"/>
            <a:r>
              <a:rPr lang="en-US" sz="6000" b="1" dirty="0" smtClean="0">
                <a:solidFill>
                  <a:srgbClr val="000000"/>
                </a:solidFill>
                <a:latin typeface="Arial"/>
              </a:rPr>
              <a:t>The Top 40</a:t>
            </a:r>
            <a:endParaRPr sz="6000" b="1" dirty="0">
              <a:solidFill>
                <a:srgbClr val="000000"/>
              </a:solidFill>
              <a:latin typeface="Arial"/>
            </a:endParaRPr>
          </a:p>
        </p:txBody>
      </p:sp>
      <p:sp>
        <p:nvSpPr>
          <p:cNvPr id="4" name="TextBox 3">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algn="r" fontAlgn="base"/>
            <a:r>
              <a:rPr sz="700">
                <a:solidFill>
                  <a:srgbClr val="808080"/>
                </a:solidFill>
                <a:latin typeface="Arial"/>
              </a:rPr>
              <a:t>Copyright © TrendHunter.com. All Rights Reserved</a:t>
            </a:r>
          </a:p>
        </p:txBody>
      </p:sp>
      <p:sp>
        <p:nvSpPr>
          <p:cNvPr id="5" name="TextBox 4"/>
          <p:cNvSpPr txBox="1"/>
          <p:nvPr/>
        </p:nvSpPr>
        <p:spPr>
          <a:xfrm>
            <a:off x="381000" y="2929467"/>
            <a:ext cx="8096250" cy="707886"/>
          </a:xfrm>
          <a:prstGeom prst="rect">
            <a:avLst/>
          </a:prstGeom>
        </p:spPr>
        <p:txBody>
          <a:bodyPr vertOverflow="overflow" horzOverflow="overflow" wrap="square" lIns="91440" tIns="45720" rIns="91440" bIns="45720" numCol="1" rtlCol="0">
            <a:spAutoFit/>
          </a:bodyPr>
          <a:lstStyle/>
          <a:p>
            <a:pPr fontAlgn="base"/>
            <a:r>
              <a:rPr lang="en-US" sz="4000" dirty="0" smtClean="0">
                <a:solidFill>
                  <a:srgbClr val="FF0000"/>
                </a:solidFill>
                <a:latin typeface="Arial"/>
              </a:rPr>
              <a:t>Our Favorite Inspiration for 2015</a:t>
            </a:r>
            <a:endParaRPr sz="4000" dirty="0">
              <a:solidFill>
                <a:srgbClr val="FF0000"/>
              </a:solidFill>
              <a:latin typeface="Arial"/>
            </a:endParaRPr>
          </a:p>
        </p:txBody>
      </p:sp>
      <p:sp>
        <p:nvSpPr>
          <p:cNvPr id="6" name="TextBox 5"/>
          <p:cNvSpPr txBox="1"/>
          <p:nvPr/>
        </p:nvSpPr>
        <p:spPr>
          <a:xfrm>
            <a:off x="381000" y="4286250"/>
            <a:ext cx="8382000" cy="523220"/>
          </a:xfrm>
          <a:prstGeom prst="rect">
            <a:avLst/>
          </a:prstGeom>
        </p:spPr>
        <p:txBody>
          <a:bodyPr vertOverflow="overflow" horzOverflow="overflow" wrap="square" lIns="91440" tIns="45720" rIns="91440" bIns="45720" numCol="1" rtlCol="0">
            <a:spAutoFit/>
          </a:bodyPr>
          <a:lstStyle/>
          <a:p>
            <a:pPr fontAlgn="base"/>
            <a:r>
              <a:rPr lang="en-US" sz="1400" dirty="0" smtClean="0">
                <a:solidFill>
                  <a:srgbClr val="000000"/>
                </a:solidFill>
                <a:latin typeface="Arial"/>
              </a:rPr>
              <a:t>Our Top 20 Trends are selected through an internal competition between our editors, each picking their favorite insights from our collection of more than 2,000 PRO Trends.  </a:t>
            </a:r>
            <a:endParaRPr sz="1400" dirty="0">
              <a:solidFill>
                <a:srgbClr val="000000"/>
              </a:solidFill>
              <a:latin typeface="Arial"/>
            </a:endParaRPr>
          </a:p>
        </p:txBody>
      </p:sp>
    </p:spTree>
    <p:extLst>
      <p:ext uri="{BB962C8B-B14F-4D97-AF65-F5344CB8AC3E}">
        <p14:creationId xmlns:p14="http://schemas.microsoft.com/office/powerpoint/2010/main" val="189321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Occult Obsession</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Rising witchcraft fascination shows acceptance for counterculture by consumers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hipster culture continues to be augmented by consumers looking to stand out, brands are taking notice by highlighting an ethereal, outcast aesthetic as a new way to express individualism. The correlation between a culture shrouded in darkness and counterculture fashion speaks to consumer desire to straddle the line between acceptance and hip, outcast rebel.</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+ 53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http://www.trendhunter.com/id/228438</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857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143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15372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Neo-Pagan Fashion Editorials</a:t>
            </a:r>
            <a:r>
              <a:rPr sz="1000" b="0" i="0" u="none" strike="noStrike">
                <a:solidFill>
                  <a:srgbClr val="000000"/>
                </a:solidFill>
                <a:latin typeface="Arial"/>
              </a:rPr>
              <a:t>
This Eclectic Photo Shoot Creates Hidden References to the Occult</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4478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Bohemian Nymph Editorials</a:t>
            </a:r>
            <a:r>
              <a:rPr sz="800" b="0" i="0" u="none" strike="noStrike">
                <a:solidFill>
                  <a:srgbClr val="000000"/>
                </a:solidFill>
                <a:latin typeface="Arial"/>
              </a:rPr>
              <a:t>
This Photo Series from Absynth Photography is Edgy and Ethereal</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5049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Modern Witch Portraits</a:t>
            </a:r>
            <a:r>
              <a:rPr sz="800" b="0" i="0" u="none" strike="noStrike">
                <a:solidFill>
                  <a:srgbClr val="000000"/>
                </a:solidFill>
                <a:latin typeface="Arial"/>
              </a:rPr>
              <a:t>
Women of Power by Katarzyna Majak is Full of Magic and Mystery</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2954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Teenage Wiccan Editorials</a:t>
            </a:r>
            <a:r>
              <a:rPr sz="800" b="0" i="0" u="none" strike="noStrike">
                <a:solidFill>
                  <a:srgbClr val="000000"/>
                </a:solidFill>
                <a:latin typeface="Arial"/>
              </a:rPr>
              <a:t>
The Little Witch of Greenwich Exclusive for The Ones 2 Watch is Ethereal</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952500" cy="647700"/>
          </a:xfrm>
          <a:prstGeom prst="rect">
            <a:avLst/>
          </a:prstGeom>
        </p:spPr>
      </p:pic>
      <p:pic>
        <p:nvPicPr>
          <p:cNvPr id="45" name="bar1" descr="bar1"/>
          <p:cNvPicPr>
            <a:picLocks noChangeAspect="1"/>
          </p:cNvPicPr>
          <p:nvPr/>
        </p:nvPicPr>
        <p:blipFill>
          <a:blip r:embed="rId32"/>
          <a:stretch>
            <a:fillRect/>
          </a:stretch>
        </p:blipFill>
        <p:spPr>
          <a:xfrm>
            <a:off x="6905625" y="4648200"/>
            <a:ext cx="952500" cy="38100"/>
          </a:xfrm>
          <a:prstGeom prst="rect">
            <a:avLst/>
          </a:prstGeom>
        </p:spPr>
      </p:pic>
      <p:pic>
        <p:nvPicPr>
          <p:cNvPr id="46" name="bar1" descr="bar1"/>
          <p:cNvPicPr>
            <a:picLocks noChangeAspect="1"/>
          </p:cNvPicPr>
          <p:nvPr/>
        </p:nvPicPr>
        <p:blipFill>
          <a:blip r:embed="rId33"/>
          <a:stretch>
            <a:fillRect/>
          </a:stretch>
        </p:blipFill>
        <p:spPr>
          <a:xfrm>
            <a:off x="6905625" y="4648200"/>
            <a:ext cx="666750" cy="38100"/>
          </a:xfrm>
          <a:prstGeom prst="rect">
            <a:avLst/>
          </a:prstGeom>
        </p:spPr>
      </p:pic>
      <p:sp>
        <p:nvSpPr>
          <p:cNvPr id="47" name="TextBox 46"/>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Witchy Collegiate Catalogs</a:t>
            </a:r>
          </a:p>
        </p:txBody>
      </p:sp>
      <p:pic>
        <p:nvPicPr>
          <p:cNvPr id="48" name="Image" descr="Image">
            <a:hlinkClick r:id="rId34" tooltip="Go to trend"/>
          </p:cNvPr>
          <p:cNvPicPr>
            <a:picLocks noChangeAspect="1"/>
          </p:cNvPicPr>
          <p:nvPr/>
        </p:nvPicPr>
        <p:blipFill>
          <a:blip r:embed="rId35"/>
          <a:stretch>
            <a:fillRect/>
          </a:stretch>
        </p:blipFill>
        <p:spPr>
          <a:xfrm>
            <a:off x="6905625" y="4762500"/>
            <a:ext cx="952500" cy="647700"/>
          </a:xfrm>
          <a:prstGeom prst="rect">
            <a:avLst/>
          </a:prstGeom>
        </p:spPr>
      </p:pic>
      <p:pic>
        <p:nvPicPr>
          <p:cNvPr id="49" name="bar1" descr="bar1"/>
          <p:cNvPicPr>
            <a:picLocks noChangeAspect="1"/>
          </p:cNvPicPr>
          <p:nvPr/>
        </p:nvPicPr>
        <p:blipFill>
          <a:blip r:embed="rId32"/>
          <a:stretch>
            <a:fillRect/>
          </a:stretch>
        </p:blipFill>
        <p:spPr>
          <a:xfrm>
            <a:off x="6905625" y="5410200"/>
            <a:ext cx="952500" cy="38100"/>
          </a:xfrm>
          <a:prstGeom prst="rect">
            <a:avLst/>
          </a:prstGeom>
        </p:spPr>
      </p:pic>
      <p:pic>
        <p:nvPicPr>
          <p:cNvPr id="50" name="bar1" descr="bar1"/>
          <p:cNvPicPr>
            <a:picLocks noChangeAspect="1"/>
          </p:cNvPicPr>
          <p:nvPr/>
        </p:nvPicPr>
        <p:blipFill>
          <a:blip r:embed="rId36"/>
          <a:stretch>
            <a:fillRect/>
          </a:stretch>
        </p:blipFill>
        <p:spPr>
          <a:xfrm>
            <a:off x="6905625" y="5410200"/>
            <a:ext cx="619125" cy="38100"/>
          </a:xfrm>
          <a:prstGeom prst="rect">
            <a:avLst/>
          </a:prstGeom>
        </p:spPr>
      </p:pic>
      <p:sp>
        <p:nvSpPr>
          <p:cNvPr id="51" name="TextBox 50"/>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Occult-Inspired Cosmetic Ads</a:t>
            </a:r>
          </a:p>
        </p:txBody>
      </p:sp>
    </p:spTree>
    <p:extLst>
      <p:ext uri="{BB962C8B-B14F-4D97-AF65-F5344CB8AC3E}">
        <p14:creationId xmlns:p14="http://schemas.microsoft.com/office/powerpoint/2010/main" val="218756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Ritualized Packaging</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Brands focus on product experience prior to consumption to enhance prestige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Adding an additional layer -- figuratively and literally -- to the experience, brands are enhancing the anticipation of products by adding elaborate wrapping or accessories to ritualize the opening. The focus on sensory experience prior to actually consuming the product adds a level of prestige as the ritual requires more time to appreciate and a distinct attention to novelty.</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+ 41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http://www.trendhunter.com/id/227876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810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524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143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7660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Tabbed Bottle Branding</a:t>
            </a:r>
            <a:r>
              <a:rPr sz="1000" b="0" i="0" u="none" strike="noStrike">
                <a:solidFill>
                  <a:srgbClr val="000000"/>
                </a:solidFill>
                <a:latin typeface="Arial"/>
              </a:rPr>
              <a:t>
OAC Liqueur Packaging Features a Tag for Scribbling a Festive Message</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4097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Crumpled Paper Bag Packaging</a:t>
            </a:r>
            <a:r>
              <a:rPr sz="800" b="0" i="0" u="none" strike="noStrike">
                <a:solidFill>
                  <a:srgbClr val="000000"/>
                </a:solidFill>
                <a:latin typeface="Arial"/>
              </a:rPr>
              <a:t>
The UR Wine Bottle Comes in a Wrinkled Brown Paper Bag</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2763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Topographic Wine Packaging</a:t>
            </a:r>
            <a:r>
              <a:rPr sz="800" b="0" i="0" u="none" strike="noStrike">
                <a:solidFill>
                  <a:srgbClr val="000000"/>
                </a:solidFill>
                <a:latin typeface="Arial"/>
              </a:rPr>
              <a:t>
The Waddesdon Wine Rothschild Collection Features a Map Design</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2954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Transformative Champagne Chillers</a:t>
            </a:r>
            <a:r>
              <a:rPr sz="800" b="0" i="0" u="none" strike="noStrike">
                <a:solidFill>
                  <a:srgbClr val="000000"/>
                </a:solidFill>
                <a:latin typeface="Arial"/>
              </a:rPr>
              <a:t>
'Fashionably Clicquot' Changes Shape to Keep Champagne Cold</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53340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Sound-Enhancing Champagne Amplifiers</a:t>
            </a:r>
            <a:r>
              <a:rPr sz="800" b="0" i="0" u="none" strike="noStrike">
                <a:solidFill>
                  <a:srgbClr val="000000"/>
                </a:solidFill>
                <a:latin typeface="Arial"/>
              </a:rPr>
              <a:t>
Krug Champagne Amplifier Lets You Hear the Sound of Bubbles</a:t>
            </a:r>
          </a:p>
        </p:txBody>
      </p:sp>
    </p:spTree>
    <p:extLst>
      <p:ext uri="{BB962C8B-B14F-4D97-AF65-F5344CB8AC3E}">
        <p14:creationId xmlns:p14="http://schemas.microsoft.com/office/powerpoint/2010/main" val="2064749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17000</TotalTime>
  <Words>5762</Words>
  <Application>Microsoft Office PowerPoint</Application>
  <PresentationFormat>On-screen Show (4:3)</PresentationFormat>
  <Paragraphs>965</Paragraphs>
  <Slides>54</Slides>
  <Notes>9</Notes>
  <HiddenSlides>0</HiddenSlides>
  <MMClips>0</MMClips>
  <ScaleCrop>false</ScaleCrop>
  <HeadingPairs>
    <vt:vector size="4" baseType="variant">
      <vt:variant>
        <vt:lpstr>Theme</vt:lpstr>
      </vt:variant>
      <vt:variant>
        <vt:i4>6</vt:i4>
      </vt:variant>
      <vt:variant>
        <vt:lpstr>Slide Titles</vt:lpstr>
      </vt:variant>
      <vt:variant>
        <vt:i4>54</vt:i4>
      </vt:variant>
    </vt:vector>
  </HeadingPairs>
  <TitlesOfParts>
    <vt:vector size="60" baseType="lpstr">
      <vt:lpstr>Office Theme</vt:lpstr>
      <vt:lpstr>4_Office Theme</vt:lpstr>
      <vt:lpstr>1_Office Theme</vt:lpstr>
      <vt:lpstr>3_Office Theme</vt:lpstr>
      <vt:lpstr>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Report, TrendHunter.com</dc:title>
  <dc:subject>Trend Report Trendhunter.com</dc:subject>
  <dc:creator>TrendHunter</dc:creator>
  <dc:description>Trend Hunter Trend Report. See TrendHunter.com/trendreports for more information</dc:description>
  <cp:lastModifiedBy>Jeremy</cp:lastModifiedBy>
  <cp:revision>105</cp:revision>
  <dcterms:created xsi:type="dcterms:W3CDTF">2013-09-05T11:24:48Z</dcterms:created>
  <dcterms:modified xsi:type="dcterms:W3CDTF">2014-11-11T19:01:00Z</dcterms:modified>
</cp:coreProperties>
</file>