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15/10/2015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15/10/2015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15/10/2015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15/10/2015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t>15/10/2015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t>15/10/2015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t>15/10/2015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t>15/10/2015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t>15/10/2015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t>15/10/2015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t>15/10/2015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t>15/10/2015</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53.jpeg"/><Relationship Id="rId18" Type="http://schemas.openxmlformats.org/officeDocument/2006/relationships/hyperlink" Target="http://www.trendhunter.com/id/264212" TargetMode="External"/><Relationship Id="rId3" Type="http://schemas.openxmlformats.org/officeDocument/2006/relationships/hyperlink" Target="http://www.trendhunter.com/trendreports" TargetMode="External"/><Relationship Id="rId21" Type="http://schemas.openxmlformats.org/officeDocument/2006/relationships/image" Target="../media/image57.jpeg"/><Relationship Id="rId7" Type="http://schemas.openxmlformats.org/officeDocument/2006/relationships/hyperlink" Target="http://www.trendhunter.com/id/279468" TargetMode="External"/><Relationship Id="rId12" Type="http://schemas.openxmlformats.org/officeDocument/2006/relationships/hyperlink" Target="http://www.trendhunter.com/id/268021" TargetMode="External"/><Relationship Id="rId17" Type="http://schemas.openxmlformats.org/officeDocument/2006/relationships/image" Target="../media/image55.jpeg"/><Relationship Id="rId25" Type="http://schemas.openxmlformats.org/officeDocument/2006/relationships/image" Target="../media/image59.jpeg"/><Relationship Id="rId2" Type="http://schemas.openxmlformats.org/officeDocument/2006/relationships/image" Target="../media/image7.jpg"/><Relationship Id="rId16" Type="http://schemas.openxmlformats.org/officeDocument/2006/relationships/hyperlink" Target="http://www.trendhunter.com/id/274444" TargetMode="External"/><Relationship Id="rId20" Type="http://schemas.openxmlformats.org/officeDocument/2006/relationships/hyperlink" Target="http://www.trendhunter.com/id/274247" TargetMode="External"/><Relationship Id="rId1" Type="http://schemas.openxmlformats.org/officeDocument/2006/relationships/slideLayout" Target="../slideLayouts/slideLayout7.xml"/><Relationship Id="rId6" Type="http://schemas.openxmlformats.org/officeDocument/2006/relationships/image" Target="../media/image51.jpg"/><Relationship Id="rId11" Type="http://schemas.openxmlformats.org/officeDocument/2006/relationships/image" Target="../media/image52.jpeg"/><Relationship Id="rId24" Type="http://schemas.openxmlformats.org/officeDocument/2006/relationships/hyperlink" Target="http://www.trendhunter.com/id/263673" TargetMode="External"/><Relationship Id="rId5" Type="http://schemas.openxmlformats.org/officeDocument/2006/relationships/image" Target="../media/image50.jpg"/><Relationship Id="rId15" Type="http://schemas.openxmlformats.org/officeDocument/2006/relationships/image" Target="../media/image54.jpeg"/><Relationship Id="rId23" Type="http://schemas.openxmlformats.org/officeDocument/2006/relationships/image" Target="../media/image58.jpeg"/><Relationship Id="rId10" Type="http://schemas.openxmlformats.org/officeDocument/2006/relationships/hyperlink" Target="http://www.trendhunter.com/id/261270" TargetMode="External"/><Relationship Id="rId19" Type="http://schemas.openxmlformats.org/officeDocument/2006/relationships/image" Target="../media/image56.jpeg"/><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75418" TargetMode="External"/><Relationship Id="rId22" Type="http://schemas.openxmlformats.org/officeDocument/2006/relationships/hyperlink" Target="http://www.trendhunter.com/id/241201"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61.jpeg"/><Relationship Id="rId3" Type="http://schemas.openxmlformats.org/officeDocument/2006/relationships/hyperlink" Target="http://www.trendhunter.com/trendreports" TargetMode="External"/><Relationship Id="rId7" Type="http://schemas.openxmlformats.org/officeDocument/2006/relationships/hyperlink" Target="http://www.trendhunter.com/id/272375" TargetMode="External"/><Relationship Id="rId12" Type="http://schemas.openxmlformats.org/officeDocument/2006/relationships/hyperlink" Target="http://www.trendhunter.com/id/270175" TargetMode="External"/><Relationship Id="rId17" Type="http://schemas.openxmlformats.org/officeDocument/2006/relationships/image" Target="../media/image63.jpeg"/><Relationship Id="rId2" Type="http://schemas.openxmlformats.org/officeDocument/2006/relationships/image" Target="../media/image7.jpg"/><Relationship Id="rId16" Type="http://schemas.openxmlformats.org/officeDocument/2006/relationships/hyperlink" Target="http://www.trendhunter.com/id/252997" TargetMode="External"/><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60.jpeg"/><Relationship Id="rId5" Type="http://schemas.openxmlformats.org/officeDocument/2006/relationships/image" Target="../media/image13.jpg"/><Relationship Id="rId15" Type="http://schemas.openxmlformats.org/officeDocument/2006/relationships/image" Target="../media/image62.jpeg"/><Relationship Id="rId10" Type="http://schemas.openxmlformats.org/officeDocument/2006/relationships/hyperlink" Target="http://www.trendhunter.com/id/239759" TargetMode="External"/><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25052"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66.jpeg"/><Relationship Id="rId18" Type="http://schemas.openxmlformats.org/officeDocument/2006/relationships/hyperlink" Target="http://www.trendhunter.com/id/276906" TargetMode="External"/><Relationship Id="rId3" Type="http://schemas.openxmlformats.org/officeDocument/2006/relationships/hyperlink" Target="http://www.trendhunter.com/trendreports" TargetMode="External"/><Relationship Id="rId21" Type="http://schemas.openxmlformats.org/officeDocument/2006/relationships/image" Target="../media/image70.jpeg"/><Relationship Id="rId7" Type="http://schemas.openxmlformats.org/officeDocument/2006/relationships/hyperlink" Target="http://www.trendhunter.com/id/280317" TargetMode="External"/><Relationship Id="rId12" Type="http://schemas.openxmlformats.org/officeDocument/2006/relationships/hyperlink" Target="http://www.trendhunter.com/id/268034" TargetMode="External"/><Relationship Id="rId17" Type="http://schemas.openxmlformats.org/officeDocument/2006/relationships/image" Target="../media/image68.jpeg"/><Relationship Id="rId2" Type="http://schemas.openxmlformats.org/officeDocument/2006/relationships/image" Target="../media/image7.jpg"/><Relationship Id="rId16" Type="http://schemas.openxmlformats.org/officeDocument/2006/relationships/hyperlink" Target="http://www.trendhunter.com/id/276299" TargetMode="External"/><Relationship Id="rId20" Type="http://schemas.openxmlformats.org/officeDocument/2006/relationships/hyperlink" Target="http://www.trendhunter.com/id/276147" TargetMode="External"/><Relationship Id="rId1" Type="http://schemas.openxmlformats.org/officeDocument/2006/relationships/slideLayout" Target="../slideLayouts/slideLayout7.xml"/><Relationship Id="rId6" Type="http://schemas.openxmlformats.org/officeDocument/2006/relationships/image" Target="../media/image64.jpg"/><Relationship Id="rId11" Type="http://schemas.openxmlformats.org/officeDocument/2006/relationships/image" Target="../media/image65.jpeg"/><Relationship Id="rId5" Type="http://schemas.openxmlformats.org/officeDocument/2006/relationships/image" Target="../media/image21.jpg"/><Relationship Id="rId15" Type="http://schemas.openxmlformats.org/officeDocument/2006/relationships/image" Target="../media/image67.jpeg"/><Relationship Id="rId23" Type="http://schemas.openxmlformats.org/officeDocument/2006/relationships/image" Target="../media/image71.jpeg"/><Relationship Id="rId10" Type="http://schemas.openxmlformats.org/officeDocument/2006/relationships/hyperlink" Target="http://www.trendhunter.com/id/255661" TargetMode="External"/><Relationship Id="rId19" Type="http://schemas.openxmlformats.org/officeDocument/2006/relationships/image" Target="../media/image69.jpeg"/><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79643" TargetMode="External"/><Relationship Id="rId22" Type="http://schemas.openxmlformats.org/officeDocument/2006/relationships/hyperlink" Target="http://www.trendhunter.com/id/279061"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75.jpeg"/><Relationship Id="rId18" Type="http://schemas.openxmlformats.org/officeDocument/2006/relationships/hyperlink" Target="http://www.trendhunter.com/id/272003"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2062" TargetMode="External"/><Relationship Id="rId12" Type="http://schemas.openxmlformats.org/officeDocument/2006/relationships/hyperlink" Target="http://www.trendhunter.com/id/275477" TargetMode="External"/><Relationship Id="rId17" Type="http://schemas.openxmlformats.org/officeDocument/2006/relationships/image" Target="../media/image77.jpeg"/><Relationship Id="rId2" Type="http://schemas.openxmlformats.org/officeDocument/2006/relationships/image" Target="../media/image7.jpg"/><Relationship Id="rId16" Type="http://schemas.openxmlformats.org/officeDocument/2006/relationships/hyperlink" Target="http://www.trendhunter.com/id/238518" TargetMode="External"/><Relationship Id="rId1" Type="http://schemas.openxmlformats.org/officeDocument/2006/relationships/slideLayout" Target="../slideLayouts/slideLayout7.xml"/><Relationship Id="rId6" Type="http://schemas.openxmlformats.org/officeDocument/2006/relationships/image" Target="../media/image73.jpg"/><Relationship Id="rId11" Type="http://schemas.openxmlformats.org/officeDocument/2006/relationships/image" Target="../media/image74.jpeg"/><Relationship Id="rId5" Type="http://schemas.openxmlformats.org/officeDocument/2006/relationships/image" Target="../media/image72.jpg"/><Relationship Id="rId15" Type="http://schemas.openxmlformats.org/officeDocument/2006/relationships/image" Target="../media/image76.jpeg"/><Relationship Id="rId10" Type="http://schemas.openxmlformats.org/officeDocument/2006/relationships/hyperlink" Target="http://www.trendhunter.com/id/274838" TargetMode="External"/><Relationship Id="rId19" Type="http://schemas.openxmlformats.org/officeDocument/2006/relationships/image" Target="../media/image78.jpeg"/><Relationship Id="rId4" Type="http://schemas.openxmlformats.org/officeDocument/2006/relationships/image" Target="../media/image45.jpg"/><Relationship Id="rId9" Type="http://schemas.openxmlformats.org/officeDocument/2006/relationships/hyperlink" Target="http://www.trendhunter.com/copyright" TargetMode="External"/><Relationship Id="rId14" Type="http://schemas.openxmlformats.org/officeDocument/2006/relationships/hyperlink" Target="http://www.trendhunter.com/id/27475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trendhunter.com/id/284805" TargetMode="External"/><Relationship Id="rId13" Type="http://schemas.openxmlformats.org/officeDocument/2006/relationships/image" Target="../media/image11.jpeg"/><Relationship Id="rId3" Type="http://schemas.openxmlformats.org/officeDocument/2006/relationships/hyperlink" Target="http://www.trendhunter.com/copyright" TargetMode="External"/><Relationship Id="rId7" Type="http://schemas.openxmlformats.org/officeDocument/2006/relationships/image" Target="../media/image9.jpeg"/><Relationship Id="rId12" Type="http://schemas.openxmlformats.org/officeDocument/2006/relationships/hyperlink" Target="http://www.trendhunter.com/id/270981"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www.trendhunter.com/id/275555" TargetMode="External"/><Relationship Id="rId11" Type="http://schemas.openxmlformats.org/officeDocument/2006/relationships/image" Target="../media/image5.jpeg"/><Relationship Id="rId5" Type="http://schemas.openxmlformats.org/officeDocument/2006/relationships/image" Target="../media/image8.jpeg"/><Relationship Id="rId10" Type="http://schemas.openxmlformats.org/officeDocument/2006/relationships/hyperlink" Target="http://www.trendhunter.com/id/286244" TargetMode="External"/><Relationship Id="rId4" Type="http://schemas.openxmlformats.org/officeDocument/2006/relationships/hyperlink" Target="http://www.trendhunter.com/id/289062"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7.jpeg"/><Relationship Id="rId18" Type="http://schemas.openxmlformats.org/officeDocument/2006/relationships/hyperlink" Target="http://www.trendhunter.com/id/283453"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9062" TargetMode="External"/><Relationship Id="rId12" Type="http://schemas.openxmlformats.org/officeDocument/2006/relationships/hyperlink" Target="http://www.trendhunter.com/id/253214" TargetMode="External"/><Relationship Id="rId17" Type="http://schemas.openxmlformats.org/officeDocument/2006/relationships/image" Target="../media/image19.jpeg"/><Relationship Id="rId2" Type="http://schemas.openxmlformats.org/officeDocument/2006/relationships/image" Target="../media/image7.jpg"/><Relationship Id="rId16" Type="http://schemas.openxmlformats.org/officeDocument/2006/relationships/hyperlink" Target="http://www.trendhunter.com/id/272017" TargetMode="External"/><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6.jpeg"/><Relationship Id="rId5" Type="http://schemas.openxmlformats.org/officeDocument/2006/relationships/image" Target="../media/image13.jpg"/><Relationship Id="rId15" Type="http://schemas.openxmlformats.org/officeDocument/2006/relationships/image" Target="../media/image18.jpeg"/><Relationship Id="rId10" Type="http://schemas.openxmlformats.org/officeDocument/2006/relationships/hyperlink" Target="http://www.trendhunter.com/id/242279" TargetMode="External"/><Relationship Id="rId19" Type="http://schemas.openxmlformats.org/officeDocument/2006/relationships/image" Target="../media/image20.jpeg"/><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5933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4.jpeg"/><Relationship Id="rId3" Type="http://schemas.openxmlformats.org/officeDocument/2006/relationships/hyperlink" Target="http://www.trendhunter.com/trendreports" TargetMode="External"/><Relationship Id="rId7" Type="http://schemas.openxmlformats.org/officeDocument/2006/relationships/hyperlink" Target="http://www.trendhunter.com/id/275555" TargetMode="External"/><Relationship Id="rId12" Type="http://schemas.openxmlformats.org/officeDocument/2006/relationships/hyperlink" Target="http://www.trendhunter.com/id/273616" TargetMode="External"/><Relationship Id="rId17" Type="http://schemas.openxmlformats.org/officeDocument/2006/relationships/image" Target="../media/image26.jpeg"/><Relationship Id="rId2" Type="http://schemas.openxmlformats.org/officeDocument/2006/relationships/image" Target="../media/image7.jpg"/><Relationship Id="rId16" Type="http://schemas.openxmlformats.org/officeDocument/2006/relationships/hyperlink" Target="http://www.trendhunter.com/id/274818" TargetMode="External"/><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23.jpeg"/><Relationship Id="rId5" Type="http://schemas.openxmlformats.org/officeDocument/2006/relationships/image" Target="../media/image21.jpg"/><Relationship Id="rId15" Type="http://schemas.openxmlformats.org/officeDocument/2006/relationships/image" Target="../media/image25.jpeg"/><Relationship Id="rId10" Type="http://schemas.openxmlformats.org/officeDocument/2006/relationships/hyperlink" Target="http://www.trendhunter.com/id/274966" TargetMode="External"/><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7504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0.jpeg"/><Relationship Id="rId18" Type="http://schemas.openxmlformats.org/officeDocument/2006/relationships/hyperlink" Target="http://www.trendhunter.com/id/275122"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4805" TargetMode="External"/><Relationship Id="rId12" Type="http://schemas.openxmlformats.org/officeDocument/2006/relationships/hyperlink" Target="http://www.trendhunter.com/id/273758" TargetMode="External"/><Relationship Id="rId17" Type="http://schemas.openxmlformats.org/officeDocument/2006/relationships/image" Target="../media/image32.jpeg"/><Relationship Id="rId2" Type="http://schemas.openxmlformats.org/officeDocument/2006/relationships/image" Target="../media/image7.jpg"/><Relationship Id="rId16" Type="http://schemas.openxmlformats.org/officeDocument/2006/relationships/hyperlink" Target="http://www.trendhunter.com/id/259311" TargetMode="External"/><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29.jpeg"/><Relationship Id="rId5" Type="http://schemas.openxmlformats.org/officeDocument/2006/relationships/image" Target="../media/image27.jpg"/><Relationship Id="rId15" Type="http://schemas.openxmlformats.org/officeDocument/2006/relationships/image" Target="../media/image31.jpeg"/><Relationship Id="rId10" Type="http://schemas.openxmlformats.org/officeDocument/2006/relationships/hyperlink" Target="http://www.trendhunter.com/id/252198" TargetMode="External"/><Relationship Id="rId19" Type="http://schemas.openxmlformats.org/officeDocument/2006/relationships/image" Target="../media/image33.jpeg"/><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7335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7.jpeg"/><Relationship Id="rId18" Type="http://schemas.openxmlformats.org/officeDocument/2006/relationships/hyperlink" Target="http://www.trendhunter.com/id/272871" TargetMode="External"/><Relationship Id="rId3" Type="http://schemas.openxmlformats.org/officeDocument/2006/relationships/hyperlink" Target="http://www.trendhunter.com/trendreports" TargetMode="External"/><Relationship Id="rId7" Type="http://schemas.openxmlformats.org/officeDocument/2006/relationships/hyperlink" Target="http://www.trendhunter.com/id/286244" TargetMode="External"/><Relationship Id="rId12" Type="http://schemas.openxmlformats.org/officeDocument/2006/relationships/hyperlink" Target="http://www.trendhunter.com/id/215041" TargetMode="External"/><Relationship Id="rId17" Type="http://schemas.openxmlformats.org/officeDocument/2006/relationships/image" Target="../media/image39.jpeg"/><Relationship Id="rId2" Type="http://schemas.openxmlformats.org/officeDocument/2006/relationships/image" Target="../media/image7.jpg"/><Relationship Id="rId16" Type="http://schemas.openxmlformats.org/officeDocument/2006/relationships/hyperlink" Target="http://www.trendhunter.com/id/284136" TargetMode="External"/><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36.jpeg"/><Relationship Id="rId5" Type="http://schemas.openxmlformats.org/officeDocument/2006/relationships/image" Target="../media/image34.jpg"/><Relationship Id="rId15" Type="http://schemas.openxmlformats.org/officeDocument/2006/relationships/image" Target="../media/image38.jpeg"/><Relationship Id="rId10" Type="http://schemas.openxmlformats.org/officeDocument/2006/relationships/hyperlink" Target="http://www.trendhunter.com/id/276247" TargetMode="External"/><Relationship Id="rId19" Type="http://schemas.openxmlformats.org/officeDocument/2006/relationships/image" Target="../media/image40.jpeg"/><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77040"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42.jpeg"/><Relationship Id="rId3" Type="http://schemas.openxmlformats.org/officeDocument/2006/relationships/hyperlink" Target="http://www.trendhunter.com/trendreports" TargetMode="External"/><Relationship Id="rId7" Type="http://schemas.openxmlformats.org/officeDocument/2006/relationships/hyperlink" Target="http://www.trendhunter.com/id/270981" TargetMode="External"/><Relationship Id="rId12" Type="http://schemas.openxmlformats.org/officeDocument/2006/relationships/hyperlink" Target="http://www.trendhunter.com/id/253550" TargetMode="External"/><Relationship Id="rId17" Type="http://schemas.openxmlformats.org/officeDocument/2006/relationships/image" Target="../media/image44.jpeg"/><Relationship Id="rId2" Type="http://schemas.openxmlformats.org/officeDocument/2006/relationships/image" Target="../media/image7.jpg"/><Relationship Id="rId16" Type="http://schemas.openxmlformats.org/officeDocument/2006/relationships/hyperlink" Target="http://www.trendhunter.com/id/271348" TargetMode="External"/><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1.jpeg"/><Relationship Id="rId5" Type="http://schemas.openxmlformats.org/officeDocument/2006/relationships/image" Target="../media/image34.jpg"/><Relationship Id="rId15" Type="http://schemas.openxmlformats.org/officeDocument/2006/relationships/image" Target="../media/image43.jpeg"/><Relationship Id="rId10" Type="http://schemas.openxmlformats.org/officeDocument/2006/relationships/hyperlink" Target="http://www.trendhunter.com/id/263320" TargetMode="External"/><Relationship Id="rId4" Type="http://schemas.openxmlformats.org/officeDocument/2006/relationships/image" Target="../media/image12.jpg"/><Relationship Id="rId9" Type="http://schemas.openxmlformats.org/officeDocument/2006/relationships/hyperlink" Target="http://www.trendhunter.com/copyright" TargetMode="External"/><Relationship Id="rId14" Type="http://schemas.openxmlformats.org/officeDocument/2006/relationships/hyperlink" Target="http://www.trendhunter.com/id/26480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47.jpeg"/><Relationship Id="rId3" Type="http://schemas.openxmlformats.org/officeDocument/2006/relationships/hyperlink" Target="http://www.trendhunter.com/trendreports" TargetMode="External"/><Relationship Id="rId7" Type="http://schemas.openxmlformats.org/officeDocument/2006/relationships/hyperlink" Target="http://www.trendhunter.com/id/275923" TargetMode="External"/><Relationship Id="rId12" Type="http://schemas.openxmlformats.org/officeDocument/2006/relationships/hyperlink" Target="http://www.trendhunter.com/id/272671" TargetMode="External"/><Relationship Id="rId17" Type="http://schemas.openxmlformats.org/officeDocument/2006/relationships/image" Target="../media/image49.jpeg"/><Relationship Id="rId2" Type="http://schemas.openxmlformats.org/officeDocument/2006/relationships/image" Target="../media/image7.jpg"/><Relationship Id="rId16" Type="http://schemas.openxmlformats.org/officeDocument/2006/relationships/hyperlink" Target="http://www.trendhunter.com/id/275581" TargetMode="External"/><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6.jpeg"/><Relationship Id="rId5" Type="http://schemas.openxmlformats.org/officeDocument/2006/relationships/image" Target="../media/image21.jpg"/><Relationship Id="rId15" Type="http://schemas.openxmlformats.org/officeDocument/2006/relationships/image" Target="../media/image48.jpeg"/><Relationship Id="rId10" Type="http://schemas.openxmlformats.org/officeDocument/2006/relationships/hyperlink" Target="http://www.trendhunter.com/id/275631" TargetMode="External"/><Relationship Id="rId4" Type="http://schemas.openxmlformats.org/officeDocument/2006/relationships/image" Target="../media/image45.jpg"/><Relationship Id="rId9" Type="http://schemas.openxmlformats.org/officeDocument/2006/relationships/hyperlink" Target="http://www.trendhunter.com/copyright" TargetMode="External"/><Relationship Id="rId14" Type="http://schemas.openxmlformats.org/officeDocument/2006/relationships/hyperlink" Target="http://www.trendhunter.com/id/2755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sp>
        <p:nvSpPr>
          <p:cNvPr id="2" name="TextBox 1"/>
          <p:cNvSpPr txBox="1"/>
          <p:nvPr/>
        </p:nvSpPr>
        <p:spPr>
          <a:xfrm>
            <a:off x="0" y="0"/>
            <a:ext cx="9144000" cy="6858000"/>
          </a:xfrm>
          <a:prstGeom prst="rect">
            <a:avLst/>
          </a:prstGeom>
          <a:solidFill>
            <a:srgbClr val="FF0000"/>
          </a:solidFill>
        </p:spPr>
        <p:txBody>
          <a:bodyPr lIns="91440" tIns="45720" rIns="91440" bIns="45720" rtlCol="0">
            <a:noAutofit/>
          </a:bodyPr>
          <a:lstStyle/>
          <a:p>
            <a:pPr marL="0" marR="0" lvl="0" indent="0" algn="l" fontAlgn="base"/>
            <a:endParaRPr/>
          </a:p>
        </p:txBody>
      </p:sp>
      <p:pic>
        <p:nvPicPr>
          <p:cNvPr id="3" name="logo" descr="New Image"/>
          <p:cNvPicPr>
            <a:picLocks noChangeAspect="1"/>
          </p:cNvPicPr>
          <p:nvPr/>
        </p:nvPicPr>
        <p:blipFill>
          <a:blip r:embed="rId2"/>
          <a:stretch>
            <a:fillRect/>
          </a:stretch>
        </p:blipFill>
        <p:spPr>
          <a:xfrm>
            <a:off x="5238750" y="142875"/>
            <a:ext cx="3810000" cy="952500"/>
          </a:xfrm>
          <a:prstGeom prst="rect">
            <a:avLst/>
          </a:prstGeom>
        </p:spPr>
      </p:pic>
      <p:sp>
        <p:nvSpPr>
          <p:cNvPr id="4" name="TextBox 3"/>
          <p:cNvSpPr txBox="1"/>
          <p:nvPr/>
        </p:nvSpPr>
        <p:spPr>
          <a:xfrm>
            <a:off x="190500" y="1190625"/>
            <a:ext cx="8953500" cy="2190750"/>
          </a:xfrm>
          <a:prstGeom prst="rect">
            <a:avLst/>
          </a:prstGeom>
        </p:spPr>
        <p:txBody>
          <a:bodyPr lIns="91440" tIns="45720" rIns="91440" bIns="45720" rtlCol="0" anchor="b">
            <a:spAutoFit/>
          </a:bodyPr>
          <a:lstStyle/>
          <a:p>
            <a:pPr marL="0" marR="0" lvl="0" indent="0" algn="l" fontAlgn="b"/>
            <a:r>
              <a:rPr sz="4800" b="1" i="0" u="none" strike="noStrike">
                <a:solidFill>
                  <a:srgbClr val="FFFFFF"/>
                </a:solidFill>
                <a:latin typeface="Arial"/>
              </a:rPr>
              <a:t>Top 10 PRO 2016</a:t>
            </a:r>
            <a:r>
              <a:rPr sz="4500" b="1" i="0" u="none" strike="noStrike">
                <a:solidFill>
                  <a:srgbClr val="FFFFFF"/>
                </a:solidFill>
                <a:latin typeface="Arial"/>
              </a:rPr>
              <a:t>
Trend Report</a:t>
            </a:r>
          </a:p>
        </p:txBody>
      </p:sp>
      <p:sp>
        <p:nvSpPr>
          <p:cNvPr id="5" name="TextBox 4"/>
          <p:cNvSpPr txBox="1"/>
          <p:nvPr/>
        </p:nvSpPr>
        <p:spPr>
          <a:xfrm>
            <a:off x="142875" y="6048375"/>
            <a:ext cx="8905875" cy="762000"/>
          </a:xfrm>
          <a:prstGeom prst="rect">
            <a:avLst/>
          </a:prstGeom>
        </p:spPr>
        <p:txBody>
          <a:bodyPr lIns="91440" tIns="45720" rIns="91440" bIns="45720" rtlCol="0">
            <a:spAutoFit/>
          </a:bodyPr>
          <a:lstStyle/>
          <a:p>
            <a:pPr marL="0" marR="0" lvl="0" indent="0" algn="l" fontAlgn="base"/>
            <a:r>
              <a:rPr sz="1100" b="0" i="0" u="none" strike="noStrike">
                <a:solidFill>
                  <a:srgbClr val="FFFFFF"/>
                </a:solidFill>
                <a:latin typeface="Arial"/>
              </a:rPr>
              <a:t>Oct 15, 2015 - Copyright © Trend Hunter Inc.  This report is for internal use within your company. Please do not distribute, publish or present outside your team. Brought to you by Trend Hunter, the world's most popular, largest trend network, fueled by more than 100,000 contributors and 2 billion views of data.   We help creative innovators like you Find Better Ideas, Faster™</a:t>
            </a:r>
          </a:p>
        </p:txBody>
      </p:sp>
      <p:pic>
        <p:nvPicPr>
          <p:cNvPr id="6" name="logo" descr="New Image"/>
          <p:cNvPicPr>
            <a:picLocks noChangeAspect="1"/>
          </p:cNvPicPr>
          <p:nvPr/>
        </p:nvPicPr>
        <p:blipFill>
          <a:blip r:embed="rId3"/>
          <a:stretch>
            <a:fillRect/>
          </a:stretch>
        </p:blipFill>
        <p:spPr>
          <a:xfrm>
            <a:off x="0" y="3524250"/>
            <a:ext cx="2286000" cy="1495425"/>
          </a:xfrm>
          <a:prstGeom prst="rect">
            <a:avLst/>
          </a:prstGeom>
        </p:spPr>
      </p:pic>
      <p:sp>
        <p:nvSpPr>
          <p:cNvPr id="7" name="TextBox 6"/>
          <p:cNvSpPr txBox="1"/>
          <p:nvPr/>
        </p:nvSpPr>
        <p:spPr>
          <a:xfrm>
            <a:off x="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Bodily Esteem</a:t>
            </a:r>
          </a:p>
        </p:txBody>
      </p:sp>
      <p:pic>
        <p:nvPicPr>
          <p:cNvPr id="8" name="logo" descr="New Image"/>
          <p:cNvPicPr>
            <a:picLocks noChangeAspect="1"/>
          </p:cNvPicPr>
          <p:nvPr/>
        </p:nvPicPr>
        <p:blipFill>
          <a:blip r:embed="rId4"/>
          <a:stretch>
            <a:fillRect/>
          </a:stretch>
        </p:blipFill>
        <p:spPr>
          <a:xfrm>
            <a:off x="2286000" y="3524250"/>
            <a:ext cx="2286000" cy="1495425"/>
          </a:xfrm>
          <a:prstGeom prst="rect">
            <a:avLst/>
          </a:prstGeom>
        </p:spPr>
      </p:pic>
      <p:sp>
        <p:nvSpPr>
          <p:cNvPr id="9" name="TextBox 8"/>
          <p:cNvSpPr txBox="1"/>
          <p:nvPr/>
        </p:nvSpPr>
        <p:spPr>
          <a:xfrm>
            <a:off x="2286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Branded Cognition</a:t>
            </a:r>
          </a:p>
        </p:txBody>
      </p:sp>
      <p:pic>
        <p:nvPicPr>
          <p:cNvPr id="10" name="logo" descr="New Image"/>
          <p:cNvPicPr>
            <a:picLocks noChangeAspect="1"/>
          </p:cNvPicPr>
          <p:nvPr/>
        </p:nvPicPr>
        <p:blipFill>
          <a:blip r:embed="rId5"/>
          <a:stretch>
            <a:fillRect/>
          </a:stretch>
        </p:blipFill>
        <p:spPr>
          <a:xfrm>
            <a:off x="4572000" y="3524250"/>
            <a:ext cx="2286000" cy="1495425"/>
          </a:xfrm>
          <a:prstGeom prst="rect">
            <a:avLst/>
          </a:prstGeom>
        </p:spPr>
      </p:pic>
      <p:sp>
        <p:nvSpPr>
          <p:cNvPr id="11" name="TextBox 10"/>
          <p:cNvSpPr txBox="1"/>
          <p:nvPr/>
        </p:nvSpPr>
        <p:spPr>
          <a:xfrm>
            <a:off x="4572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Momentary Marketing</a:t>
            </a:r>
          </a:p>
        </p:txBody>
      </p:sp>
      <p:pic>
        <p:nvPicPr>
          <p:cNvPr id="12" name="logo" descr="New Image"/>
          <p:cNvPicPr>
            <a:picLocks noChangeAspect="1"/>
          </p:cNvPicPr>
          <p:nvPr/>
        </p:nvPicPr>
        <p:blipFill>
          <a:blip r:embed="rId6"/>
          <a:stretch>
            <a:fillRect/>
          </a:stretch>
        </p:blipFill>
        <p:spPr>
          <a:xfrm>
            <a:off x="6858000" y="3524250"/>
            <a:ext cx="2286000" cy="1495425"/>
          </a:xfrm>
          <a:prstGeom prst="rect">
            <a:avLst/>
          </a:prstGeom>
        </p:spPr>
      </p:pic>
      <p:sp>
        <p:nvSpPr>
          <p:cNvPr id="13" name="TextBox 12"/>
          <p:cNvSpPr txBox="1"/>
          <p:nvPr/>
        </p:nvSpPr>
        <p:spPr>
          <a:xfrm>
            <a:off x="6858000" y="5048250"/>
            <a:ext cx="2286000" cy="571500"/>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Retail Community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Branded Cognition</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Multisensory experiences create emotional connections within consumers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Branded multisensory experiences covertly engage consumers on an emotional level, strengthening pre-existing ties to the brand and boosting subconscious accessibility. In playing up subtle yet recognizable stimuli, brands can reach consumers in an intimate, emotional way that is sure to resonate as a more positive and memorable relationship.</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952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9468"/>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8 Ideas + 71 Related Examples</a:t>
            </a:r>
          </a:p>
        </p:txBody>
      </p:sp>
      <p:pic>
        <p:nvPicPr>
          <p:cNvPr id="25" name="arrowImg" descr="New Image">
            <a:hlinkClick r:id="rId7" tooltip="http://www.trendhunter.com/id/279468"/>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9468"/>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http://www.trendhunter.com/id/279468</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1270"/>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17558"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Multisensory Automotive Lounges</a:t>
            </a:r>
            <a:r>
              <a:rPr sz="1000" b="0" i="0" u="none" strike="noStrike">
                <a:solidFill>
                  <a:srgbClr val="000000"/>
                </a:solidFill>
                <a:latin typeface="Arial"/>
              </a:rPr>
              <a:t>
The Sound of Porsche Pop-Up is Like a Modern Record Store</a:t>
            </a:r>
          </a:p>
        </p:txBody>
      </p:sp>
      <p:pic>
        <p:nvPicPr>
          <p:cNvPr id="32" name="regularImg" descr="New Image">
            <a:hlinkClick r:id="rId12" tooltip="http://www.trendhunter.com/id/26802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573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Fragrant Experiential Pop-Ups</a:t>
            </a:r>
            <a:r>
              <a:rPr sz="800" b="0" i="0" u="none" strike="noStrike">
                <a:solidFill>
                  <a:srgbClr val="000000"/>
                </a:solidFill>
                <a:latin typeface="Arial"/>
              </a:rPr>
              <a:t>
Glade's Pop-Up Boutique is Branded as One That 'Sells Feelings'</a:t>
            </a:r>
          </a:p>
        </p:txBody>
      </p:sp>
      <p:pic>
        <p:nvPicPr>
          <p:cNvPr id="36" name="regularImg" descr="New Image">
            <a:hlinkClick r:id="rId14" tooltip="http://www.trendhunter.com/id/275418"/>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2763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Music-Pairing Bubbly Apps</a:t>
            </a:r>
            <a:r>
              <a:rPr sz="800" b="0" i="0" u="none" strike="noStrike">
                <a:solidFill>
                  <a:srgbClr val="000000"/>
                </a:solidFill>
                <a:latin typeface="Arial"/>
              </a:rPr>
              <a:t>
The Krug Champagne App Uses Science to Appeal to the Senses</a:t>
            </a:r>
          </a:p>
        </p:txBody>
      </p:sp>
      <p:pic>
        <p:nvPicPr>
          <p:cNvPr id="40" name="regularImg" descr="New Image">
            <a:hlinkClick r:id="rId16" tooltip="http://www.trendhunter.com/id/274444"/>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58102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Scent-Driven Mall Activations</a:t>
            </a:r>
          </a:p>
        </p:txBody>
      </p:sp>
      <p:pic>
        <p:nvPicPr>
          <p:cNvPr id="44" name="regularImg" descr="New Image">
            <a:hlinkClick r:id="rId18" tooltip="http://www.trendhunter.com/id/264212"/>
          </p:cNvPr>
          <p:cNvPicPr>
            <a:picLocks noChangeAspect="1"/>
          </p:cNvPicPr>
          <p:nvPr/>
        </p:nvPicPr>
        <p:blipFill>
          <a:blip r:embed="rId19"/>
          <a:stretch>
            <a:fillRect/>
          </a:stretch>
        </p:blipFill>
        <p:spPr>
          <a:xfrm>
            <a:off x="6905625" y="2619375"/>
            <a:ext cx="952500" cy="657225"/>
          </a:xfrm>
          <a:prstGeom prst="rect">
            <a:avLst/>
          </a:prstGeom>
        </p:spPr>
      </p:pic>
      <p:sp>
        <p:nvSpPr>
          <p:cNvPr id="45" name="TextBox 44"/>
          <p:cNvSpPr txBox="1"/>
          <p:nvPr/>
        </p:nvSpPr>
        <p:spPr>
          <a:xfrm>
            <a:off x="6905625" y="3267075"/>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267075"/>
            <a:ext cx="56197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571750"/>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Fragrant Travel Globes</a:t>
            </a:r>
          </a:p>
        </p:txBody>
      </p:sp>
      <p:pic>
        <p:nvPicPr>
          <p:cNvPr id="48" name="regularImg" descr="New Image">
            <a:hlinkClick r:id="rId20" tooltip="http://www.trendhunter.com/id/274247"/>
          </p:cNvPr>
          <p:cNvPicPr>
            <a:picLocks noChangeAspect="1"/>
          </p:cNvPicPr>
          <p:nvPr/>
        </p:nvPicPr>
        <p:blipFill>
          <a:blip r:embed="rId21"/>
          <a:stretch>
            <a:fillRect/>
          </a:stretch>
        </p:blipFill>
        <p:spPr>
          <a:xfrm>
            <a:off x="6905625" y="3333750"/>
            <a:ext cx="952500" cy="657225"/>
          </a:xfrm>
          <a:prstGeom prst="rect">
            <a:avLst/>
          </a:prstGeom>
        </p:spPr>
      </p:pic>
      <p:sp>
        <p:nvSpPr>
          <p:cNvPr id="49" name="TextBox 48"/>
          <p:cNvSpPr txBox="1"/>
          <p:nvPr/>
        </p:nvSpPr>
        <p:spPr>
          <a:xfrm>
            <a:off x="6905625" y="398145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3981450"/>
            <a:ext cx="42862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28612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Rapper-Curated Event Soundtracks</a:t>
            </a:r>
          </a:p>
        </p:txBody>
      </p:sp>
      <p:pic>
        <p:nvPicPr>
          <p:cNvPr id="52" name="regularImg" descr="New Image">
            <a:hlinkClick r:id="rId22" tooltip="http://www.trendhunter.com/id/241201"/>
          </p:cNvPr>
          <p:cNvPicPr>
            <a:picLocks noChangeAspect="1"/>
          </p:cNvPicPr>
          <p:nvPr/>
        </p:nvPicPr>
        <p:blipFill>
          <a:blip r:embed="rId23"/>
          <a:stretch>
            <a:fillRect/>
          </a:stretch>
        </p:blipFill>
        <p:spPr>
          <a:xfrm>
            <a:off x="6905625" y="4048125"/>
            <a:ext cx="952500" cy="657225"/>
          </a:xfrm>
          <a:prstGeom prst="rect">
            <a:avLst/>
          </a:prstGeom>
        </p:spPr>
      </p:pic>
      <p:sp>
        <p:nvSpPr>
          <p:cNvPr id="53" name="TextBox 52"/>
          <p:cNvSpPr txBox="1"/>
          <p:nvPr/>
        </p:nvSpPr>
        <p:spPr>
          <a:xfrm>
            <a:off x="6905625" y="4695825"/>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695825"/>
            <a:ext cx="4381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000500"/>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Multi-Sensory Dining Experiences</a:t>
            </a:r>
          </a:p>
        </p:txBody>
      </p:sp>
      <p:pic>
        <p:nvPicPr>
          <p:cNvPr id="56" name="regularImg" descr="New Image">
            <a:hlinkClick r:id="rId24" tooltip="http://www.trendhunter.com/id/263673"/>
          </p:cNvPr>
          <p:cNvPicPr>
            <a:picLocks noChangeAspect="1"/>
          </p:cNvPicPr>
          <p:nvPr/>
        </p:nvPicPr>
        <p:blipFill>
          <a:blip r:embed="rId25"/>
          <a:stretch>
            <a:fillRect/>
          </a:stretch>
        </p:blipFill>
        <p:spPr>
          <a:xfrm>
            <a:off x="6905625" y="4762500"/>
            <a:ext cx="952500" cy="657225"/>
          </a:xfrm>
          <a:prstGeom prst="rect">
            <a:avLst/>
          </a:prstGeom>
        </p:spPr>
      </p:pic>
      <p:sp>
        <p:nvSpPr>
          <p:cNvPr id="57" name="TextBox 56"/>
          <p:cNvSpPr txBox="1"/>
          <p:nvPr/>
        </p:nvSpPr>
        <p:spPr>
          <a:xfrm>
            <a:off x="6905625" y="54102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8" name="TextBox 57"/>
          <p:cNvSpPr txBox="1"/>
          <p:nvPr/>
        </p:nvSpPr>
        <p:spPr>
          <a:xfrm>
            <a:off x="6905625" y="5410200"/>
            <a:ext cx="3619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9" name="TextBox 58"/>
          <p:cNvSpPr txBox="1"/>
          <p:nvPr/>
        </p:nvSpPr>
        <p:spPr>
          <a:xfrm>
            <a:off x="7858125" y="47148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In-Flight Musical Meal Pairing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8D13"/>
                </a:solidFill>
                <a:latin typeface="Arial"/>
              </a:rPr>
              <a:t>Viral Oddity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Novel versions of well-known brands spark worldwide attention</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Novelty and oddity reign supreme in the foodie world, but for the mass majority of consumers, full-blown exoticism is still intimidating. Oddball special edition products from familiar brands satiate both needs. This allows consumers to explore within comfortable perimeters, while opening the value of these staple products up to a whole new market.</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429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381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237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+ 33 Related Examples</a:t>
            </a:r>
          </a:p>
        </p:txBody>
      </p:sp>
      <p:pic>
        <p:nvPicPr>
          <p:cNvPr id="25" name="arrowImg" descr="New Image">
            <a:hlinkClick r:id="rId7" tooltip="http://www.trendhunter.com/id/27237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237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http://www.trendhunter.com/id/272375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39759"/>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071813"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Vegetable-Flavored Ice Creams</a:t>
            </a:r>
            <a:r>
              <a:rPr sz="1000" b="0" i="0" u="none" strike="noStrike">
                <a:solidFill>
                  <a:srgbClr val="000000"/>
                </a:solidFill>
                <a:latin typeface="Arial"/>
              </a:rPr>
              <a:t>
The 'Spoon Vege' Haagen Daz Ice Cream Features Carrots and Tomatoes</a:t>
            </a:r>
          </a:p>
        </p:txBody>
      </p:sp>
      <p:pic>
        <p:nvPicPr>
          <p:cNvPr id="32" name="regularImg" descr="New Image">
            <a:hlinkClick r:id="rId12" tooltip="http://www.trendhunter.com/id/270175"/>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0096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Sugary Cinnamon Snacks</a:t>
            </a:r>
            <a:r>
              <a:rPr sz="800" b="0" i="0" u="none" strike="noStrike">
                <a:solidFill>
                  <a:srgbClr val="000000"/>
                </a:solidFill>
                <a:latin typeface="Arial"/>
              </a:rPr>
              <a:t>
Cheetos' New Cinnamon Puff Snack Goes by the Name Sweetos</a:t>
            </a:r>
          </a:p>
        </p:txBody>
      </p:sp>
      <p:pic>
        <p:nvPicPr>
          <p:cNvPr id="36" name="regularImg" descr="New Image">
            <a:hlinkClick r:id="rId14" tooltip="http://www.trendhunter.com/id/22505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953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Pop-Inspired Cheesy Snacks</a:t>
            </a:r>
            <a:r>
              <a:rPr sz="800" b="0" i="0" u="none" strike="noStrike">
                <a:solidFill>
                  <a:srgbClr val="000000"/>
                </a:solidFill>
                <a:latin typeface="Arial"/>
              </a:rPr>
              <a:t>
Mountain Dew Cheetos Makes for a Strange Combination</a:t>
            </a:r>
          </a:p>
        </p:txBody>
      </p:sp>
      <p:pic>
        <p:nvPicPr>
          <p:cNvPr id="40" name="regularImg" descr="New Image">
            <a:hlinkClick r:id="rId16" tooltip="http://www.trendhunter.com/id/252997"/>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571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Poultry-Flavored Cookies</a:t>
            </a:r>
            <a:r>
              <a:rPr sz="800" b="0" i="0" u="none" strike="noStrike">
                <a:solidFill>
                  <a:srgbClr val="000000"/>
                </a:solidFill>
                <a:latin typeface="Arial"/>
              </a:rPr>
              <a:t>
The Latest Rumored Bizarre Oreo Flavor is Fried Chicken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FF0000"/>
                </a:solidFill>
                <a:latin typeface="Arial"/>
              </a:rPr>
              <a:t>Momentary Marketing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Brands capitalize on the ephemeral nature of emerging social media</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Brands aware of the ephemeral direction that social media is moving towards have redirected marketing efforts to follow suit. By using transient social platforms like Snapchat, or devising temporary marketing schemes, brands are appealing to a desire amongst people to consume smaller forms of content in a way that is both easy and efficient.</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6.6</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190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0317"/>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7 Ideas + 61 Related Examples</a:t>
            </a:r>
          </a:p>
        </p:txBody>
      </p:sp>
      <p:pic>
        <p:nvPicPr>
          <p:cNvPr id="25" name="arrowImg" descr="New Image">
            <a:hlinkClick r:id="rId7" tooltip="http://www.trendhunter.com/id/280317"/>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0317"/>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http://www.trendhunter.com/id/280317</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566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0319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Activist App Campaigns</a:t>
            </a:r>
            <a:r>
              <a:rPr sz="1000" b="0" i="0" u="none" strike="noStrike">
                <a:solidFill>
                  <a:srgbClr val="000000"/>
                </a:solidFill>
                <a:latin typeface="Arial"/>
              </a:rPr>
              <a:t>
Amnesty International's Report Without Fear Campaign Utilizes Snapchat</a:t>
            </a:r>
          </a:p>
        </p:txBody>
      </p:sp>
      <p:pic>
        <p:nvPicPr>
          <p:cNvPr id="32" name="regularImg" descr="New Image">
            <a:hlinkClick r:id="rId12" tooltip="http://www.trendhunter.com/id/268034"/>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3144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Temporary 12-Hour Stores</a:t>
            </a:r>
            <a:r>
              <a:rPr sz="800" b="0" i="0" u="none" strike="noStrike">
                <a:solidFill>
                  <a:srgbClr val="000000"/>
                </a:solidFill>
                <a:latin typeface="Arial"/>
              </a:rPr>
              <a:t>
iZettle's Temporary Store Hosts Small Businesses for Just 12 Hours</a:t>
            </a:r>
          </a:p>
        </p:txBody>
      </p:sp>
      <p:pic>
        <p:nvPicPr>
          <p:cNvPr id="36" name="regularImg" descr="New Image">
            <a:hlinkClick r:id="rId14" tooltip="http://www.trendhunter.com/id/279643"/>
          </p:cNvPr>
          <p:cNvPicPr>
            <a:picLocks noChangeAspect="1"/>
          </p:cNvPicPr>
          <p:nvPr/>
        </p:nvPicPr>
        <p:blipFill>
          <a:blip r:embed="rId15"/>
          <a:stretch>
            <a:fillRect/>
          </a:stretch>
        </p:blipFill>
        <p:spPr>
          <a:xfrm>
            <a:off x="4714875" y="4000500"/>
            <a:ext cx="1905000" cy="1238250"/>
          </a:xfrm>
          <a:prstGeom prst="rect">
            <a:avLst/>
          </a:prstGeom>
        </p:spPr>
      </p:pic>
      <p:sp>
        <p:nvSpPr>
          <p:cNvPr id="37" name="TextBox 36"/>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4714875" y="5238750"/>
            <a:ext cx="12954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Secretive Gaming Campaigns</a:t>
            </a:r>
            <a:r>
              <a:rPr sz="800" b="0" i="0" u="none" strike="noStrike">
                <a:solidFill>
                  <a:srgbClr val="000000"/>
                </a:solidFill>
                <a:latin typeface="Arial"/>
              </a:rPr>
              <a:t>
This Call of Duty Video Game Advertising Stunt Covertly Uses Snapchat</a:t>
            </a:r>
          </a:p>
        </p:txBody>
      </p:sp>
      <p:pic>
        <p:nvPicPr>
          <p:cNvPr id="40" name="regularImg" descr="New Image">
            <a:hlinkClick r:id="rId16" tooltip="http://www.trendhunter.com/id/276299"/>
          </p:cNvPr>
          <p:cNvPicPr>
            <a:picLocks noChangeAspect="1"/>
          </p:cNvPicPr>
          <p:nvPr/>
        </p:nvPicPr>
        <p:blipFill>
          <a:blip r:embed="rId17"/>
          <a:stretch>
            <a:fillRect/>
          </a:stretch>
        </p:blipFill>
        <p:spPr>
          <a:xfrm>
            <a:off x="6905625" y="1905000"/>
            <a:ext cx="952500" cy="657225"/>
          </a:xfrm>
          <a:prstGeom prst="rect">
            <a:avLst/>
          </a:prstGeom>
        </p:spPr>
      </p:pic>
      <p:sp>
        <p:nvSpPr>
          <p:cNvPr id="41" name="TextBox 40"/>
          <p:cNvSpPr txBox="1"/>
          <p:nvPr/>
        </p:nvSpPr>
        <p:spPr>
          <a:xfrm>
            <a:off x="6905625" y="2552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6905625" y="2552700"/>
            <a:ext cx="59055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7858125" y="1857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Secretive Party Campaigns</a:t>
            </a:r>
          </a:p>
        </p:txBody>
      </p:sp>
      <p:pic>
        <p:nvPicPr>
          <p:cNvPr id="44" name="regularImg" descr="New Image">
            <a:hlinkClick r:id="rId18" tooltip="http://www.trendhunter.com/id/276906"/>
          </p:cNvPr>
          <p:cNvPicPr>
            <a:picLocks noChangeAspect="1"/>
          </p:cNvPicPr>
          <p:nvPr/>
        </p:nvPicPr>
        <p:blipFill>
          <a:blip r:embed="rId19"/>
          <a:stretch>
            <a:fillRect/>
          </a:stretch>
        </p:blipFill>
        <p:spPr>
          <a:xfrm>
            <a:off x="6905625" y="2667000"/>
            <a:ext cx="952500" cy="657225"/>
          </a:xfrm>
          <a:prstGeom prst="rect">
            <a:avLst/>
          </a:prstGeom>
        </p:spPr>
      </p:pic>
      <p:sp>
        <p:nvSpPr>
          <p:cNvPr id="45" name="TextBox 44"/>
          <p:cNvSpPr txBox="1"/>
          <p:nvPr/>
        </p:nvSpPr>
        <p:spPr>
          <a:xfrm>
            <a:off x="6905625" y="3314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3314700"/>
            <a:ext cx="5715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7" name="TextBox 46"/>
          <p:cNvSpPr txBox="1"/>
          <p:nvPr/>
        </p:nvSpPr>
        <p:spPr>
          <a:xfrm>
            <a:off x="7858125" y="2619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Melting Icy Coupons</a:t>
            </a:r>
          </a:p>
        </p:txBody>
      </p:sp>
      <p:pic>
        <p:nvPicPr>
          <p:cNvPr id="48" name="regularImg" descr="New Image">
            <a:hlinkClick r:id="rId20" tooltip="http://www.trendhunter.com/id/276147"/>
          </p:cNvPr>
          <p:cNvPicPr>
            <a:picLocks noChangeAspect="1"/>
          </p:cNvPicPr>
          <p:nvPr/>
        </p:nvPicPr>
        <p:blipFill>
          <a:blip r:embed="rId21"/>
          <a:stretch>
            <a:fillRect/>
          </a:stretch>
        </p:blipFill>
        <p:spPr>
          <a:xfrm>
            <a:off x="6905625" y="3429000"/>
            <a:ext cx="952500" cy="657225"/>
          </a:xfrm>
          <a:prstGeom prst="rect">
            <a:avLst/>
          </a:prstGeom>
        </p:spPr>
      </p:pic>
      <p:sp>
        <p:nvSpPr>
          <p:cNvPr id="49" name="TextBox 48"/>
          <p:cNvSpPr txBox="1"/>
          <p:nvPr/>
        </p:nvSpPr>
        <p:spPr>
          <a:xfrm>
            <a:off x="6905625" y="4076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0" name="TextBox 49"/>
          <p:cNvSpPr txBox="1"/>
          <p:nvPr/>
        </p:nvSpPr>
        <p:spPr>
          <a:xfrm>
            <a:off x="6905625" y="4076700"/>
            <a:ext cx="46672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51" name="TextBox 50"/>
          <p:cNvSpPr txBox="1"/>
          <p:nvPr/>
        </p:nvSpPr>
        <p:spPr>
          <a:xfrm>
            <a:off x="7858125" y="3381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Ephemeral Awareness Ads</a:t>
            </a:r>
          </a:p>
        </p:txBody>
      </p:sp>
      <p:pic>
        <p:nvPicPr>
          <p:cNvPr id="52" name="regularImg" descr="New Image">
            <a:hlinkClick r:id="rId22" tooltip="http://www.trendhunter.com/id/279061"/>
          </p:cNvPr>
          <p:cNvPicPr>
            <a:picLocks noChangeAspect="1"/>
          </p:cNvPicPr>
          <p:nvPr/>
        </p:nvPicPr>
        <p:blipFill>
          <a:blip r:embed="rId23"/>
          <a:stretch>
            <a:fillRect/>
          </a:stretch>
        </p:blipFill>
        <p:spPr>
          <a:xfrm>
            <a:off x="6905625" y="4191000"/>
            <a:ext cx="952500" cy="657225"/>
          </a:xfrm>
          <a:prstGeom prst="rect">
            <a:avLst/>
          </a:prstGeom>
        </p:spPr>
      </p:pic>
      <p:sp>
        <p:nvSpPr>
          <p:cNvPr id="53" name="TextBox 52"/>
          <p:cNvSpPr txBox="1"/>
          <p:nvPr/>
        </p:nvSpPr>
        <p:spPr>
          <a:xfrm>
            <a:off x="6905625" y="4838700"/>
            <a:ext cx="9525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54" name="TextBox 53"/>
          <p:cNvSpPr txBox="1"/>
          <p:nvPr/>
        </p:nvSpPr>
        <p:spPr>
          <a:xfrm>
            <a:off x="6905625" y="4838700"/>
            <a:ext cx="40957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55" name="TextBox 54"/>
          <p:cNvSpPr txBox="1"/>
          <p:nvPr/>
        </p:nvSpPr>
        <p:spPr>
          <a:xfrm>
            <a:off x="7858125" y="4143375"/>
            <a:ext cx="952500" cy="571500"/>
          </a:xfrm>
          <a:prstGeom prst="rect">
            <a:avLst/>
          </a:prstGeom>
        </p:spPr>
        <p:txBody>
          <a:bodyPr lIns="91440" tIns="45720" rIns="91440" bIns="45720" rtlCol="0">
            <a:spAutoFit/>
          </a:bodyPr>
          <a:lstStyle/>
          <a:p>
            <a:pPr marL="0" marR="0" lvl="0" indent="0" algn="l" fontAlgn="base"/>
            <a:r>
              <a:rPr sz="900" b="1" i="0" u="none" strike="noStrike">
                <a:solidFill>
                  <a:srgbClr val="000000"/>
                </a:solidFill>
                <a:latin typeface="Arial"/>
              </a:rPr>
              <a:t>Social Media Brand Advocates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A901"/>
                </a:solidFill>
                <a:latin typeface="Arial"/>
              </a:rPr>
              <a:t>STEMinine Play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Young girls get involved in the academic disciplines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the disciplines of science, technology, engineering and math become more and more in demand, forward-thinking parents seek ways to not only teach their children, but specifically their girls, how to get ahead in this sphere. Simultaneously battling the misconceptions of STEM being boring and not for girls, this wave of academic toys shows action taken to ensure children achieve the modern notion of success.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5.4</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762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714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206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+ 43 Related Examples</a:t>
            </a:r>
          </a:p>
        </p:txBody>
      </p:sp>
      <p:pic>
        <p:nvPicPr>
          <p:cNvPr id="25" name="arrowImg" descr="New Image">
            <a:hlinkClick r:id="rId7" tooltip="http://www.trendhunter.com/id/28206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206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http://www.trendhunter.com/id/282062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4838"/>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45745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Girl-Targeted Science Kits</a:t>
            </a:r>
            <a:r>
              <a:rPr sz="1000" b="0" i="0" u="none" strike="noStrike">
                <a:solidFill>
                  <a:srgbClr val="000000"/>
                </a:solidFill>
                <a:latin typeface="Arial"/>
              </a:rPr>
              <a:t>
Yellow Scope Produces Creative and Rigorous Science Kits for Girls</a:t>
            </a:r>
          </a:p>
        </p:txBody>
      </p:sp>
      <p:pic>
        <p:nvPicPr>
          <p:cNvPr id="32" name="regularImg" descr="New Image">
            <a:hlinkClick r:id="rId12" tooltip="http://www.trendhunter.com/id/275477"/>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9906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Skill-Building Toy Shops</a:t>
            </a:r>
            <a:r>
              <a:rPr sz="800" b="0" i="0" u="none" strike="noStrike">
                <a:solidFill>
                  <a:srgbClr val="000000"/>
                </a:solidFill>
                <a:latin typeface="Arial"/>
              </a:rPr>
              <a:t>
Amazon Launched a Store for Featuring Educational and Fun STEM Toys</a:t>
            </a:r>
          </a:p>
        </p:txBody>
      </p:sp>
      <p:pic>
        <p:nvPicPr>
          <p:cNvPr id="36" name="regularImg" descr="New Image">
            <a:hlinkClick r:id="rId14" tooltip="http://www.trendhunter.com/id/274756"/>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763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Girl-Targeted Tech Programs</a:t>
            </a:r>
            <a:r>
              <a:rPr sz="800" b="0" i="0" u="none" strike="noStrike">
                <a:solidFill>
                  <a:srgbClr val="000000"/>
                </a:solidFill>
                <a:latin typeface="Arial"/>
              </a:rPr>
              <a:t>
This 3D Printing Project Enables You to Invest in Girls' Education</a:t>
            </a:r>
          </a:p>
        </p:txBody>
      </p:sp>
      <p:pic>
        <p:nvPicPr>
          <p:cNvPr id="40" name="regularImg" descr="New Image">
            <a:hlinkClick r:id="rId16" tooltip="http://www.trendhunter.com/id/238518"/>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76200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Empowering Engineering Toy Ads</a:t>
            </a:r>
            <a:r>
              <a:rPr sz="800" b="0" i="0" u="none" strike="noStrike">
                <a:solidFill>
                  <a:srgbClr val="000000"/>
                </a:solidFill>
                <a:latin typeface="Arial"/>
              </a:rPr>
              <a:t>
This Ad for Goldiblox' Toys for Girls Shows Your Brain on Princess</a:t>
            </a:r>
          </a:p>
        </p:txBody>
      </p:sp>
      <p:pic>
        <p:nvPicPr>
          <p:cNvPr id="44" name="regularImg" descr="New Image">
            <a:hlinkClick r:id="rId18" tooltip="http://www.trendhunter.com/id/272003"/>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838200" cy="38100"/>
          </a:xfrm>
          <a:prstGeom prst="rect">
            <a:avLst/>
          </a:prstGeom>
          <a:solidFill>
            <a:srgbClr val="FFA901"/>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Girly Video Game Toys</a:t>
            </a:r>
            <a:r>
              <a:rPr sz="800" b="0" i="0" u="none" strike="noStrike">
                <a:solidFill>
                  <a:srgbClr val="000000"/>
                </a:solidFill>
                <a:latin typeface="Arial"/>
              </a:rPr>
              <a:t>
The Princess Peach Remote-Control Car is Fun and Feminine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870156" cy="6858000"/>
          <a:chOff x="0" y="0"/>
          <a:chExt cx="8870156" cy="6858000"/>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0000"/>
                </a:solidFill>
                <a:latin typeface="Arial"/>
              </a:rPr>
              <a:t>Table of Contents</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762000"/>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4)    Matchmaking Adulthood</a:t>
            </a:r>
          </a:p>
        </p:txBody>
      </p:sp>
      <p:sp>
        <p:nvSpPr>
          <p:cNvPr id="6" name="TextBox 5"/>
          <p:cNvSpPr txBox="1"/>
          <p:nvPr/>
        </p:nvSpPr>
        <p:spPr>
          <a:xfrm>
            <a:off x="190500" y="1000125"/>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5)    Adhesive Tech</a:t>
            </a:r>
          </a:p>
        </p:txBody>
      </p:sp>
      <p:sp>
        <p:nvSpPr>
          <p:cNvPr id="7" name="TextBox 6"/>
          <p:cNvSpPr txBox="1"/>
          <p:nvPr/>
        </p:nvSpPr>
        <p:spPr>
          <a:xfrm>
            <a:off x="190500" y="1238250"/>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6)    Appified Entrepreneur</a:t>
            </a:r>
          </a:p>
        </p:txBody>
      </p:sp>
      <p:sp>
        <p:nvSpPr>
          <p:cNvPr id="8" name="TextBox 7"/>
          <p:cNvSpPr txBox="1"/>
          <p:nvPr/>
        </p:nvSpPr>
        <p:spPr>
          <a:xfrm>
            <a:off x="190500" y="1476375"/>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7)    Retail Community</a:t>
            </a:r>
          </a:p>
        </p:txBody>
      </p:sp>
      <p:sp>
        <p:nvSpPr>
          <p:cNvPr id="9" name="TextBox 8"/>
          <p:cNvSpPr txBox="1"/>
          <p:nvPr/>
        </p:nvSpPr>
        <p:spPr>
          <a:xfrm>
            <a:off x="190500" y="1714500"/>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8)    Resource Sharing</a:t>
            </a:r>
          </a:p>
        </p:txBody>
      </p:sp>
      <p:sp>
        <p:nvSpPr>
          <p:cNvPr id="10" name="TextBox 9"/>
          <p:cNvSpPr txBox="1"/>
          <p:nvPr/>
        </p:nvSpPr>
        <p:spPr>
          <a:xfrm>
            <a:off x="190500" y="1952625"/>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9)    Bodily Esteem</a:t>
            </a:r>
          </a:p>
        </p:txBody>
      </p:sp>
      <p:sp>
        <p:nvSpPr>
          <p:cNvPr id="11" name="TextBox 10"/>
          <p:cNvSpPr txBox="1"/>
          <p:nvPr/>
        </p:nvSpPr>
        <p:spPr>
          <a:xfrm>
            <a:off x="190500" y="2190750"/>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10)    Branded Cognition</a:t>
            </a:r>
          </a:p>
        </p:txBody>
      </p:sp>
      <p:sp>
        <p:nvSpPr>
          <p:cNvPr id="12" name="TextBox 11"/>
          <p:cNvSpPr txBox="1"/>
          <p:nvPr/>
        </p:nvSpPr>
        <p:spPr>
          <a:xfrm>
            <a:off x="190500" y="2428875"/>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11)    Viral Oddity</a:t>
            </a:r>
          </a:p>
        </p:txBody>
      </p:sp>
      <p:sp>
        <p:nvSpPr>
          <p:cNvPr id="13" name="TextBox 12"/>
          <p:cNvSpPr txBox="1"/>
          <p:nvPr/>
        </p:nvSpPr>
        <p:spPr>
          <a:xfrm>
            <a:off x="190500" y="2667000"/>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12)    Momentary Marketing</a:t>
            </a:r>
          </a:p>
        </p:txBody>
      </p:sp>
      <p:sp>
        <p:nvSpPr>
          <p:cNvPr id="14" name="TextBox 13"/>
          <p:cNvSpPr txBox="1"/>
          <p:nvPr/>
        </p:nvSpPr>
        <p:spPr>
          <a:xfrm>
            <a:off x="190500" y="2905125"/>
            <a:ext cx="3905250" cy="190500"/>
          </a:xfrm>
          <a:prstGeom prst="rect">
            <a:avLst/>
          </a:prstGeom>
        </p:spPr>
        <p:txBody>
          <a:bodyPr lIns="91440" tIns="45720" rIns="91440" bIns="45720" rtlCol="0">
            <a:spAutoFit/>
          </a:bodyPr>
          <a:lstStyle/>
          <a:p>
            <a:pPr marL="0" marR="0" lvl="0" indent="0" algn="l" fontAlgn="base"/>
            <a:r>
              <a:rPr sz="900" b="0" i="0" u="none" strike="noStrike">
                <a:solidFill>
                  <a:srgbClr val="000000"/>
                </a:solidFill>
                <a:latin typeface="Arial"/>
              </a:rPr>
              <a:t>13)    STEMinine Play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858000"/>
          <a:chOff x="0" y="0"/>
          <a:chExt cx="9144000" cy="6858000"/>
        </a:xfrm>
      </p:grpSpPr>
      <p:pic>
        <p:nvPicPr>
          <p:cNvPr id="2" name="image-slide" descr="New Image"/>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870156" cy="6981825"/>
          <a:chOff x="0" y="0"/>
          <a:chExt cx="8870156" cy="6981825"/>
        </a:xfrm>
      </p:grpSpPr>
      <p:sp>
        <p:nvSpPr>
          <p:cNvPr id="2" name="TextBox 1"/>
          <p:cNvSpPr txBox="1"/>
          <p:nvPr/>
        </p:nvSpPr>
        <p:spPr>
          <a:xfrm>
            <a:off x="285750" y="95250"/>
            <a:ext cx="6667500" cy="571500"/>
          </a:xfrm>
          <a:prstGeom prst="rect">
            <a:avLst/>
          </a:prstGeom>
        </p:spPr>
        <p:txBody>
          <a:bodyPr lIns="91440" tIns="45720" rIns="91440" bIns="45720" rtlCol="0">
            <a:spAutoFit/>
          </a:bodyPr>
          <a:lstStyle/>
          <a:p>
            <a:pPr marL="0" marR="0" lvl="0" indent="0" algn="l" fontAlgn="base"/>
            <a:r>
              <a:rPr sz="3500" b="1" i="0" u="none" strike="noStrike">
                <a:solidFill>
                  <a:srgbClr val="FF0000"/>
                </a:solidFill>
                <a:latin typeface="Arial"/>
              </a:rPr>
              <a:t>Highlights</a:t>
            </a:r>
          </a:p>
        </p:txBody>
      </p:sp>
      <p:sp>
        <p:nvSpPr>
          <p:cNvPr id="3" name="TextBox 2"/>
          <p:cNvSpPr txBox="1"/>
          <p:nvPr/>
        </p:nvSpPr>
        <p:spPr>
          <a:xfrm>
            <a:off x="333375" y="904875"/>
            <a:ext cx="6667500" cy="571500"/>
          </a:xfrm>
          <a:prstGeom prst="rect">
            <a:avLst/>
          </a:prstGeom>
        </p:spPr>
        <p:txBody>
          <a:bodyPr lIns="91440" tIns="45720" rIns="91440" bIns="45720" rtlCol="0">
            <a:spAutoFit/>
          </a:bodyPr>
          <a:lstStyle/>
          <a:p>
            <a:pPr marL="0" marR="0" lvl="0" indent="0" algn="l" fontAlgn="base"/>
            <a:r>
              <a:rPr sz="2500" b="1" i="0" u="none" strike="noStrike">
                <a:solidFill>
                  <a:srgbClr val="000000"/>
                </a:solidFill>
                <a:latin typeface="Arial"/>
              </a:rPr>
              <a:t>Featured Pro Trends</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6" name="TextBox 5">
            <a:hlinkClick r:id="rId3"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7" name="protrendImage" descr="New Image">
            <a:hlinkClick r:id="rId4" tooltip="http://www.trendhunter.com/id/289062"/>
          </p:cNvPr>
          <p:cNvPicPr>
            <a:picLocks noChangeAspect="1"/>
          </p:cNvPicPr>
          <p:nvPr/>
        </p:nvPicPr>
        <p:blipFill>
          <a:blip r:embed="rId5"/>
          <a:stretch>
            <a:fillRect/>
          </a:stretch>
        </p:blipFill>
        <p:spPr>
          <a:xfrm>
            <a:off x="428625" y="1428750"/>
            <a:ext cx="1285875" cy="857250"/>
          </a:xfrm>
          <a:prstGeom prst="rect">
            <a:avLst/>
          </a:prstGeom>
        </p:spPr>
      </p:pic>
      <p:sp>
        <p:nvSpPr>
          <p:cNvPr id="8" name="TextBox 7"/>
          <p:cNvSpPr txBox="1"/>
          <p:nvPr/>
        </p:nvSpPr>
        <p:spPr>
          <a:xfrm>
            <a:off x="1809750" y="1428750"/>
            <a:ext cx="6667500" cy="381000"/>
          </a:xfrm>
          <a:prstGeom prst="rect">
            <a:avLst/>
          </a:prstGeom>
        </p:spPr>
        <p:txBody>
          <a:bodyPr lIns="91440" tIns="45720" rIns="91440" bIns="45720" rtlCol="0">
            <a:spAutoFit/>
          </a:bodyPr>
          <a:lstStyle/>
          <a:p>
            <a:pPr marL="0" marR="0" lvl="0" indent="0" algn="l" fontAlgn="base"/>
            <a:r>
              <a:rPr sz="2000" b="1" i="0" u="none" strike="noStrike">
                <a:solidFill>
                  <a:srgbClr val="666666"/>
                </a:solidFill>
                <a:latin typeface="Arial"/>
              </a:rPr>
              <a:t>Matchmaking Adulthood</a:t>
            </a:r>
          </a:p>
        </p:txBody>
      </p:sp>
      <p:sp>
        <p:nvSpPr>
          <p:cNvPr id="9" name="TextBox 8"/>
          <p:cNvSpPr txBox="1"/>
          <p:nvPr/>
        </p:nvSpPr>
        <p:spPr>
          <a:xfrm>
            <a:off x="1809750" y="1809750"/>
            <a:ext cx="6667500" cy="285750"/>
          </a:xfrm>
          <a:prstGeom prst="rect">
            <a:avLst/>
          </a:prstGeom>
        </p:spPr>
        <p:txBody>
          <a:bodyPr lIns="91440" tIns="45720" rIns="91440" bIns="45720" rtlCol="0">
            <a:spAutoFit/>
          </a:bodyPr>
          <a:lstStyle/>
          <a:p>
            <a:pPr marL="0" marR="0" lvl="0" indent="0" algn="l" fontAlgn="base"/>
            <a:r>
              <a:rPr sz="1200" b="0" i="0" u="none" strike="noStrike">
                <a:solidFill>
                  <a:srgbClr val="000000"/>
                </a:solidFill>
                <a:latin typeface="Arial"/>
              </a:rPr>
              <a:t>Big and small decision making takes a page from Tinder</a:t>
            </a:r>
          </a:p>
        </p:txBody>
      </p:sp>
      <p:pic>
        <p:nvPicPr>
          <p:cNvPr id="10" name="protrendImage" descr="New Image">
            <a:hlinkClick r:id="rId6" tooltip="http://www.trendhunter.com/id/275555"/>
          </p:cNvPr>
          <p:cNvPicPr>
            <a:picLocks noChangeAspect="1"/>
          </p:cNvPicPr>
          <p:nvPr/>
        </p:nvPicPr>
        <p:blipFill>
          <a:blip r:embed="rId7"/>
          <a:stretch>
            <a:fillRect/>
          </a:stretch>
        </p:blipFill>
        <p:spPr>
          <a:xfrm>
            <a:off x="428625" y="2495550"/>
            <a:ext cx="1285875" cy="857250"/>
          </a:xfrm>
          <a:prstGeom prst="rect">
            <a:avLst/>
          </a:prstGeom>
        </p:spPr>
      </p:pic>
      <p:sp>
        <p:nvSpPr>
          <p:cNvPr id="11" name="TextBox 10"/>
          <p:cNvSpPr txBox="1"/>
          <p:nvPr/>
        </p:nvSpPr>
        <p:spPr>
          <a:xfrm>
            <a:off x="1809750" y="2495550"/>
            <a:ext cx="6667500" cy="381000"/>
          </a:xfrm>
          <a:prstGeom prst="rect">
            <a:avLst/>
          </a:prstGeom>
        </p:spPr>
        <p:txBody>
          <a:bodyPr lIns="91440" tIns="45720" rIns="91440" bIns="45720" rtlCol="0">
            <a:spAutoFit/>
          </a:bodyPr>
          <a:lstStyle/>
          <a:p>
            <a:pPr marL="0" marR="0" lvl="0" indent="0" algn="l" fontAlgn="base"/>
            <a:r>
              <a:rPr sz="2000" b="1" i="0" u="none" strike="noStrike">
                <a:solidFill>
                  <a:srgbClr val="666666"/>
                </a:solidFill>
                <a:latin typeface="Arial"/>
              </a:rPr>
              <a:t>Adhesive Tech</a:t>
            </a:r>
          </a:p>
        </p:txBody>
      </p:sp>
      <p:sp>
        <p:nvSpPr>
          <p:cNvPr id="12" name="TextBox 11"/>
          <p:cNvSpPr txBox="1"/>
          <p:nvPr/>
        </p:nvSpPr>
        <p:spPr>
          <a:xfrm>
            <a:off x="1809750" y="2876550"/>
            <a:ext cx="6667500" cy="285750"/>
          </a:xfrm>
          <a:prstGeom prst="rect">
            <a:avLst/>
          </a:prstGeom>
        </p:spPr>
        <p:txBody>
          <a:bodyPr lIns="91440" tIns="45720" rIns="91440" bIns="45720" rtlCol="0">
            <a:spAutoFit/>
          </a:bodyPr>
          <a:lstStyle/>
          <a:p>
            <a:pPr marL="0" marR="0" lvl="0" indent="0" algn="l" fontAlgn="base"/>
            <a:r>
              <a:rPr sz="1200" b="0" i="0" u="none" strike="noStrike">
                <a:solidFill>
                  <a:srgbClr val="000000"/>
                </a:solidFill>
                <a:latin typeface="Arial"/>
              </a:rPr>
              <a:t>Wearable technology is reformatted for bodily use</a:t>
            </a:r>
          </a:p>
        </p:txBody>
      </p:sp>
      <p:pic>
        <p:nvPicPr>
          <p:cNvPr id="13" name="protrendImage" descr="New Image">
            <a:hlinkClick r:id="rId8" tooltip="http://www.trendhunter.com/id/284805"/>
          </p:cNvPr>
          <p:cNvPicPr>
            <a:picLocks noChangeAspect="1"/>
          </p:cNvPicPr>
          <p:nvPr/>
        </p:nvPicPr>
        <p:blipFill>
          <a:blip r:embed="rId9"/>
          <a:stretch>
            <a:fillRect/>
          </a:stretch>
        </p:blipFill>
        <p:spPr>
          <a:xfrm>
            <a:off x="428625" y="3562350"/>
            <a:ext cx="1285875" cy="857250"/>
          </a:xfrm>
          <a:prstGeom prst="rect">
            <a:avLst/>
          </a:prstGeom>
        </p:spPr>
      </p:pic>
      <p:sp>
        <p:nvSpPr>
          <p:cNvPr id="14" name="TextBox 13"/>
          <p:cNvSpPr txBox="1"/>
          <p:nvPr/>
        </p:nvSpPr>
        <p:spPr>
          <a:xfrm>
            <a:off x="1809750" y="3562350"/>
            <a:ext cx="6667500" cy="381000"/>
          </a:xfrm>
          <a:prstGeom prst="rect">
            <a:avLst/>
          </a:prstGeom>
        </p:spPr>
        <p:txBody>
          <a:bodyPr lIns="91440" tIns="45720" rIns="91440" bIns="45720" rtlCol="0">
            <a:spAutoFit/>
          </a:bodyPr>
          <a:lstStyle/>
          <a:p>
            <a:pPr marL="0" marR="0" lvl="0" indent="0" algn="l" fontAlgn="base"/>
            <a:r>
              <a:rPr sz="2000" b="1" i="0" u="none" strike="noStrike">
                <a:solidFill>
                  <a:srgbClr val="666666"/>
                </a:solidFill>
                <a:latin typeface="Arial"/>
              </a:rPr>
              <a:t>Appified Entrepreneur</a:t>
            </a:r>
          </a:p>
        </p:txBody>
      </p:sp>
      <p:sp>
        <p:nvSpPr>
          <p:cNvPr id="15" name="TextBox 14"/>
          <p:cNvSpPr txBox="1"/>
          <p:nvPr/>
        </p:nvSpPr>
        <p:spPr>
          <a:xfrm>
            <a:off x="1809750" y="3943350"/>
            <a:ext cx="6667500" cy="285750"/>
          </a:xfrm>
          <a:prstGeom prst="rect">
            <a:avLst/>
          </a:prstGeom>
        </p:spPr>
        <p:txBody>
          <a:bodyPr lIns="91440" tIns="45720" rIns="91440" bIns="45720" rtlCol="0">
            <a:spAutoFit/>
          </a:bodyPr>
          <a:lstStyle/>
          <a:p>
            <a:pPr marL="0" marR="0" lvl="0" indent="0" algn="l" fontAlgn="base"/>
            <a:r>
              <a:rPr sz="1200" b="0" i="0" u="none" strike="noStrike">
                <a:solidFill>
                  <a:srgbClr val="000000"/>
                </a:solidFill>
                <a:latin typeface="Arial"/>
              </a:rPr>
              <a:t>Tech-savvy consumers turn to mobile apps for business building</a:t>
            </a:r>
          </a:p>
        </p:txBody>
      </p:sp>
      <p:pic>
        <p:nvPicPr>
          <p:cNvPr id="16" name="protrendImage" descr="New Image">
            <a:hlinkClick r:id="rId10" tooltip="http://www.trendhunter.com/id/286244"/>
          </p:cNvPr>
          <p:cNvPicPr>
            <a:picLocks noChangeAspect="1"/>
          </p:cNvPicPr>
          <p:nvPr/>
        </p:nvPicPr>
        <p:blipFill>
          <a:blip r:embed="rId11"/>
          <a:stretch>
            <a:fillRect/>
          </a:stretch>
        </p:blipFill>
        <p:spPr>
          <a:xfrm>
            <a:off x="428625" y="4629150"/>
            <a:ext cx="1285875" cy="857250"/>
          </a:xfrm>
          <a:prstGeom prst="rect">
            <a:avLst/>
          </a:prstGeom>
        </p:spPr>
      </p:pic>
      <p:sp>
        <p:nvSpPr>
          <p:cNvPr id="17" name="TextBox 16"/>
          <p:cNvSpPr txBox="1"/>
          <p:nvPr/>
        </p:nvSpPr>
        <p:spPr>
          <a:xfrm>
            <a:off x="1809750" y="4629150"/>
            <a:ext cx="6667500" cy="381000"/>
          </a:xfrm>
          <a:prstGeom prst="rect">
            <a:avLst/>
          </a:prstGeom>
        </p:spPr>
        <p:txBody>
          <a:bodyPr lIns="91440" tIns="45720" rIns="91440" bIns="45720" rtlCol="0">
            <a:spAutoFit/>
          </a:bodyPr>
          <a:lstStyle/>
          <a:p>
            <a:pPr marL="0" marR="0" lvl="0" indent="0" algn="l" fontAlgn="base"/>
            <a:r>
              <a:rPr sz="2000" b="1" i="0" u="none" strike="noStrike">
                <a:solidFill>
                  <a:srgbClr val="666666"/>
                </a:solidFill>
                <a:latin typeface="Arial"/>
              </a:rPr>
              <a:t>Retail Community</a:t>
            </a:r>
          </a:p>
        </p:txBody>
      </p:sp>
      <p:sp>
        <p:nvSpPr>
          <p:cNvPr id="18" name="TextBox 17"/>
          <p:cNvSpPr txBox="1"/>
          <p:nvPr/>
        </p:nvSpPr>
        <p:spPr>
          <a:xfrm>
            <a:off x="1809750" y="5010150"/>
            <a:ext cx="6667500" cy="285750"/>
          </a:xfrm>
          <a:prstGeom prst="rect">
            <a:avLst/>
          </a:prstGeom>
        </p:spPr>
        <p:txBody>
          <a:bodyPr lIns="91440" tIns="45720" rIns="91440" bIns="45720" rtlCol="0">
            <a:spAutoFit/>
          </a:bodyPr>
          <a:lstStyle/>
          <a:p>
            <a:pPr marL="0" marR="0" lvl="0" indent="0" algn="l" fontAlgn="base"/>
            <a:r>
              <a:rPr sz="1200" b="0" i="0" u="none" strike="noStrike">
                <a:solidFill>
                  <a:srgbClr val="000000"/>
                </a:solidFill>
                <a:latin typeface="Arial"/>
              </a:rPr>
              <a:t>Stores offer value beyond mere products by serving as community hubs</a:t>
            </a:r>
          </a:p>
        </p:txBody>
      </p:sp>
      <p:pic>
        <p:nvPicPr>
          <p:cNvPr id="19" name="protrendImage" descr="New Image">
            <a:hlinkClick r:id="rId12" tooltip="http://www.trendhunter.com/id/270981"/>
          </p:cNvPr>
          <p:cNvPicPr>
            <a:picLocks noChangeAspect="1"/>
          </p:cNvPicPr>
          <p:nvPr/>
        </p:nvPicPr>
        <p:blipFill>
          <a:blip r:embed="rId13"/>
          <a:stretch>
            <a:fillRect/>
          </a:stretch>
        </p:blipFill>
        <p:spPr>
          <a:xfrm>
            <a:off x="428625" y="5695950"/>
            <a:ext cx="1285875" cy="857250"/>
          </a:xfrm>
          <a:prstGeom prst="rect">
            <a:avLst/>
          </a:prstGeom>
        </p:spPr>
      </p:pic>
      <p:sp>
        <p:nvSpPr>
          <p:cNvPr id="20" name="TextBox 19"/>
          <p:cNvSpPr txBox="1"/>
          <p:nvPr/>
        </p:nvSpPr>
        <p:spPr>
          <a:xfrm>
            <a:off x="1809750" y="5695950"/>
            <a:ext cx="6667500" cy="381000"/>
          </a:xfrm>
          <a:prstGeom prst="rect">
            <a:avLst/>
          </a:prstGeom>
        </p:spPr>
        <p:txBody>
          <a:bodyPr lIns="91440" tIns="45720" rIns="91440" bIns="45720" rtlCol="0">
            <a:spAutoFit/>
          </a:bodyPr>
          <a:lstStyle/>
          <a:p>
            <a:pPr marL="0" marR="0" lvl="0" indent="0" algn="l" fontAlgn="base"/>
            <a:r>
              <a:rPr sz="2000" b="1" i="0" u="none" strike="noStrike">
                <a:solidFill>
                  <a:srgbClr val="666666"/>
                </a:solidFill>
                <a:latin typeface="Arial"/>
              </a:rPr>
              <a:t>Resource Sharing</a:t>
            </a:r>
          </a:p>
        </p:txBody>
      </p:sp>
      <p:sp>
        <p:nvSpPr>
          <p:cNvPr id="21" name="TextBox 20"/>
          <p:cNvSpPr txBox="1"/>
          <p:nvPr/>
        </p:nvSpPr>
        <p:spPr>
          <a:xfrm>
            <a:off x="1809750" y="6076950"/>
            <a:ext cx="6667500" cy="285750"/>
          </a:xfrm>
          <a:prstGeom prst="rect">
            <a:avLst/>
          </a:prstGeom>
        </p:spPr>
        <p:txBody>
          <a:bodyPr lIns="91440" tIns="45720" rIns="91440" bIns="45720" rtlCol="0">
            <a:spAutoFit/>
          </a:bodyPr>
          <a:lstStyle/>
          <a:p>
            <a:pPr marL="0" marR="0" lvl="0" indent="0" algn="l" fontAlgn="base"/>
            <a:r>
              <a:rPr sz="1200" b="0" i="0" u="none" strike="noStrike">
                <a:solidFill>
                  <a:srgbClr val="000000"/>
                </a:solidFill>
                <a:latin typeface="Arial"/>
              </a:rPr>
              <a:t>Share culture moves past renting and into giving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Matchmaking Adulthood</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Big and small decision making takes a page from Tinder</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As Millennials reach adulthood and more important decisions need to be made, the question of how to capture the generation with a notoriously low attention span becomes more pressing. As a result, many organizations are implementing gamified, Tinder and Uber-style systems for purchasing, and for big decision making. This speaks to the Millennial desire to maintain personal brand, and for quick and easy tech transactions.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7.2</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191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24765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857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9062"/>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+ 53 Related Examples</a:t>
            </a:r>
          </a:p>
        </p:txBody>
      </p:sp>
      <p:pic>
        <p:nvPicPr>
          <p:cNvPr id="25" name="arrowImg" descr="New Image">
            <a:hlinkClick r:id="rId7" tooltip="http://www.trendhunter.com/id/289062"/>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9062"/>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http://www.trendhunter.com/id/289062</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42279"/>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44153"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Swiping Fashion Retail Apps</a:t>
            </a:r>
            <a:r>
              <a:rPr sz="1000" b="0" i="0" u="none" strike="noStrike">
                <a:solidFill>
                  <a:srgbClr val="000000"/>
                </a:solidFill>
                <a:latin typeface="Arial"/>
              </a:rPr>
              <a:t>
Kwoller's Fashion Price Tracking Feature Adds to a Tinder-Inspired App</a:t>
            </a:r>
          </a:p>
        </p:txBody>
      </p:sp>
      <p:pic>
        <p:nvPicPr>
          <p:cNvPr id="32" name="regularImg" descr="New Image">
            <a:hlinkClick r:id="rId12" tooltip="http://www.trendhunter.com/id/253214"/>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Matchmaking Employment Apps</a:t>
            </a:r>
            <a:r>
              <a:rPr sz="800" b="0" i="0" u="none" strike="noStrike">
                <a:solidFill>
                  <a:srgbClr val="000000"/>
                </a:solidFill>
                <a:latin typeface="Arial"/>
              </a:rPr>
              <a:t>
The Jobr App Lets You Search for Employment Like Matches on Tinder</a:t>
            </a:r>
          </a:p>
        </p:txBody>
      </p:sp>
      <p:pic>
        <p:nvPicPr>
          <p:cNvPr id="36" name="regularImg" descr="New Image">
            <a:hlinkClick r:id="rId14" tooltip="http://www.trendhunter.com/id/259337"/>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001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Agency Matchmaking Apps</a:t>
            </a:r>
            <a:r>
              <a:rPr sz="800" b="0" i="0" u="none" strike="noStrike">
                <a:solidFill>
                  <a:srgbClr val="000000"/>
                </a:solidFill>
                <a:latin typeface="Arial"/>
              </a:rPr>
              <a:t>
Pitcher Helps You Find an Ad Agency as You Would Dates on Tinder</a:t>
            </a:r>
          </a:p>
        </p:txBody>
      </p:sp>
      <p:pic>
        <p:nvPicPr>
          <p:cNvPr id="40" name="regularImg" descr="New Image">
            <a:hlinkClick r:id="rId16" tooltip="http://www.trendhunter.com/id/272017"/>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1811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Car Shopping Quizzes</a:t>
            </a:r>
            <a:r>
              <a:rPr sz="800" b="0" i="0" u="none" strike="noStrike">
                <a:solidFill>
                  <a:srgbClr val="000000"/>
                </a:solidFill>
                <a:latin typeface="Arial"/>
              </a:rPr>
              <a:t>
TMatch Narrows Down Choices When Purchasing a Vehicle</a:t>
            </a:r>
          </a:p>
        </p:txBody>
      </p:sp>
      <p:pic>
        <p:nvPicPr>
          <p:cNvPr id="44" name="regularImg" descr="New Image">
            <a:hlinkClick r:id="rId18" tooltip="http://www.trendhunter.com/id/283453"/>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9334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Dealership Messaging Services</a:t>
            </a:r>
            <a:r>
              <a:rPr sz="800" b="0" i="0" u="none" strike="noStrike">
                <a:solidFill>
                  <a:srgbClr val="000000"/>
                </a:solidFill>
                <a:latin typeface="Arial"/>
              </a:rPr>
              <a:t>
Go Auto Uses Text Messaging to Make Interactions Stress-Free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8D13"/>
                </a:solidFill>
                <a:latin typeface="Arial"/>
              </a:rPr>
              <a:t>Adhesive Tech</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Wearable technology is reformatted for bodily use</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world of wearable technology is evolving to include devices that attach directly onto users' skin. This new form of wearable device is not only more discrete, but often more accurate in its bodily observations. Adhesive wearables indicate how technology can transform the health industry, as well as reveal an underlying desire on the part of consumers to manage and monitor their day-to-day lives.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6.7</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048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714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555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+ 35 Related Examples</a:t>
            </a:r>
          </a:p>
        </p:txBody>
      </p:sp>
      <p:pic>
        <p:nvPicPr>
          <p:cNvPr id="25" name="arrowImg" descr="New Image">
            <a:hlinkClick r:id="rId7" tooltip="http://www.trendhunter.com/id/27555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555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http://www.trendhunter.com/id/275555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4966"/>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17558"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Chic Blood Sugar Bands</a:t>
            </a:r>
            <a:r>
              <a:rPr sz="1000" b="0" i="0" u="none" strike="noStrike">
                <a:solidFill>
                  <a:srgbClr val="000000"/>
                </a:solidFill>
                <a:latin typeface="Arial"/>
              </a:rPr>
              <a:t>
Hi-Tech Wearable Accessory Measures Glucose Levels by a Futuristic Fashion</a:t>
            </a:r>
          </a:p>
        </p:txBody>
      </p:sp>
      <p:pic>
        <p:nvPicPr>
          <p:cNvPr id="32" name="regularImg" descr="New Image">
            <a:hlinkClick r:id="rId12" tooltip="http://www.trendhunter.com/id/273616"/>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3335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Disease-Fighting Smart Bandages</a:t>
            </a:r>
            <a:r>
              <a:rPr sz="800" b="0" i="0" u="none" strike="noStrike">
                <a:solidFill>
                  <a:srgbClr val="000000"/>
                </a:solidFill>
                <a:latin typeface="Arial"/>
              </a:rPr>
              <a:t>
MultiSense Memory is a Wearable Sensor that Safely Tracks Illness</a:t>
            </a:r>
          </a:p>
        </p:txBody>
      </p:sp>
      <p:pic>
        <p:nvPicPr>
          <p:cNvPr id="36" name="regularImg" descr="New Image">
            <a:hlinkClick r:id="rId14" tooltip="http://www.trendhunter.com/id/275042"/>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3906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NFC Skin Patches</a:t>
            </a:r>
            <a:r>
              <a:rPr sz="800" b="0" i="0" u="none" strike="noStrike">
                <a:solidFill>
                  <a:srgbClr val="000000"/>
                </a:solidFill>
                <a:latin typeface="Arial"/>
              </a:rPr>
              <a:t>
Researchers are Developing NFC Tech to Collect and Send Bio-Medical Information</a:t>
            </a:r>
          </a:p>
        </p:txBody>
      </p:sp>
      <p:pic>
        <p:nvPicPr>
          <p:cNvPr id="40" name="regularImg" descr="New Image">
            <a:hlinkClick r:id="rId16" tooltip="http://www.trendhunter.com/id/274818"/>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7810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Smart Temperature Patches</a:t>
            </a:r>
            <a:r>
              <a:rPr sz="800" b="0" i="0" u="none" strike="noStrike">
                <a:solidFill>
                  <a:srgbClr val="000000"/>
                </a:solidFill>
                <a:latin typeface="Arial"/>
              </a:rPr>
              <a:t>
STEMP Notifies iPhones When a Person is Running a Fever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Appified Entrepreneur</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Tech-savvy consumers turn to mobile apps for business building</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Taking a streamlined approach to business, modern entrepreneurs are utilizing mobile apps as a means to efficiently build their brand. By allowing tech-savvy users to build their network, gain insight and even socialize with others in the industry, these apps speak to a shift toward more autonomous, yet equally social, methods of entrepreneurship.</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5.5</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2762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52400"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47675"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4805"/>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4805"/>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4805"/>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http://www.trendhunter.com/id/284805</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52198"/>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78511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Professional Networking Apps</a:t>
            </a:r>
            <a:r>
              <a:rPr sz="1000" b="0" i="0" u="none" strike="noStrike">
                <a:solidFill>
                  <a:srgbClr val="000000"/>
                </a:solidFill>
                <a:latin typeface="Arial"/>
              </a:rPr>
              <a:t>
LinkedIn's Connected App Strengthens Business Relationships</a:t>
            </a:r>
          </a:p>
        </p:txBody>
      </p:sp>
      <p:pic>
        <p:nvPicPr>
          <p:cNvPr id="32" name="regularImg" descr="New Image">
            <a:hlinkClick r:id="rId12" tooltip="http://www.trendhunter.com/id/273758"/>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8953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Business Card Creation Apps</a:t>
            </a:r>
            <a:r>
              <a:rPr sz="800" b="0" i="0" u="none" strike="noStrike">
                <a:solidFill>
                  <a:srgbClr val="000000"/>
                </a:solidFill>
                <a:latin typeface="Arial"/>
              </a:rPr>
              <a:t>
The Haystack App Lets You Easily Make and Digitize Contact Cards</a:t>
            </a:r>
          </a:p>
        </p:txBody>
      </p:sp>
      <p:pic>
        <p:nvPicPr>
          <p:cNvPr id="36" name="regularImg" descr="New Image">
            <a:hlinkClick r:id="rId14" tooltip="http://www.trendhunter.com/id/273358"/>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8763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Business Insight Apps</a:t>
            </a:r>
            <a:r>
              <a:rPr sz="800" b="0" i="0" u="none" strike="noStrike">
                <a:solidFill>
                  <a:srgbClr val="000000"/>
                </a:solidFill>
                <a:latin typeface="Arial"/>
              </a:rPr>
              <a:t>
Teradata's Aster AppCenter Makes Big Data for Business Comprehensible</a:t>
            </a:r>
          </a:p>
        </p:txBody>
      </p:sp>
      <p:pic>
        <p:nvPicPr>
          <p:cNvPr id="40" name="regularImg" descr="New Image">
            <a:hlinkClick r:id="rId16" tooltip="http://www.trendhunter.com/id/259311"/>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6286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App-Creating Apps</a:t>
            </a:r>
            <a:r>
              <a:rPr sz="800" b="0" i="0" u="none" strike="noStrike">
                <a:solidFill>
                  <a:srgbClr val="000000"/>
                </a:solidFill>
                <a:latin typeface="Arial"/>
              </a:rPr>
              <a:t>
The Dwnld App Cuts Out the Middle Man</a:t>
            </a:r>
          </a:p>
        </p:txBody>
      </p:sp>
      <p:pic>
        <p:nvPicPr>
          <p:cNvPr id="44" name="regularImg" descr="New Image">
            <a:hlinkClick r:id="rId18" tooltip="http://www.trendhunter.com/id/275122"/>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7048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Professional Messaging Apps</a:t>
            </a:r>
            <a:r>
              <a:rPr sz="800" b="0" i="0" u="none" strike="noStrike">
                <a:solidFill>
                  <a:srgbClr val="000000"/>
                </a:solidFill>
                <a:latin typeface="Arial"/>
              </a:rPr>
              <a:t>
Caliber is a Business App to Connect Colleagues and New Contacts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4292FF"/>
                </a:solidFill>
                <a:latin typeface="Arial"/>
              </a:rPr>
              <a:t>Retail Community</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Stores offer value beyond mere products by serving as community hubs</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Tapping into the modern consumer's emotional need to connect to a larger cause, brands are beginning to re-imagine the retail experience as a place for building relationships and cultivating community. The re-positioning of retail destinations as centers of local culture also speaks to the consumer interest in seeking out opportunities for sparking real-world connections in an ever-increasing digital era.</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7.7</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40957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3524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4572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86244"/>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5 Ideas + 45 Related Examples</a:t>
            </a:r>
          </a:p>
        </p:txBody>
      </p:sp>
      <p:pic>
        <p:nvPicPr>
          <p:cNvPr id="25" name="arrowImg" descr="New Image">
            <a:hlinkClick r:id="rId7" tooltip="http://www.trendhunter.com/id/286244"/>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86244"/>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http://www.trendhunter.com/id/286244</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6247"/>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358515" cy="38100"/>
          </a:xfrm>
          <a:prstGeom prst="rect">
            <a:avLst/>
          </a:prstGeom>
          <a:solidFill>
            <a:srgbClr val="08B4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Community Hub Supermarkets</a:t>
            </a:r>
            <a:r>
              <a:rPr sz="1000" b="0" i="0" u="none" strike="noStrike">
                <a:solidFill>
                  <a:srgbClr val="000000"/>
                </a:solidFill>
                <a:latin typeface="Arial"/>
              </a:rPr>
              <a:t>
This Award-Winning Whole Foods Austin Location is Retail Playground</a:t>
            </a:r>
          </a:p>
        </p:txBody>
      </p:sp>
      <p:pic>
        <p:nvPicPr>
          <p:cNvPr id="32" name="regularImg" descr="New Image">
            <a:hlinkClick r:id="rId12" tooltip="http://www.trendhunter.com/id/21504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23825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Cozy Retailer Lifestyle Villages</a:t>
            </a:r>
            <a:r>
              <a:rPr sz="800" b="0" i="0" u="none" strike="noStrike">
                <a:solidFill>
                  <a:srgbClr val="000000"/>
                </a:solidFill>
                <a:latin typeface="Arial"/>
              </a:rPr>
              <a:t>
The Urban Outfitters Village is a Town Built by Retailers</a:t>
            </a:r>
          </a:p>
        </p:txBody>
      </p:sp>
      <p:pic>
        <p:nvPicPr>
          <p:cNvPr id="36" name="regularImg" descr="New Image">
            <a:hlinkClick r:id="rId14" tooltip="http://www.trendhunter.com/id/277040"/>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27635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Menswear Brand Cafes</a:t>
            </a:r>
            <a:r>
              <a:rPr sz="800" b="0" i="0" u="none" strike="noStrike">
                <a:solidFill>
                  <a:srgbClr val="000000"/>
                </a:solidFill>
                <a:latin typeface="Arial"/>
              </a:rPr>
              <a:t>
The Frank &amp; Oak Toronto Flagship Houses Cafe St Viateur</a:t>
            </a:r>
          </a:p>
        </p:txBody>
      </p:sp>
      <p:pic>
        <p:nvPicPr>
          <p:cNvPr id="40" name="regularImg" descr="New Image">
            <a:hlinkClick r:id="rId16" tooltip="http://www.trendhunter.com/id/284136"/>
          </p:cNvPr>
          <p:cNvPicPr>
            <a:picLocks noChangeAspect="1"/>
          </p:cNvPicPr>
          <p:nvPr/>
        </p:nvPicPr>
        <p:blipFill>
          <a:blip r:embed="rId17"/>
          <a:stretch>
            <a:fillRect/>
          </a:stretch>
        </p:blipFill>
        <p:spPr>
          <a:xfrm>
            <a:off x="4714875" y="4000500"/>
            <a:ext cx="1905000" cy="1238250"/>
          </a:xfrm>
          <a:prstGeom prst="rect">
            <a:avLst/>
          </a:prstGeom>
        </p:spPr>
      </p:pic>
      <p:sp>
        <p:nvSpPr>
          <p:cNvPr id="41" name="TextBox 40"/>
          <p:cNvSpPr txBox="1"/>
          <p:nvPr/>
        </p:nvSpPr>
        <p:spPr>
          <a:xfrm>
            <a:off x="471487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4714875" y="5238750"/>
            <a:ext cx="13335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3" name="TextBox 42"/>
          <p:cNvSpPr txBox="1"/>
          <p:nvPr/>
        </p:nvSpPr>
        <p:spPr>
          <a:xfrm>
            <a:off x="461962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VR-Powered Hybrid Retail</a:t>
            </a:r>
            <a:r>
              <a:rPr sz="800" b="0" i="0" u="none" strike="noStrike">
                <a:solidFill>
                  <a:srgbClr val="000000"/>
                </a:solidFill>
                <a:latin typeface="Arial"/>
              </a:rPr>
              <a:t>
The Ted Baker Shoreditch Store Has a Barbershop and VR Technology</a:t>
            </a:r>
          </a:p>
        </p:txBody>
      </p:sp>
      <p:pic>
        <p:nvPicPr>
          <p:cNvPr id="44" name="regularImg" descr="New Image">
            <a:hlinkClick r:id="rId18" tooltip="http://www.trendhunter.com/id/272871"/>
          </p:cNvPr>
          <p:cNvPicPr>
            <a:picLocks noChangeAspect="1"/>
          </p:cNvPicPr>
          <p:nvPr/>
        </p:nvPicPr>
        <p:blipFill>
          <a:blip r:embed="rId19"/>
          <a:stretch>
            <a:fillRect/>
          </a:stretch>
        </p:blipFill>
        <p:spPr>
          <a:xfrm>
            <a:off x="6905625" y="4000500"/>
            <a:ext cx="1905000" cy="1238250"/>
          </a:xfrm>
          <a:prstGeom prst="rect">
            <a:avLst/>
          </a:prstGeom>
        </p:spPr>
      </p:pic>
      <p:sp>
        <p:nvSpPr>
          <p:cNvPr id="45" name="TextBox 44"/>
          <p:cNvSpPr txBox="1"/>
          <p:nvPr/>
        </p:nvSpPr>
        <p:spPr>
          <a:xfrm>
            <a:off x="6905625"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6" name="TextBox 45"/>
          <p:cNvSpPr txBox="1"/>
          <p:nvPr/>
        </p:nvSpPr>
        <p:spPr>
          <a:xfrm>
            <a:off x="6905625" y="5238750"/>
            <a:ext cx="1181100" cy="38100"/>
          </a:xfrm>
          <a:prstGeom prst="rect">
            <a:avLst/>
          </a:prstGeom>
          <a:solidFill>
            <a:srgbClr val="4292FF"/>
          </a:solidFill>
        </p:spPr>
        <p:txBody>
          <a:bodyPr lIns="91440" tIns="45720" rIns="91440" bIns="45720" rtlCol="0">
            <a:noAutofit/>
          </a:bodyPr>
          <a:lstStyle/>
          <a:p>
            <a:pPr marL="0" marR="0" lvl="0" indent="0" algn="l" fontAlgn="base"/>
            <a:endParaRPr/>
          </a:p>
        </p:txBody>
      </p:sp>
      <p:sp>
        <p:nvSpPr>
          <p:cNvPr id="47" name="TextBox 46"/>
          <p:cNvSpPr txBox="1"/>
          <p:nvPr/>
        </p:nvSpPr>
        <p:spPr>
          <a:xfrm>
            <a:off x="6810375"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Car Dealership Spas</a:t>
            </a:r>
            <a:r>
              <a:rPr sz="800" b="0" i="0" u="none" strike="noStrike">
                <a:solidFill>
                  <a:srgbClr val="000000"/>
                </a:solidFill>
                <a:latin typeface="Arial"/>
              </a:rPr>
              <a:t>
The Mercedes-Benz Burlington Location Boasts a Spa and Cafe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08B4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2800" b="1" i="0" u="none" strike="noStrike">
                <a:solidFill>
                  <a:srgbClr val="08B400"/>
                </a:solidFill>
                <a:latin typeface="Arial"/>
              </a:rPr>
              <a:t>Resource Sharing</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Share culture moves past renting and into giving</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modern consumer has a strong sense of community created by the feeling of closeness created by online interaction. This is the reason for the rise of share and rental culture. Using this idea for more noble causes, consumers are seeking ways to share intangible goods with the less fortunate by lending necessary resources.</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5.6</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3905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1619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429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0981"/>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+ 44 Related Examples</a:t>
            </a:r>
          </a:p>
        </p:txBody>
      </p:sp>
      <p:pic>
        <p:nvPicPr>
          <p:cNvPr id="25" name="arrowImg" descr="New Image">
            <a:hlinkClick r:id="rId7" tooltip="http://www.trendhunter.com/id/270981"/>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0981"/>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http://www.trendhunter.com/id/270981</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63320"/>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2047875"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Energy-Sharing Networks</a:t>
            </a:r>
            <a:r>
              <a:rPr sz="1000" b="0" i="0" u="none" strike="noStrike">
                <a:solidFill>
                  <a:srgbClr val="000000"/>
                </a:solidFill>
                <a:latin typeface="Arial"/>
              </a:rPr>
              <a:t>
The Gridmates Platform Allows Users to Donate Energy to Their Neighbors</a:t>
            </a:r>
          </a:p>
        </p:txBody>
      </p:sp>
      <p:pic>
        <p:nvPicPr>
          <p:cNvPr id="32" name="regularImg" descr="New Image">
            <a:hlinkClick r:id="rId12" tooltip="http://www.trendhunter.com/id/253550"/>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1811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Generous Foodsharing Campaigns</a:t>
            </a:r>
            <a:r>
              <a:rPr sz="800" b="0" i="0" u="none" strike="noStrike">
                <a:solidFill>
                  <a:srgbClr val="000000"/>
                </a:solidFill>
                <a:latin typeface="Arial"/>
              </a:rPr>
              <a:t>
Ben &amp; Jerry's Food Waste Campaign Shares What You Don't Eat</a:t>
            </a:r>
          </a:p>
        </p:txBody>
      </p:sp>
      <p:pic>
        <p:nvPicPr>
          <p:cNvPr id="36" name="regularImg" descr="New Image">
            <a:hlinkClick r:id="rId14" tooltip="http://www.trendhunter.com/id/264808"/>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0287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Social Meal-Sharing Initiatives</a:t>
            </a:r>
            <a:r>
              <a:rPr sz="800" b="0" i="0" u="none" strike="noStrike">
                <a:solidFill>
                  <a:srgbClr val="000000"/>
                </a:solidFill>
                <a:latin typeface="Arial"/>
              </a:rPr>
              <a:t>
Social Feed Proposes Online Sharing as a Way to Feed Hungry Kids</a:t>
            </a:r>
          </a:p>
        </p:txBody>
      </p:sp>
      <p:pic>
        <p:nvPicPr>
          <p:cNvPr id="40" name="regularImg" descr="New Image">
            <a:hlinkClick r:id="rId16" tooltip="http://www.trendhunter.com/id/271348"/>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838200" cy="381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Community Service-Settling Bills</a:t>
            </a:r>
            <a:r>
              <a:rPr sz="800" b="0" i="0" u="none" strike="noStrike">
                <a:solidFill>
                  <a:srgbClr val="000000"/>
                </a:solidFill>
                <a:latin typeface="Arial"/>
              </a:rPr>
              <a:t>
The Water Supplier Lets Poor Customers Pay by Exchanging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144000" cy="6981825"/>
          <a:chOff x="0" y="0"/>
          <a:chExt cx="9144000" cy="6981825"/>
        </a:xfrm>
      </p:grpSpPr>
      <p:sp>
        <p:nvSpPr>
          <p:cNvPr id="2" name="TextBox 1"/>
          <p:cNvSpPr txBox="1"/>
          <p:nvPr/>
        </p:nvSpPr>
        <p:spPr>
          <a:xfrm>
            <a:off x="0" y="0"/>
            <a:ext cx="47625" cy="6858000"/>
          </a:xfrm>
          <a:prstGeom prst="rect">
            <a:avLst/>
          </a:prstGeom>
          <a:solidFill>
            <a:srgbClr val="FF0000"/>
          </a:solidFill>
        </p:spPr>
        <p:txBody>
          <a:bodyPr lIns="91440" tIns="45720" rIns="91440" bIns="45720" rtlCol="0">
            <a:noAutofit/>
          </a:bodyPr>
          <a:lstStyle/>
          <a:p>
            <a:pPr marL="0" marR="0" lvl="0" indent="0" algn="l" fontAlgn="base"/>
            <a:endParaRPr/>
          </a:p>
        </p:txBody>
      </p:sp>
      <p:sp>
        <p:nvSpPr>
          <p:cNvPr id="3" name="TextBox 2"/>
          <p:cNvSpPr txBox="1"/>
          <p:nvPr/>
        </p:nvSpPr>
        <p:spPr>
          <a:xfrm>
            <a:off x="171450" y="47625"/>
            <a:ext cx="6667500" cy="571500"/>
          </a:xfrm>
          <a:prstGeom prst="rect">
            <a:avLst/>
          </a:prstGeom>
        </p:spPr>
        <p:txBody>
          <a:bodyPr lIns="91440" tIns="45720" rIns="91440" bIns="45720" rtlCol="0">
            <a:spAutoFit/>
          </a:bodyPr>
          <a:lstStyle/>
          <a:p>
            <a:pPr marL="0" marR="0" lvl="0" indent="0" algn="l" fontAlgn="base"/>
            <a:r>
              <a:rPr sz="3600" b="1" i="0" u="none" strike="noStrike">
                <a:solidFill>
                  <a:srgbClr val="FF0000"/>
                </a:solidFill>
                <a:latin typeface="Arial"/>
              </a:rPr>
              <a:t>Bodily Esteem</a:t>
            </a:r>
          </a:p>
        </p:txBody>
      </p:sp>
      <p:pic>
        <p:nvPicPr>
          <p:cNvPr id="4" name="logo" descr="New Image"/>
          <p:cNvPicPr>
            <a:picLocks noChangeAspect="1"/>
          </p:cNvPicPr>
          <p:nvPr/>
        </p:nvPicPr>
        <p:blipFill>
          <a:blip r:embed="rId2"/>
          <a:stretch>
            <a:fillRect/>
          </a:stretch>
        </p:blipFill>
        <p:spPr>
          <a:xfrm>
            <a:off x="7143750" y="47625"/>
            <a:ext cx="1726406" cy="476250"/>
          </a:xfrm>
          <a:prstGeom prst="rect">
            <a:avLst/>
          </a:prstGeom>
        </p:spPr>
      </p:pic>
      <p:sp>
        <p:nvSpPr>
          <p:cNvPr id="5" name="TextBox 4"/>
          <p:cNvSpPr txBox="1"/>
          <p:nvPr/>
        </p:nvSpPr>
        <p:spPr>
          <a:xfrm>
            <a:off x="190500" y="571500"/>
            <a:ext cx="8953500" cy="571500"/>
          </a:xfrm>
          <a:prstGeom prst="rect">
            <a:avLst/>
          </a:prstGeom>
        </p:spPr>
        <p:txBody>
          <a:bodyPr lIns="91440" tIns="45720" rIns="91440" bIns="45720" rtlCol="0">
            <a:spAutoFit/>
          </a:bodyPr>
          <a:lstStyle/>
          <a:p>
            <a:pPr marL="0" marR="0" lvl="0" indent="0" algn="l" fontAlgn="base"/>
            <a:r>
              <a:rPr sz="1600" b="1" i="0" u="none" strike="noStrike">
                <a:solidFill>
                  <a:srgbClr val="808080"/>
                </a:solidFill>
                <a:latin typeface="Arial"/>
              </a:rPr>
              <a:t>Consumers challenge the mainstream by openly celebrating body diversity</a:t>
            </a:r>
          </a:p>
        </p:txBody>
      </p:sp>
      <p:sp>
        <p:nvSpPr>
          <p:cNvPr id="6" name="TextBox 5"/>
          <p:cNvSpPr txBox="1"/>
          <p:nvPr/>
        </p:nvSpPr>
        <p:spPr>
          <a:xfrm>
            <a:off x="190500" y="904875"/>
            <a:ext cx="8953500" cy="1143000"/>
          </a:xfrm>
          <a:prstGeom prst="rect">
            <a:avLst/>
          </a:prstGeom>
        </p:spPr>
        <p:txBody>
          <a:bodyPr lIns="91440" tIns="45720" rIns="91440" bIns="45720" rtlCol="0">
            <a:spAutoFit/>
          </a:bodyPr>
          <a:lstStyle/>
          <a:p>
            <a:pPr marL="0" marR="0" lvl="0" indent="0" algn="l" fontAlgn="base"/>
            <a:r>
              <a:rPr sz="1000" b="0" i="0" u="none" strike="noStrike">
                <a:solidFill>
                  <a:srgbClr val="000000"/>
                </a:solidFill>
                <a:latin typeface="Arial"/>
              </a:rPr>
              <a:t>Implications - The fashion industry claims to have embraced body diversity, but its definition of "plus-size" remains narrow. As a result, consumers feeling overlooked by the industry are gravitating towards fashion and media channels that make bold, celebratory political statements surrounding the issue. This shift towards bodily esteem suggests that consumers are searching for transparency, as well as representation, from fashion media.</a:t>
            </a:r>
          </a:p>
        </p:txBody>
      </p:sp>
      <p:sp>
        <p:nvSpPr>
          <p:cNvPr id="7" name="TextBox 6"/>
          <p:cNvSpPr txBox="1"/>
          <p:nvPr/>
        </p:nvSpPr>
        <p:spPr>
          <a:xfrm>
            <a:off x="285750" y="6286500"/>
            <a:ext cx="428625" cy="42862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8" name="TextBox 7"/>
          <p:cNvSpPr txBox="1"/>
          <p:nvPr/>
        </p:nvSpPr>
        <p:spPr>
          <a:xfrm>
            <a:off x="304800" y="6410325"/>
            <a:ext cx="428625" cy="428625"/>
          </a:xfrm>
          <a:prstGeom prst="rect">
            <a:avLst/>
          </a:prstGeom>
        </p:spPr>
        <p:txBody>
          <a:bodyPr lIns="91440" tIns="45720" rIns="91440" bIns="45720" rtlCol="0">
            <a:spAutoFit/>
          </a:bodyPr>
          <a:lstStyle/>
          <a:p>
            <a:pPr marL="0" marR="0" lvl="0" indent="0" algn="l" fontAlgn="base"/>
            <a:r>
              <a:rPr sz="1100" b="1" i="0" u="none" strike="noStrike">
                <a:solidFill>
                  <a:srgbClr val="FFFFFF"/>
                </a:solidFill>
                <a:latin typeface="Arial"/>
              </a:rPr>
              <a:t>8.8</a:t>
            </a:r>
          </a:p>
        </p:txBody>
      </p:sp>
      <p:sp>
        <p:nvSpPr>
          <p:cNvPr id="9" name="TextBox 8"/>
          <p:cNvSpPr txBox="1"/>
          <p:nvPr/>
        </p:nvSpPr>
        <p:spPr>
          <a:xfrm>
            <a:off x="266700" y="6286500"/>
            <a:ext cx="57150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Score:</a:t>
            </a:r>
          </a:p>
        </p:txBody>
      </p:sp>
      <p:sp>
        <p:nvSpPr>
          <p:cNvPr id="10" name="TextBox 9"/>
          <p:cNvSpPr txBox="1"/>
          <p:nvPr/>
        </p:nvSpPr>
        <p:spPr>
          <a:xfrm>
            <a:off x="695325" y="6238875"/>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Popularity</a:t>
            </a:r>
          </a:p>
        </p:txBody>
      </p:sp>
      <p:sp>
        <p:nvSpPr>
          <p:cNvPr id="11" name="TextBox 10"/>
          <p:cNvSpPr txBox="1"/>
          <p:nvPr/>
        </p:nvSpPr>
        <p:spPr>
          <a:xfrm>
            <a:off x="1190625" y="63055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2" name="TextBox 11"/>
          <p:cNvSpPr txBox="1"/>
          <p:nvPr/>
        </p:nvSpPr>
        <p:spPr>
          <a:xfrm>
            <a:off x="1190625" y="6305550"/>
            <a:ext cx="5048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3" name="TextBox 12"/>
          <p:cNvSpPr txBox="1"/>
          <p:nvPr/>
        </p:nvSpPr>
        <p:spPr>
          <a:xfrm>
            <a:off x="695325" y="64008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Activity</a:t>
            </a:r>
          </a:p>
        </p:txBody>
      </p:sp>
      <p:sp>
        <p:nvSpPr>
          <p:cNvPr id="14" name="TextBox 13"/>
          <p:cNvSpPr txBox="1"/>
          <p:nvPr/>
        </p:nvSpPr>
        <p:spPr>
          <a:xfrm>
            <a:off x="1190625" y="64579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5" name="TextBox 14"/>
          <p:cNvSpPr txBox="1"/>
          <p:nvPr/>
        </p:nvSpPr>
        <p:spPr>
          <a:xfrm>
            <a:off x="1190625" y="6457950"/>
            <a:ext cx="504825" cy="66675"/>
          </a:xfrm>
          <a:prstGeom prst="rect">
            <a:avLst/>
          </a:prstGeom>
          <a:solidFill>
            <a:srgbClr val="EE0000"/>
          </a:solidFill>
        </p:spPr>
        <p:txBody>
          <a:bodyPr lIns="91440" tIns="45720" rIns="91440" bIns="45720" rtlCol="0">
            <a:noAutofit/>
          </a:bodyPr>
          <a:lstStyle/>
          <a:p>
            <a:pPr marL="0" marR="0" lvl="0" indent="0" algn="l" fontAlgn="base"/>
            <a:endParaRPr/>
          </a:p>
        </p:txBody>
      </p:sp>
      <p:sp>
        <p:nvSpPr>
          <p:cNvPr id="16" name="TextBox 15"/>
          <p:cNvSpPr txBox="1"/>
          <p:nvPr/>
        </p:nvSpPr>
        <p:spPr>
          <a:xfrm>
            <a:off x="695325" y="6553200"/>
            <a:ext cx="666750" cy="95250"/>
          </a:xfrm>
          <a:prstGeom prst="rect">
            <a:avLst/>
          </a:prstGeom>
        </p:spPr>
        <p:txBody>
          <a:bodyPr lIns="91440" tIns="45720" rIns="91440" bIns="45720" rtlCol="0">
            <a:spAutoFit/>
          </a:bodyPr>
          <a:lstStyle/>
          <a:p>
            <a:pPr marL="0" marR="0" lvl="0" indent="0" algn="l" fontAlgn="base"/>
            <a:r>
              <a:rPr sz="600" b="0" i="0" u="none" strike="noStrike">
                <a:solidFill>
                  <a:srgbClr val="999999"/>
                </a:solidFill>
                <a:latin typeface="Arial"/>
              </a:rPr>
              <a:t>Freshness</a:t>
            </a:r>
          </a:p>
        </p:txBody>
      </p:sp>
      <p:sp>
        <p:nvSpPr>
          <p:cNvPr id="17" name="TextBox 16"/>
          <p:cNvSpPr txBox="1"/>
          <p:nvPr/>
        </p:nvSpPr>
        <p:spPr>
          <a:xfrm>
            <a:off x="1190625" y="6610350"/>
            <a:ext cx="523875" cy="66675"/>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18" name="TextBox 17"/>
          <p:cNvSpPr txBox="1"/>
          <p:nvPr/>
        </p:nvSpPr>
        <p:spPr>
          <a:xfrm>
            <a:off x="1190625" y="6610350"/>
            <a:ext cx="381000" cy="66675"/>
          </a:xfrm>
          <a:prstGeom prst="rect">
            <a:avLst/>
          </a:prstGeom>
          <a:solidFill>
            <a:srgbClr val="EE0000"/>
          </a:solidFill>
        </p:spPr>
        <p:txBody>
          <a:bodyPr lIns="91440" tIns="45720" rIns="91440" bIns="45720" rtlCol="0">
            <a:noAutofit/>
          </a:bodyPr>
          <a:lstStyle/>
          <a:p>
            <a:pPr marL="0" marR="0" lvl="0" indent="0" algn="l" fontAlgn="base"/>
            <a:endParaRPr/>
          </a:p>
        </p:txBody>
      </p:sp>
      <p:pic>
        <p:nvPicPr>
          <p:cNvPr id="19" name="genderImage" descr="New Image">
            <a:hlinkClick r:id="rId3" tooltip="http://www.trendhunter.com/trendreports"/>
          </p:cNvPr>
          <p:cNvPicPr>
            <a:picLocks noChangeAspect="1"/>
          </p:cNvPicPr>
          <p:nvPr/>
        </p:nvPicPr>
        <p:blipFill>
          <a:blip r:embed="rId4"/>
          <a:stretch>
            <a:fillRect/>
          </a:stretch>
        </p:blipFill>
        <p:spPr>
          <a:xfrm>
            <a:off x="1762125" y="6286500"/>
            <a:ext cx="676275" cy="400050"/>
          </a:xfrm>
          <a:prstGeom prst="rect">
            <a:avLst/>
          </a:prstGeom>
        </p:spPr>
      </p:pic>
      <p:pic>
        <p:nvPicPr>
          <p:cNvPr id="20" name="regionImage" descr="New Image">
            <a:hlinkClick r:id="rId3" tooltip="http://www.trendhunter.com/trendreports"/>
          </p:cNvPr>
          <p:cNvPicPr>
            <a:picLocks noChangeAspect="1"/>
          </p:cNvPicPr>
          <p:nvPr/>
        </p:nvPicPr>
        <p:blipFill>
          <a:blip r:embed="rId5"/>
          <a:stretch>
            <a:fillRect/>
          </a:stretch>
        </p:blipFill>
        <p:spPr>
          <a:xfrm>
            <a:off x="3429000" y="6248400"/>
            <a:ext cx="1085850" cy="561975"/>
          </a:xfrm>
          <a:prstGeom prst="rect">
            <a:avLst/>
          </a:prstGeom>
        </p:spPr>
      </p:pic>
      <p:pic>
        <p:nvPicPr>
          <p:cNvPr id="21" name="ageImage" descr="New Image">
            <a:hlinkClick r:id="rId3" tooltip="http://www.trendhunter.com/trendreports"/>
          </p:cNvPr>
          <p:cNvPicPr>
            <a:picLocks noChangeAspect="1"/>
          </p:cNvPicPr>
          <p:nvPr/>
        </p:nvPicPr>
        <p:blipFill>
          <a:blip r:embed="rId6"/>
          <a:stretch>
            <a:fillRect/>
          </a:stretch>
        </p:blipFill>
        <p:spPr>
          <a:xfrm>
            <a:off x="2476500" y="6438900"/>
            <a:ext cx="895350" cy="285750"/>
          </a:xfrm>
          <a:prstGeom prst="rect">
            <a:avLst/>
          </a:prstGeom>
        </p:spPr>
      </p:pic>
      <p:sp>
        <p:nvSpPr>
          <p:cNvPr id="22" name="TextBox 21"/>
          <p:cNvSpPr txBox="1"/>
          <p:nvPr/>
        </p:nvSpPr>
        <p:spPr>
          <a:xfrm>
            <a:off x="2476500" y="6248400"/>
            <a:ext cx="952500" cy="142875"/>
          </a:xfrm>
          <a:prstGeom prst="rect">
            <a:avLst/>
          </a:prstGeom>
          <a:solidFill>
            <a:srgbClr val="999999"/>
          </a:solidFill>
        </p:spPr>
        <p:txBody>
          <a:bodyPr lIns="91440" tIns="45720" rIns="91440" bIns="45720" rtlCol="0">
            <a:noAutofit/>
          </a:bodyPr>
          <a:lstStyle/>
          <a:p>
            <a:pPr marL="0" marR="0" lvl="0" indent="0" algn="l" fontAlgn="base"/>
            <a:endParaRPr/>
          </a:p>
        </p:txBody>
      </p:sp>
      <p:sp>
        <p:nvSpPr>
          <p:cNvPr id="23" name="TextBox 22"/>
          <p:cNvSpPr txBox="1"/>
          <p:nvPr/>
        </p:nvSpPr>
        <p:spPr>
          <a:xfrm>
            <a:off x="2438400" y="6219825"/>
            <a:ext cx="1047750" cy="95250"/>
          </a:xfrm>
          <a:prstGeom prst="rect">
            <a:avLst/>
          </a:prstGeom>
        </p:spPr>
        <p:txBody>
          <a:bodyPr lIns="91440" tIns="45720" rIns="91440" bIns="45720" rtlCol="0">
            <a:spAutoFit/>
          </a:bodyPr>
          <a:lstStyle/>
          <a:p>
            <a:pPr marL="0" marR="0" lvl="0" indent="0" algn="l" fontAlgn="base"/>
            <a:r>
              <a:rPr sz="800" b="0" i="0" u="none" strike="noStrike">
                <a:solidFill>
                  <a:srgbClr val="FFFFFF"/>
                </a:solidFill>
                <a:latin typeface="Arial"/>
              </a:rPr>
              <a:t>DEMOGRAPHICS</a:t>
            </a:r>
          </a:p>
        </p:txBody>
      </p:sp>
      <p:sp>
        <p:nvSpPr>
          <p:cNvPr id="24" name="TextBox 23">
            <a:hlinkClick r:id="rId7" tooltip="http://www.trendhunter.com/id/275923"/>
          </p:cNvPr>
          <p:cNvSpPr txBox="1"/>
          <p:nvPr/>
        </p:nvSpPr>
        <p:spPr>
          <a:xfrm>
            <a:off x="4762500" y="6191250"/>
            <a:ext cx="3810000" cy="238125"/>
          </a:xfrm>
          <a:prstGeom prst="rect">
            <a:avLst/>
          </a:prstGeom>
        </p:spPr>
        <p:txBody>
          <a:bodyPr lIns="91440" tIns="45720" rIns="91440" bIns="45720" rtlCol="0">
            <a:spAutoFit/>
          </a:bodyPr>
          <a:lstStyle/>
          <a:p>
            <a:pPr marL="0" marR="0" lvl="0" indent="0" algn="r" fontAlgn="base"/>
            <a:r>
              <a:rPr sz="1600" b="1" i="0" u="none" strike="noStrike">
                <a:solidFill>
                  <a:srgbClr val="808080"/>
                </a:solidFill>
                <a:latin typeface="Arial"/>
              </a:rPr>
              <a:t>4 Ideas + 27 Related Examples</a:t>
            </a:r>
          </a:p>
        </p:txBody>
      </p:sp>
      <p:pic>
        <p:nvPicPr>
          <p:cNvPr id="25" name="arrowImg" descr="New Image">
            <a:hlinkClick r:id="rId7" tooltip="http://www.trendhunter.com/id/275923"/>
          </p:cNvPr>
          <p:cNvPicPr>
            <a:picLocks noChangeAspect="1"/>
          </p:cNvPicPr>
          <p:nvPr/>
        </p:nvPicPr>
        <p:blipFill>
          <a:blip r:embed="rId8"/>
          <a:stretch>
            <a:fillRect/>
          </a:stretch>
        </p:blipFill>
        <p:spPr>
          <a:xfrm>
            <a:off x="8572500" y="6286500"/>
            <a:ext cx="133350" cy="190500"/>
          </a:xfrm>
          <a:prstGeom prst="rect">
            <a:avLst/>
          </a:prstGeom>
        </p:spPr>
      </p:pic>
      <p:sp>
        <p:nvSpPr>
          <p:cNvPr id="26" name="TextBox 25">
            <a:hlinkClick r:id="rId7" tooltip="http://www.trendhunter.com/id/275923"/>
          </p:cNvPr>
          <p:cNvSpPr txBox="1"/>
          <p:nvPr/>
        </p:nvSpPr>
        <p:spPr>
          <a:xfrm>
            <a:off x="4981575" y="6448425"/>
            <a:ext cx="3810000" cy="238125"/>
          </a:xfrm>
          <a:prstGeom prst="rect">
            <a:avLst/>
          </a:prstGeom>
        </p:spPr>
        <p:txBody>
          <a:bodyPr lIns="91440" tIns="45720" rIns="91440" bIns="45720" rtlCol="0">
            <a:spAutoFit/>
          </a:bodyPr>
          <a:lstStyle/>
          <a:p>
            <a:pPr marL="0" marR="0" lvl="0" indent="0" algn="r" fontAlgn="base"/>
            <a:r>
              <a:rPr sz="900" b="1" i="0" u="none" strike="noStrike">
                <a:solidFill>
                  <a:srgbClr val="808080"/>
                </a:solidFill>
                <a:latin typeface="Arial"/>
              </a:rPr>
              <a:t>http://www.trendhunter.com/id/275923</a:t>
            </a:r>
          </a:p>
        </p:txBody>
      </p:sp>
      <p:sp>
        <p:nvSpPr>
          <p:cNvPr id="27" name="TextBox 26">
            <a:hlinkClick r:id="rId9" tooltip="http://www.trendhunter.com/copyright"/>
          </p:cNvPr>
          <p:cNvSpPr txBox="1"/>
          <p:nvPr/>
        </p:nvSpPr>
        <p:spPr>
          <a:xfrm>
            <a:off x="4981575" y="6600825"/>
            <a:ext cx="3810000" cy="381000"/>
          </a:xfrm>
          <a:prstGeom prst="rect">
            <a:avLst/>
          </a:prstGeom>
        </p:spPr>
        <p:txBody>
          <a:bodyPr lIns="91440" tIns="45720" rIns="91440" bIns="45720"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28" name="largeImg" descr="New Image">
            <a:hlinkClick r:id="rId10" tooltip="http://www.trendhunter.com/id/275631"/>
          </p:cNvPr>
          <p:cNvPicPr>
            <a:picLocks noChangeAspect="1"/>
          </p:cNvPicPr>
          <p:nvPr/>
        </p:nvPicPr>
        <p:blipFill>
          <a:blip r:embed="rId11"/>
          <a:stretch>
            <a:fillRect/>
          </a:stretch>
        </p:blipFill>
        <p:spPr>
          <a:xfrm>
            <a:off x="333375" y="1905000"/>
            <a:ext cx="4095750" cy="3333750"/>
          </a:xfrm>
          <a:prstGeom prst="rect">
            <a:avLst/>
          </a:prstGeom>
        </p:spPr>
      </p:pic>
      <p:sp>
        <p:nvSpPr>
          <p:cNvPr id="29" name="TextBox 28"/>
          <p:cNvSpPr txBox="1"/>
          <p:nvPr/>
        </p:nvSpPr>
        <p:spPr>
          <a:xfrm>
            <a:off x="333375" y="5238750"/>
            <a:ext cx="409575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0" name="TextBox 29"/>
          <p:cNvSpPr txBox="1"/>
          <p:nvPr/>
        </p:nvSpPr>
        <p:spPr>
          <a:xfrm>
            <a:off x="333375" y="5238750"/>
            <a:ext cx="3686175"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31" name="TextBox 30"/>
          <p:cNvSpPr txBox="1"/>
          <p:nvPr/>
        </p:nvSpPr>
        <p:spPr>
          <a:xfrm>
            <a:off x="238125" y="5267325"/>
            <a:ext cx="4095750" cy="571500"/>
          </a:xfrm>
          <a:prstGeom prst="rect">
            <a:avLst/>
          </a:prstGeom>
        </p:spPr>
        <p:txBody>
          <a:bodyPr lIns="91440" tIns="45720" rIns="91440" bIns="45720" rtlCol="0">
            <a:spAutoFit/>
          </a:bodyPr>
          <a:lstStyle/>
          <a:p>
            <a:pPr marL="0" marR="0" lvl="0" indent="0" algn="l" fontAlgn="base"/>
            <a:r>
              <a:rPr sz="1800" b="1" i="0" u="none" strike="noStrike">
                <a:solidFill>
                  <a:srgbClr val="000000"/>
                </a:solidFill>
                <a:latin typeface="Arial"/>
              </a:rPr>
              <a:t>Plus-Size Padding Portraits</a:t>
            </a:r>
            <a:r>
              <a:rPr sz="1000" b="0" i="0" u="none" strike="noStrike">
                <a:solidFill>
                  <a:srgbClr val="000000"/>
                </a:solidFill>
                <a:latin typeface="Arial"/>
              </a:rPr>
              <a:t>
Refinery29 Uncovers a Plus-Size Practice That's Bad for Body Image</a:t>
            </a:r>
          </a:p>
        </p:txBody>
      </p:sp>
      <p:pic>
        <p:nvPicPr>
          <p:cNvPr id="32" name="regularImg" descr="New Image">
            <a:hlinkClick r:id="rId12" tooltip="http://www.trendhunter.com/id/272671"/>
          </p:cNvPr>
          <p:cNvPicPr>
            <a:picLocks noChangeAspect="1"/>
          </p:cNvPicPr>
          <p:nvPr/>
        </p:nvPicPr>
        <p:blipFill>
          <a:blip r:embed="rId13"/>
          <a:stretch>
            <a:fillRect/>
          </a:stretch>
        </p:blipFill>
        <p:spPr>
          <a:xfrm>
            <a:off x="4714875" y="1905000"/>
            <a:ext cx="1905000" cy="1238250"/>
          </a:xfrm>
          <a:prstGeom prst="rect">
            <a:avLst/>
          </a:prstGeom>
        </p:spPr>
      </p:pic>
      <p:sp>
        <p:nvSpPr>
          <p:cNvPr id="33" name="TextBox 32"/>
          <p:cNvSpPr txBox="1"/>
          <p:nvPr/>
        </p:nvSpPr>
        <p:spPr>
          <a:xfrm>
            <a:off x="471487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4" name="TextBox 33"/>
          <p:cNvSpPr txBox="1"/>
          <p:nvPr/>
        </p:nvSpPr>
        <p:spPr>
          <a:xfrm>
            <a:off x="4714875" y="3143250"/>
            <a:ext cx="167640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5" name="TextBox 34"/>
          <p:cNvSpPr txBox="1"/>
          <p:nvPr/>
        </p:nvSpPr>
        <p:spPr>
          <a:xfrm>
            <a:off x="461962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Plus-Size Dancer Portraits</a:t>
            </a:r>
            <a:r>
              <a:rPr sz="800" b="0" i="0" u="none" strike="noStrike">
                <a:solidFill>
                  <a:srgbClr val="000000"/>
                </a:solidFill>
                <a:latin typeface="Arial"/>
              </a:rPr>
              <a:t>
Toby Burrows Photographs Fat Dancers for the Nothing to Lose Project</a:t>
            </a:r>
          </a:p>
        </p:txBody>
      </p:sp>
      <p:pic>
        <p:nvPicPr>
          <p:cNvPr id="36" name="regularImg" descr="New Image">
            <a:hlinkClick r:id="rId14" tooltip="http://www.trendhunter.com/id/275537"/>
          </p:cNvPr>
          <p:cNvPicPr>
            <a:picLocks noChangeAspect="1"/>
          </p:cNvPicPr>
          <p:nvPr/>
        </p:nvPicPr>
        <p:blipFill>
          <a:blip r:embed="rId15"/>
          <a:stretch>
            <a:fillRect/>
          </a:stretch>
        </p:blipFill>
        <p:spPr>
          <a:xfrm>
            <a:off x="6905625" y="1905000"/>
            <a:ext cx="1905000" cy="1238250"/>
          </a:xfrm>
          <a:prstGeom prst="rect">
            <a:avLst/>
          </a:prstGeom>
        </p:spPr>
      </p:pic>
      <p:sp>
        <p:nvSpPr>
          <p:cNvPr id="37" name="TextBox 36"/>
          <p:cNvSpPr txBox="1"/>
          <p:nvPr/>
        </p:nvSpPr>
        <p:spPr>
          <a:xfrm>
            <a:off x="6905625" y="31432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38" name="TextBox 37"/>
          <p:cNvSpPr txBox="1"/>
          <p:nvPr/>
        </p:nvSpPr>
        <p:spPr>
          <a:xfrm>
            <a:off x="6905625" y="3143250"/>
            <a:ext cx="1657350" cy="38100"/>
          </a:xfrm>
          <a:prstGeom prst="rect">
            <a:avLst/>
          </a:prstGeom>
          <a:solidFill>
            <a:srgbClr val="FF4EA9"/>
          </a:solidFill>
        </p:spPr>
        <p:txBody>
          <a:bodyPr lIns="91440" tIns="45720" rIns="91440" bIns="45720" rtlCol="0">
            <a:noAutofit/>
          </a:bodyPr>
          <a:lstStyle/>
          <a:p>
            <a:pPr marL="0" marR="0" lvl="0" indent="0" algn="l" fontAlgn="base"/>
            <a:endParaRPr/>
          </a:p>
        </p:txBody>
      </p:sp>
      <p:sp>
        <p:nvSpPr>
          <p:cNvPr id="39" name="TextBox 38"/>
          <p:cNvSpPr txBox="1"/>
          <p:nvPr/>
        </p:nvSpPr>
        <p:spPr>
          <a:xfrm>
            <a:off x="6810375" y="31623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Sultry Plus-Size Campaigns</a:t>
            </a:r>
            <a:r>
              <a:rPr sz="800" b="0" i="0" u="none" strike="noStrike">
                <a:solidFill>
                  <a:srgbClr val="000000"/>
                </a:solidFill>
                <a:latin typeface="Arial"/>
              </a:rPr>
              <a:t>
The #ImNoAngel Lingerie Ads Assert That Full Figures are Seductive</a:t>
            </a:r>
          </a:p>
        </p:txBody>
      </p:sp>
      <p:pic>
        <p:nvPicPr>
          <p:cNvPr id="40" name="regularImg" descr="New Image">
            <a:hlinkClick r:id="rId16" tooltip="http://www.trendhunter.com/id/275581"/>
          </p:cNvPr>
          <p:cNvPicPr>
            <a:picLocks noChangeAspect="1"/>
          </p:cNvPicPr>
          <p:nvPr/>
        </p:nvPicPr>
        <p:blipFill>
          <a:blip r:embed="rId17"/>
          <a:stretch>
            <a:fillRect/>
          </a:stretch>
        </p:blipFill>
        <p:spPr>
          <a:xfrm>
            <a:off x="5810250" y="4000500"/>
            <a:ext cx="1905000" cy="1238250"/>
          </a:xfrm>
          <a:prstGeom prst="rect">
            <a:avLst/>
          </a:prstGeom>
        </p:spPr>
      </p:pic>
      <p:sp>
        <p:nvSpPr>
          <p:cNvPr id="41" name="TextBox 40"/>
          <p:cNvSpPr txBox="1"/>
          <p:nvPr/>
        </p:nvSpPr>
        <p:spPr>
          <a:xfrm>
            <a:off x="5810250" y="5238750"/>
            <a:ext cx="1905000" cy="38100"/>
          </a:xfrm>
          <a:prstGeom prst="rect">
            <a:avLst/>
          </a:prstGeom>
          <a:solidFill>
            <a:srgbClr val="D4D4D4"/>
          </a:solidFill>
        </p:spPr>
        <p:txBody>
          <a:bodyPr lIns="91440" tIns="45720" rIns="91440" bIns="45720" rtlCol="0">
            <a:noAutofit/>
          </a:bodyPr>
          <a:lstStyle/>
          <a:p>
            <a:pPr marL="0" marR="0" lvl="0" indent="0" algn="l" fontAlgn="base"/>
            <a:endParaRPr/>
          </a:p>
        </p:txBody>
      </p:sp>
      <p:sp>
        <p:nvSpPr>
          <p:cNvPr id="42" name="TextBox 41"/>
          <p:cNvSpPr txBox="1"/>
          <p:nvPr/>
        </p:nvSpPr>
        <p:spPr>
          <a:xfrm>
            <a:off x="5810250" y="5238750"/>
            <a:ext cx="1600200" cy="38100"/>
          </a:xfrm>
          <a:prstGeom prst="rect">
            <a:avLst/>
          </a:prstGeom>
          <a:solidFill>
            <a:srgbClr val="FF8D13"/>
          </a:solidFill>
        </p:spPr>
        <p:txBody>
          <a:bodyPr lIns="91440" tIns="45720" rIns="91440" bIns="45720" rtlCol="0">
            <a:noAutofit/>
          </a:bodyPr>
          <a:lstStyle/>
          <a:p>
            <a:pPr marL="0" marR="0" lvl="0" indent="0" algn="l" fontAlgn="base"/>
            <a:endParaRPr/>
          </a:p>
        </p:txBody>
      </p:sp>
      <p:sp>
        <p:nvSpPr>
          <p:cNvPr id="43" name="TextBox 42"/>
          <p:cNvSpPr txBox="1"/>
          <p:nvPr/>
        </p:nvSpPr>
        <p:spPr>
          <a:xfrm>
            <a:off x="5715000" y="5257800"/>
            <a:ext cx="2095500" cy="571500"/>
          </a:xfrm>
          <a:prstGeom prst="rect">
            <a:avLst/>
          </a:prstGeom>
        </p:spPr>
        <p:txBody>
          <a:bodyPr lIns="91440" tIns="45720" rIns="91440" bIns="45720" rtlCol="0">
            <a:spAutoFit/>
          </a:bodyPr>
          <a:lstStyle/>
          <a:p>
            <a:pPr marL="0" marR="0" lvl="0" indent="0" algn="l" fontAlgn="base"/>
            <a:r>
              <a:rPr sz="1000" b="1" i="0" u="none" strike="noStrike">
                <a:solidFill>
                  <a:srgbClr val="000000"/>
                </a:solidFill>
                <a:latin typeface="Arial"/>
              </a:rPr>
              <a:t>Model Diversity Documentaries</a:t>
            </a:r>
            <a:r>
              <a:rPr sz="800" b="0" i="0" u="none" strike="noStrike">
                <a:solidFill>
                  <a:srgbClr val="000000"/>
                </a:solidFill>
                <a:latin typeface="Arial"/>
              </a:rPr>
              <a:t>
A Perfect 14 is an Upcoming Documentary on Plus-Size Modelling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1346</Words>
  <Application>Microsoft Office PowerPoint</Application>
  <PresentationFormat>On-screen Show (4:3)</PresentationFormat>
  <Paragraphs>201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Hunter Custom Report</dc:title>
  <dc:subject>Custom Report</dc:subject>
  <dc:creator>Trend Hunter</dc:creator>
  <cp:keywords>powerpoint custom report</cp:keywords>
  <dc:description>Custom Report</dc:description>
  <cp:lastModifiedBy>Derek Cohen</cp:lastModifiedBy>
  <cp:revision>1</cp:revision>
  <dcterms:created xsi:type="dcterms:W3CDTF">2015-10-15T14:38:41Z</dcterms:created>
  <dcterms:modified xsi:type="dcterms:W3CDTF">2015-10-15T14:44:48Z</dcterms:modified>
  <cp:category>Custom Report</cp:category>
</cp:coreProperties>
</file>