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0" r:id="rId2"/>
    <p:sldMasterId id="2147483717" r:id="rId3"/>
    <p:sldMasterId id="2147483719" r:id="rId4"/>
    <p:sldMasterId id="2147483722" r:id="rId5"/>
  </p:sldMasterIdLst>
  <p:notesMasterIdLst>
    <p:notesMasterId r:id="rId50"/>
  </p:notesMasterIdLst>
  <p:sldIdLst>
    <p:sldId id="256" r:id="rId6"/>
    <p:sldId id="451" r:id="rId7"/>
    <p:sldId id="444" r:id="rId8"/>
    <p:sldId id="446" r:id="rId9"/>
    <p:sldId id="445" r:id="rId10"/>
    <p:sldId id="443" r:id="rId11"/>
    <p:sldId id="447" r:id="rId12"/>
    <p:sldId id="448" r:id="rId13"/>
    <p:sldId id="468" r:id="rId14"/>
    <p:sldId id="469" r:id="rId15"/>
    <p:sldId id="449" r:id="rId16"/>
    <p:sldId id="450"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52" r:id="rId42"/>
    <p:sldId id="461" r:id="rId43"/>
    <p:sldId id="462" r:id="rId44"/>
    <p:sldId id="463" r:id="rId45"/>
    <p:sldId id="464" r:id="rId46"/>
    <p:sldId id="466" r:id="rId47"/>
    <p:sldId id="467" r:id="rId48"/>
    <p:sldId id="46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p:cViewPr varScale="1">
        <p:scale>
          <a:sx n="89" d="100"/>
          <a:sy n="89"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53548-383C-4657-B207-B8F8C792B217}" type="datetimeFigureOut">
              <a:rPr lang="en-US" smtClean="0"/>
              <a:t>12/22/2015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565B1-1E2C-48F8-925A-2C62FF9C6334}" type="slidenum">
              <a:rPr lang="en-US" smtClean="0"/>
              <a:t>‹#›</a:t>
            </a:fld>
            <a:endParaRPr lang="en-US"/>
          </a:p>
        </p:txBody>
      </p:sp>
    </p:spTree>
    <p:extLst>
      <p:ext uri="{BB962C8B-B14F-4D97-AF65-F5344CB8AC3E}">
        <p14:creationId xmlns:p14="http://schemas.microsoft.com/office/powerpoint/2010/main" val="179051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2</a:t>
            </a:fld>
            <a:endParaRPr lang="en-US" sz="1200" smtClean="0">
              <a:solidFill>
                <a:prstClr val="black"/>
              </a:solidFill>
            </a:endParaRPr>
          </a:p>
        </p:txBody>
      </p:sp>
    </p:spTree>
    <p:extLst>
      <p:ext uri="{BB962C8B-B14F-4D97-AF65-F5344CB8AC3E}">
        <p14:creationId xmlns:p14="http://schemas.microsoft.com/office/powerpoint/2010/main" val="243890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11</a:t>
            </a:fld>
            <a:endParaRPr lang="en-US" sz="1200" smtClean="0">
              <a:solidFill>
                <a:prstClr val="black"/>
              </a:solidFill>
            </a:endParaRPr>
          </a:p>
        </p:txBody>
      </p:sp>
    </p:spTree>
    <p:extLst>
      <p:ext uri="{BB962C8B-B14F-4D97-AF65-F5344CB8AC3E}">
        <p14:creationId xmlns:p14="http://schemas.microsoft.com/office/powerpoint/2010/main" val="101399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38</a:t>
            </a:fld>
            <a:endParaRPr lang="en-US" sz="1200" smtClean="0">
              <a:solidFill>
                <a:prstClr val="black"/>
              </a:solidFill>
            </a:endParaRPr>
          </a:p>
        </p:txBody>
      </p:sp>
    </p:spTree>
    <p:extLst>
      <p:ext uri="{BB962C8B-B14F-4D97-AF65-F5344CB8AC3E}">
        <p14:creationId xmlns:p14="http://schemas.microsoft.com/office/powerpoint/2010/main" val="260588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39</a:t>
            </a:fld>
            <a:endParaRPr lang="en-US" sz="1200" smtClean="0">
              <a:solidFill>
                <a:prstClr val="black"/>
              </a:solidFill>
            </a:endParaRPr>
          </a:p>
        </p:txBody>
      </p:sp>
    </p:spTree>
    <p:extLst>
      <p:ext uri="{BB962C8B-B14F-4D97-AF65-F5344CB8AC3E}">
        <p14:creationId xmlns:p14="http://schemas.microsoft.com/office/powerpoint/2010/main" val="319845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40</a:t>
            </a:fld>
            <a:endParaRPr lang="en-US" sz="1200" smtClean="0">
              <a:solidFill>
                <a:prstClr val="black"/>
              </a:solidFill>
            </a:endParaRPr>
          </a:p>
        </p:txBody>
      </p:sp>
    </p:spTree>
    <p:extLst>
      <p:ext uri="{BB962C8B-B14F-4D97-AF65-F5344CB8AC3E}">
        <p14:creationId xmlns:p14="http://schemas.microsoft.com/office/powerpoint/2010/main" val="17551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525784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0068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54787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4</a:t>
            </a:fld>
            <a:endParaRPr lang="en-US" sz="1200" smtClean="0">
              <a:solidFill>
                <a:prstClr val="black"/>
              </a:solidFill>
            </a:endParaRPr>
          </a:p>
        </p:txBody>
      </p:sp>
    </p:spTree>
    <p:extLst>
      <p:ext uri="{BB962C8B-B14F-4D97-AF65-F5344CB8AC3E}">
        <p14:creationId xmlns:p14="http://schemas.microsoft.com/office/powerpoint/2010/main" val="415945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5</a:t>
            </a:fld>
            <a:endParaRPr lang="en-US" sz="1200" smtClean="0">
              <a:solidFill>
                <a:prstClr val="black"/>
              </a:solidFill>
            </a:endParaRPr>
          </a:p>
        </p:txBody>
      </p:sp>
    </p:spTree>
    <p:extLst>
      <p:ext uri="{BB962C8B-B14F-4D97-AF65-F5344CB8AC3E}">
        <p14:creationId xmlns:p14="http://schemas.microsoft.com/office/powerpoint/2010/main" val="363408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6</a:t>
            </a:fld>
            <a:endParaRPr lang="en-US" sz="1200" smtClean="0">
              <a:solidFill>
                <a:prstClr val="black"/>
              </a:solidFill>
            </a:endParaRPr>
          </a:p>
        </p:txBody>
      </p:sp>
    </p:spTree>
    <p:extLst>
      <p:ext uri="{BB962C8B-B14F-4D97-AF65-F5344CB8AC3E}">
        <p14:creationId xmlns:p14="http://schemas.microsoft.com/office/powerpoint/2010/main" val="171969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7</a:t>
            </a:fld>
            <a:endParaRPr lang="en-US" sz="1200" smtClean="0">
              <a:solidFill>
                <a:prstClr val="black"/>
              </a:solidFill>
            </a:endParaRPr>
          </a:p>
        </p:txBody>
      </p:sp>
    </p:spTree>
    <p:extLst>
      <p:ext uri="{BB962C8B-B14F-4D97-AF65-F5344CB8AC3E}">
        <p14:creationId xmlns:p14="http://schemas.microsoft.com/office/powerpoint/2010/main" val="125376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58491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9</a:t>
            </a:fld>
            <a:endParaRPr lang="en-US" sz="1200" smtClean="0">
              <a:solidFill>
                <a:prstClr val="black"/>
              </a:solidFill>
            </a:endParaRPr>
          </a:p>
        </p:txBody>
      </p:sp>
    </p:spTree>
    <p:extLst>
      <p:ext uri="{BB962C8B-B14F-4D97-AF65-F5344CB8AC3E}">
        <p14:creationId xmlns:p14="http://schemas.microsoft.com/office/powerpoint/2010/main" val="50072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10</a:t>
            </a:fld>
            <a:endParaRPr lang="en-US" sz="1200" smtClean="0">
              <a:solidFill>
                <a:prstClr val="black"/>
              </a:solidFill>
            </a:endParaRPr>
          </a:p>
        </p:txBody>
      </p:sp>
    </p:spTree>
    <p:extLst>
      <p:ext uri="{BB962C8B-B14F-4D97-AF65-F5344CB8AC3E}">
        <p14:creationId xmlns:p14="http://schemas.microsoft.com/office/powerpoint/2010/main" val="2692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22/12/2015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22/12/2015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22/12/2015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42020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4805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645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08079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4735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32579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75279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1529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22/12/2015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2050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48162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47920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0DA8BB-0D18-469F-8022-DD923457DE3A}" type="datetimeFigureOut">
              <a:rPr lang="nl-BE" smtClean="0">
                <a:solidFill>
                  <a:prstClr val="black"/>
                </a:solidFill>
              </a:rPr>
              <a:pPr/>
              <a:t>22/12/2015</a:t>
            </a:fld>
            <a:endParaRPr lang="nl-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B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74F97-0F13-42E5-9A1D-07478243785D}" type="slidenum">
              <a:rPr lang="nl-BE" smtClean="0">
                <a:solidFill>
                  <a:prstClr val="black"/>
                </a:solidFill>
              </a:rPr>
              <a:pPr/>
              <a:t>‹#›</a:t>
            </a:fld>
            <a:endParaRPr lang="nl-BE">
              <a:solidFill>
                <a:prstClr val="black"/>
              </a:solidFill>
            </a:endParaRPr>
          </a:p>
        </p:txBody>
      </p:sp>
    </p:spTree>
    <p:extLst>
      <p:ext uri="{BB962C8B-B14F-4D97-AF65-F5344CB8AC3E}">
        <p14:creationId xmlns:p14="http://schemas.microsoft.com/office/powerpoint/2010/main" val="162997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dirty="0">
              <a:solidFill>
                <a:prstClr val="black">
                  <a:tint val="75000"/>
                </a:prstClr>
              </a:solidFill>
            </a:endParaRPr>
          </a:p>
        </p:txBody>
      </p:sp>
    </p:spTree>
    <p:extLst>
      <p:ext uri="{BB962C8B-B14F-4D97-AF65-F5344CB8AC3E}">
        <p14:creationId xmlns:p14="http://schemas.microsoft.com/office/powerpoint/2010/main" val="14897816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555531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6891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127952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51514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95003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22/12/2015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64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55119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7593297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78510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49579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93422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3116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22/12/2015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22/12/2015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22/12/2015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22/12/2015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22/12/2015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22/12/2015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http://www.trendhunter.com" TargetMode="Externa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22/12/2015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125303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2725" y="5681663"/>
            <a:ext cx="89312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idebar image" descr="sidebar image"/>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
            <a:ext cx="7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H Pro logo" descr="TH Pro logo"/>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1359025080"/>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59059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BE" dirty="0">
              <a:solidFill>
                <a:prstClr val="black">
                  <a:tint val="75000"/>
                </a:prstClr>
              </a:solidFill>
            </a:endParaRPr>
          </a:p>
        </p:txBody>
      </p:sp>
      <p:pic>
        <p:nvPicPr>
          <p:cNvPr id="8" name="TH Pro logo" descr="TH Pro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5"/>
          </p:cNvPr>
          <p:cNvSpPr txBox="1"/>
          <p:nvPr/>
        </p:nvSpPr>
        <p:spPr>
          <a:xfrm>
            <a:off x="5305926" y="6553200"/>
            <a:ext cx="3810000" cy="238125"/>
          </a:xfrm>
          <a:prstGeom prst="rect">
            <a:avLst/>
          </a:prstGeom>
        </p:spPr>
        <p:txBody>
          <a:bodyPr vertOverflow="overflow" horzOverflow="overflow" wrap="square" lIns="91440" tIns="45720" rIns="91440" bIns="45720" numCol="1" rtlCol="0">
            <a:spAutoFit/>
          </a:bodyPr>
          <a:lstStyle/>
          <a:p>
            <a:pPr algn="r" fontAlgn="base"/>
            <a:r>
              <a:rPr sz="700" dirty="0">
                <a:solidFill>
                  <a:srgbClr val="808080"/>
                </a:solidFill>
                <a:latin typeface="Arial"/>
              </a:rPr>
              <a:t>Copyright © TrendHunter.com. All Rights Reserved</a:t>
            </a:r>
          </a:p>
        </p:txBody>
      </p:sp>
      <p:pic>
        <p:nvPicPr>
          <p:cNvPr id="11" name="sidebar image" descr="sidebar image"/>
          <p:cNvPicPr>
            <a:picLocks noChangeAspect="1"/>
          </p:cNvPicPr>
          <p:nvPr userDrawn="1"/>
        </p:nvPicPr>
        <p:blipFill>
          <a:blip r:embed="rId6"/>
          <a:stretch>
            <a:fillRect/>
          </a:stretch>
        </p:blipFill>
        <p:spPr>
          <a:xfrm>
            <a:off x="0" y="0"/>
            <a:ext cx="71437" cy="6858000"/>
          </a:xfrm>
          <a:prstGeom prst="rect">
            <a:avLst/>
          </a:prstGeom>
        </p:spPr>
      </p:pic>
    </p:spTree>
    <p:extLst>
      <p:ext uri="{BB962C8B-B14F-4D97-AF65-F5344CB8AC3E}">
        <p14:creationId xmlns:p14="http://schemas.microsoft.com/office/powerpoint/2010/main" val="2102908677"/>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22/12/2015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pic>
        <p:nvPicPr>
          <p:cNvPr id="8" name="sidebar image" descr="sidebar image"/>
          <p:cNvPicPr>
            <a:picLocks noChangeAspect="1"/>
          </p:cNvPicPr>
          <p:nvPr userDrawn="1"/>
        </p:nvPicPr>
        <p:blipFill>
          <a:blip r:embed="rId13"/>
          <a:stretch>
            <a:fillRect/>
          </a:stretch>
        </p:blipFill>
        <p:spPr>
          <a:xfrm>
            <a:off x="0" y="0"/>
            <a:ext cx="71437" cy="6858000"/>
          </a:xfrm>
          <a:prstGeom prst="rect">
            <a:avLst/>
          </a:prstGeom>
        </p:spPr>
      </p:pic>
    </p:spTree>
    <p:extLst>
      <p:ext uri="{BB962C8B-B14F-4D97-AF65-F5344CB8AC3E}">
        <p14:creationId xmlns:p14="http://schemas.microsoft.com/office/powerpoint/2010/main" val="20236303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hyperlink" Target="http://www.trendhunter.com" TargetMode="External"/><Relationship Id="rId2" Type="http://schemas.openxmlformats.org/officeDocument/2006/relationships/image" Target="../media/image32.jpg"/><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38.jpeg"/><Relationship Id="rId18" Type="http://schemas.openxmlformats.org/officeDocument/2006/relationships/hyperlink" Target="http://www.trendhunter.com/id/283453"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9062" TargetMode="External"/><Relationship Id="rId12" Type="http://schemas.openxmlformats.org/officeDocument/2006/relationships/hyperlink" Target="http://www.trendhunter.com/id/253214" TargetMode="External"/><Relationship Id="rId17" Type="http://schemas.openxmlformats.org/officeDocument/2006/relationships/image" Target="../media/image40.jpeg"/><Relationship Id="rId2" Type="http://schemas.openxmlformats.org/officeDocument/2006/relationships/image" Target="../media/image32.jpg"/><Relationship Id="rId16" Type="http://schemas.openxmlformats.org/officeDocument/2006/relationships/hyperlink" Target="http://www.trendhunter.com/id/272017" TargetMode="External"/><Relationship Id="rId1" Type="http://schemas.openxmlformats.org/officeDocument/2006/relationships/slideLayout" Target="../slideLayouts/slideLayout18.xml"/><Relationship Id="rId6" Type="http://schemas.openxmlformats.org/officeDocument/2006/relationships/image" Target="../media/image35.jpg"/><Relationship Id="rId11" Type="http://schemas.openxmlformats.org/officeDocument/2006/relationships/image" Target="../media/image37.jpeg"/><Relationship Id="rId5" Type="http://schemas.openxmlformats.org/officeDocument/2006/relationships/image" Target="../media/image34.jpg"/><Relationship Id="rId15" Type="http://schemas.openxmlformats.org/officeDocument/2006/relationships/image" Target="../media/image39.jpeg"/><Relationship Id="rId10" Type="http://schemas.openxmlformats.org/officeDocument/2006/relationships/hyperlink" Target="http://www.trendhunter.com/id/242279" TargetMode="External"/><Relationship Id="rId19" Type="http://schemas.openxmlformats.org/officeDocument/2006/relationships/image" Target="../media/image41.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5933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5.jpeg"/><Relationship Id="rId18" Type="http://schemas.openxmlformats.org/officeDocument/2006/relationships/hyperlink" Target="http://www.trendhunter.com/id/224802"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6947" TargetMode="External"/><Relationship Id="rId12" Type="http://schemas.openxmlformats.org/officeDocument/2006/relationships/hyperlink" Target="http://www.trendhunter.com/id/272837" TargetMode="External"/><Relationship Id="rId17" Type="http://schemas.openxmlformats.org/officeDocument/2006/relationships/image" Target="../media/image47.jpeg"/><Relationship Id="rId2" Type="http://schemas.openxmlformats.org/officeDocument/2006/relationships/image" Target="../media/image32.jpg"/><Relationship Id="rId16" Type="http://schemas.openxmlformats.org/officeDocument/2006/relationships/hyperlink" Target="http://www.trendhunter.com/id/278295" TargetMode="External"/><Relationship Id="rId1" Type="http://schemas.openxmlformats.org/officeDocument/2006/relationships/slideLayout" Target="../slideLayouts/slideLayout18.xml"/><Relationship Id="rId6" Type="http://schemas.openxmlformats.org/officeDocument/2006/relationships/image" Target="../media/image35.jpg"/><Relationship Id="rId11" Type="http://schemas.openxmlformats.org/officeDocument/2006/relationships/image" Target="../media/image44.jpeg"/><Relationship Id="rId5" Type="http://schemas.openxmlformats.org/officeDocument/2006/relationships/image" Target="../media/image43.jpg"/><Relationship Id="rId15" Type="http://schemas.openxmlformats.org/officeDocument/2006/relationships/image" Target="../media/image46.jpeg"/><Relationship Id="rId10" Type="http://schemas.openxmlformats.org/officeDocument/2006/relationships/hyperlink" Target="http://www.trendhunter.com/id/286858" TargetMode="External"/><Relationship Id="rId19" Type="http://schemas.openxmlformats.org/officeDocument/2006/relationships/image" Target="../media/image48.jpeg"/><Relationship Id="rId4" Type="http://schemas.openxmlformats.org/officeDocument/2006/relationships/image" Target="../media/image42.jpg"/><Relationship Id="rId9" Type="http://schemas.openxmlformats.org/officeDocument/2006/relationships/hyperlink" Target="http://www.trendhunter.com/copyright" TargetMode="External"/><Relationship Id="rId14" Type="http://schemas.openxmlformats.org/officeDocument/2006/relationships/hyperlink" Target="http://www.trendhunter.com/id/24833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52.jpeg"/><Relationship Id="rId18" Type="http://schemas.openxmlformats.org/officeDocument/2006/relationships/hyperlink" Target="http://www.trendhunter.com/id/284069" TargetMode="External"/><Relationship Id="rId3" Type="http://schemas.openxmlformats.org/officeDocument/2006/relationships/hyperlink" Target="http://www.trendhunter.com/trendreports" TargetMode="External"/><Relationship Id="rId21" Type="http://schemas.openxmlformats.org/officeDocument/2006/relationships/image" Target="../media/image56.jpeg"/><Relationship Id="rId7" Type="http://schemas.openxmlformats.org/officeDocument/2006/relationships/hyperlink" Target="http://www.trendhunter.com/id/286925" TargetMode="External"/><Relationship Id="rId12" Type="http://schemas.openxmlformats.org/officeDocument/2006/relationships/hyperlink" Target="http://www.trendhunter.com/id/253659" TargetMode="External"/><Relationship Id="rId17" Type="http://schemas.openxmlformats.org/officeDocument/2006/relationships/image" Target="../media/image54.jpeg"/><Relationship Id="rId2" Type="http://schemas.openxmlformats.org/officeDocument/2006/relationships/image" Target="../media/image32.jpg"/><Relationship Id="rId16" Type="http://schemas.openxmlformats.org/officeDocument/2006/relationships/hyperlink" Target="http://www.trendhunter.com/id/287700" TargetMode="External"/><Relationship Id="rId20" Type="http://schemas.openxmlformats.org/officeDocument/2006/relationships/hyperlink" Target="http://www.trendhunter.com/id/285951"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51.jpeg"/><Relationship Id="rId5" Type="http://schemas.openxmlformats.org/officeDocument/2006/relationships/image" Target="../media/image49.jpg"/><Relationship Id="rId15" Type="http://schemas.openxmlformats.org/officeDocument/2006/relationships/image" Target="../media/image53.jpeg"/><Relationship Id="rId10" Type="http://schemas.openxmlformats.org/officeDocument/2006/relationships/hyperlink" Target="http://www.trendhunter.com/id/286813" TargetMode="External"/><Relationship Id="rId19" Type="http://schemas.openxmlformats.org/officeDocument/2006/relationships/image" Target="../media/image55.jpeg"/><Relationship Id="rId4" Type="http://schemas.openxmlformats.org/officeDocument/2006/relationships/image" Target="../media/image42.jpg"/><Relationship Id="rId9" Type="http://schemas.openxmlformats.org/officeDocument/2006/relationships/hyperlink" Target="http://www.trendhunter.com/copyright" TargetMode="External"/><Relationship Id="rId14" Type="http://schemas.openxmlformats.org/officeDocument/2006/relationships/hyperlink" Target="http://www.trendhunter.com/id/26999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60.jpeg"/><Relationship Id="rId18" Type="http://schemas.openxmlformats.org/officeDocument/2006/relationships/hyperlink" Target="http://www.trendhunter.com/id/272871"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6244" TargetMode="External"/><Relationship Id="rId12" Type="http://schemas.openxmlformats.org/officeDocument/2006/relationships/hyperlink" Target="http://www.trendhunter.com/id/215041" TargetMode="External"/><Relationship Id="rId17" Type="http://schemas.openxmlformats.org/officeDocument/2006/relationships/image" Target="../media/image62.jpeg"/><Relationship Id="rId2" Type="http://schemas.openxmlformats.org/officeDocument/2006/relationships/image" Target="../media/image32.jpg"/><Relationship Id="rId16" Type="http://schemas.openxmlformats.org/officeDocument/2006/relationships/hyperlink" Target="http://www.trendhunter.com/id/284136"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59.jpeg"/><Relationship Id="rId5" Type="http://schemas.openxmlformats.org/officeDocument/2006/relationships/image" Target="../media/image57.jpg"/><Relationship Id="rId15" Type="http://schemas.openxmlformats.org/officeDocument/2006/relationships/image" Target="../media/image61.jpeg"/><Relationship Id="rId10" Type="http://schemas.openxmlformats.org/officeDocument/2006/relationships/hyperlink" Target="http://www.trendhunter.com/id/276247" TargetMode="External"/><Relationship Id="rId19" Type="http://schemas.openxmlformats.org/officeDocument/2006/relationships/image" Target="../media/image63.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704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66.jpeg"/><Relationship Id="rId18" Type="http://schemas.openxmlformats.org/officeDocument/2006/relationships/hyperlink" Target="http://www.trendhunter.com/id/233255"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6196" TargetMode="External"/><Relationship Id="rId12" Type="http://schemas.openxmlformats.org/officeDocument/2006/relationships/hyperlink" Target="http://www.trendhunter.com/id/260929" TargetMode="External"/><Relationship Id="rId17" Type="http://schemas.openxmlformats.org/officeDocument/2006/relationships/image" Target="../media/image68.jpeg"/><Relationship Id="rId2" Type="http://schemas.openxmlformats.org/officeDocument/2006/relationships/image" Target="../media/image32.jpg"/><Relationship Id="rId16" Type="http://schemas.openxmlformats.org/officeDocument/2006/relationships/hyperlink" Target="http://www.trendhunter.com/id/255261"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65.jpeg"/><Relationship Id="rId5" Type="http://schemas.openxmlformats.org/officeDocument/2006/relationships/image" Target="../media/image64.jpg"/><Relationship Id="rId15" Type="http://schemas.openxmlformats.org/officeDocument/2006/relationships/image" Target="../media/image67.jpeg"/><Relationship Id="rId10" Type="http://schemas.openxmlformats.org/officeDocument/2006/relationships/hyperlink" Target="http://www.trendhunter.com/id/280461" TargetMode="External"/><Relationship Id="rId19" Type="http://schemas.openxmlformats.org/officeDocument/2006/relationships/image" Target="../media/image69.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5095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72.jpeg"/><Relationship Id="rId18" Type="http://schemas.openxmlformats.org/officeDocument/2006/relationships/hyperlink" Target="http://www.trendhunter.com/id/275122"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4805" TargetMode="External"/><Relationship Id="rId12" Type="http://schemas.openxmlformats.org/officeDocument/2006/relationships/hyperlink" Target="http://www.trendhunter.com/id/273758" TargetMode="External"/><Relationship Id="rId17" Type="http://schemas.openxmlformats.org/officeDocument/2006/relationships/image" Target="../media/image74.jpeg"/><Relationship Id="rId2" Type="http://schemas.openxmlformats.org/officeDocument/2006/relationships/image" Target="../media/image32.jpg"/><Relationship Id="rId16" Type="http://schemas.openxmlformats.org/officeDocument/2006/relationships/hyperlink" Target="http://www.trendhunter.com/id/259311" TargetMode="External"/><Relationship Id="rId1" Type="http://schemas.openxmlformats.org/officeDocument/2006/relationships/slideLayout" Target="../slideLayouts/slideLayout18.xml"/><Relationship Id="rId6" Type="http://schemas.openxmlformats.org/officeDocument/2006/relationships/image" Target="../media/image70.jpg"/><Relationship Id="rId11" Type="http://schemas.openxmlformats.org/officeDocument/2006/relationships/image" Target="../media/image71.jpeg"/><Relationship Id="rId5" Type="http://schemas.openxmlformats.org/officeDocument/2006/relationships/image" Target="../media/image43.jpg"/><Relationship Id="rId15" Type="http://schemas.openxmlformats.org/officeDocument/2006/relationships/image" Target="../media/image73.jpeg"/><Relationship Id="rId10" Type="http://schemas.openxmlformats.org/officeDocument/2006/relationships/hyperlink" Target="http://www.trendhunter.com/id/252198" TargetMode="External"/><Relationship Id="rId19" Type="http://schemas.openxmlformats.org/officeDocument/2006/relationships/image" Target="../media/image75.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3358"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77.jpeg"/><Relationship Id="rId18" Type="http://schemas.openxmlformats.org/officeDocument/2006/relationships/hyperlink" Target="http://www.trendhunter.com/id/229847"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4545" TargetMode="External"/><Relationship Id="rId12" Type="http://schemas.openxmlformats.org/officeDocument/2006/relationships/hyperlink" Target="http://www.trendhunter.com/id/270448" TargetMode="External"/><Relationship Id="rId17" Type="http://schemas.openxmlformats.org/officeDocument/2006/relationships/image" Target="../media/image79.jpeg"/><Relationship Id="rId2" Type="http://schemas.openxmlformats.org/officeDocument/2006/relationships/image" Target="../media/image32.jpg"/><Relationship Id="rId16" Type="http://schemas.openxmlformats.org/officeDocument/2006/relationships/hyperlink" Target="http://www.trendhunter.com/id/275693"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76.jpeg"/><Relationship Id="rId5" Type="http://schemas.openxmlformats.org/officeDocument/2006/relationships/image" Target="../media/image64.jpg"/><Relationship Id="rId15" Type="http://schemas.openxmlformats.org/officeDocument/2006/relationships/image" Target="../media/image78.jpeg"/><Relationship Id="rId10" Type="http://schemas.openxmlformats.org/officeDocument/2006/relationships/hyperlink" Target="http://www.trendhunter.com/id/277145" TargetMode="External"/><Relationship Id="rId19" Type="http://schemas.openxmlformats.org/officeDocument/2006/relationships/image" Target="../media/image80.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654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gif"/><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82.jpeg"/><Relationship Id="rId3" Type="http://schemas.openxmlformats.org/officeDocument/2006/relationships/hyperlink" Target="http://www.trendhunter.com/trendreports" TargetMode="External"/><Relationship Id="rId7" Type="http://schemas.openxmlformats.org/officeDocument/2006/relationships/hyperlink" Target="http://www.trendhunter.com/id/284112" TargetMode="External"/><Relationship Id="rId12" Type="http://schemas.openxmlformats.org/officeDocument/2006/relationships/hyperlink" Target="http://www.trendhunter.com/id/265657" TargetMode="External"/><Relationship Id="rId17" Type="http://schemas.openxmlformats.org/officeDocument/2006/relationships/image" Target="../media/image84.jpeg"/><Relationship Id="rId2" Type="http://schemas.openxmlformats.org/officeDocument/2006/relationships/image" Target="../media/image32.jpg"/><Relationship Id="rId16" Type="http://schemas.openxmlformats.org/officeDocument/2006/relationships/hyperlink" Target="http://www.trendhunter.com/id/266180" TargetMode="External"/><Relationship Id="rId1" Type="http://schemas.openxmlformats.org/officeDocument/2006/relationships/slideLayout" Target="../slideLayouts/slideLayout18.xml"/><Relationship Id="rId6" Type="http://schemas.openxmlformats.org/officeDocument/2006/relationships/image" Target="../media/image70.jpg"/><Relationship Id="rId11" Type="http://schemas.openxmlformats.org/officeDocument/2006/relationships/image" Target="../media/image81.jpeg"/><Relationship Id="rId5" Type="http://schemas.openxmlformats.org/officeDocument/2006/relationships/image" Target="../media/image43.jpg"/><Relationship Id="rId15" Type="http://schemas.openxmlformats.org/officeDocument/2006/relationships/image" Target="../media/image83.jpeg"/><Relationship Id="rId10" Type="http://schemas.openxmlformats.org/officeDocument/2006/relationships/hyperlink" Target="http://www.trendhunter.com/id/265980"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6172"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86.jpeg"/><Relationship Id="rId18" Type="http://schemas.openxmlformats.org/officeDocument/2006/relationships/hyperlink" Target="http://www.trendhunter.com/id/240077"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3022" TargetMode="External"/><Relationship Id="rId12" Type="http://schemas.openxmlformats.org/officeDocument/2006/relationships/hyperlink" Target="http://www.trendhunter.com/id/243659" TargetMode="External"/><Relationship Id="rId17" Type="http://schemas.openxmlformats.org/officeDocument/2006/relationships/image" Target="../media/image88.jpeg"/><Relationship Id="rId2" Type="http://schemas.openxmlformats.org/officeDocument/2006/relationships/image" Target="../media/image32.jpg"/><Relationship Id="rId16" Type="http://schemas.openxmlformats.org/officeDocument/2006/relationships/hyperlink" Target="http://www.trendhunter.com/id/276036"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85.jpeg"/><Relationship Id="rId5" Type="http://schemas.openxmlformats.org/officeDocument/2006/relationships/image" Target="../media/image64.jpg"/><Relationship Id="rId15" Type="http://schemas.openxmlformats.org/officeDocument/2006/relationships/image" Target="../media/image87.jpeg"/><Relationship Id="rId10" Type="http://schemas.openxmlformats.org/officeDocument/2006/relationships/hyperlink" Target="http://www.trendhunter.com/id/254531" TargetMode="External"/><Relationship Id="rId19" Type="http://schemas.openxmlformats.org/officeDocument/2006/relationships/image" Target="../media/image89.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1559"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92.jpeg"/><Relationship Id="rId18" Type="http://schemas.openxmlformats.org/officeDocument/2006/relationships/hyperlink" Target="http://www.trendhunter.com/id/279902"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2524" TargetMode="External"/><Relationship Id="rId12" Type="http://schemas.openxmlformats.org/officeDocument/2006/relationships/hyperlink" Target="http://www.trendhunter.com/id/272010" TargetMode="External"/><Relationship Id="rId17" Type="http://schemas.openxmlformats.org/officeDocument/2006/relationships/image" Target="../media/image94.jpeg"/><Relationship Id="rId2" Type="http://schemas.openxmlformats.org/officeDocument/2006/relationships/image" Target="../media/image32.jpg"/><Relationship Id="rId16" Type="http://schemas.openxmlformats.org/officeDocument/2006/relationships/hyperlink" Target="http://www.trendhunter.com/id/268850" TargetMode="External"/><Relationship Id="rId1" Type="http://schemas.openxmlformats.org/officeDocument/2006/relationships/slideLayout" Target="../slideLayouts/slideLayout18.xml"/><Relationship Id="rId6" Type="http://schemas.openxmlformats.org/officeDocument/2006/relationships/image" Target="../media/image90.jpg"/><Relationship Id="rId11" Type="http://schemas.openxmlformats.org/officeDocument/2006/relationships/image" Target="../media/image91.jpeg"/><Relationship Id="rId5" Type="http://schemas.openxmlformats.org/officeDocument/2006/relationships/image" Target="../media/image64.jpg"/><Relationship Id="rId15" Type="http://schemas.openxmlformats.org/officeDocument/2006/relationships/image" Target="../media/image93.jpeg"/><Relationship Id="rId10" Type="http://schemas.openxmlformats.org/officeDocument/2006/relationships/hyperlink" Target="http://www.trendhunter.com/id/282032" TargetMode="External"/><Relationship Id="rId19" Type="http://schemas.openxmlformats.org/officeDocument/2006/relationships/image" Target="../media/image95.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743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00.jpeg"/><Relationship Id="rId18" Type="http://schemas.openxmlformats.org/officeDocument/2006/relationships/hyperlink" Target="http://www.trendhunter.com/id/272003"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2062" TargetMode="External"/><Relationship Id="rId12" Type="http://schemas.openxmlformats.org/officeDocument/2006/relationships/hyperlink" Target="http://www.trendhunter.com/id/275477" TargetMode="External"/><Relationship Id="rId17" Type="http://schemas.openxmlformats.org/officeDocument/2006/relationships/image" Target="../media/image102.jpeg"/><Relationship Id="rId2" Type="http://schemas.openxmlformats.org/officeDocument/2006/relationships/image" Target="../media/image32.jpg"/><Relationship Id="rId16" Type="http://schemas.openxmlformats.org/officeDocument/2006/relationships/hyperlink" Target="http://www.trendhunter.com/id/238518" TargetMode="External"/><Relationship Id="rId1" Type="http://schemas.openxmlformats.org/officeDocument/2006/relationships/slideLayout" Target="../slideLayouts/slideLayout18.xml"/><Relationship Id="rId6" Type="http://schemas.openxmlformats.org/officeDocument/2006/relationships/image" Target="../media/image98.jpg"/><Relationship Id="rId11" Type="http://schemas.openxmlformats.org/officeDocument/2006/relationships/image" Target="../media/image99.jpeg"/><Relationship Id="rId5" Type="http://schemas.openxmlformats.org/officeDocument/2006/relationships/image" Target="../media/image97.jpg"/><Relationship Id="rId15" Type="http://schemas.openxmlformats.org/officeDocument/2006/relationships/image" Target="../media/image101.jpeg"/><Relationship Id="rId10" Type="http://schemas.openxmlformats.org/officeDocument/2006/relationships/hyperlink" Target="http://www.trendhunter.com/id/274838" TargetMode="External"/><Relationship Id="rId19" Type="http://schemas.openxmlformats.org/officeDocument/2006/relationships/image" Target="../media/image103.jpeg"/><Relationship Id="rId4" Type="http://schemas.openxmlformats.org/officeDocument/2006/relationships/image" Target="../media/image96.jpg"/><Relationship Id="rId9" Type="http://schemas.openxmlformats.org/officeDocument/2006/relationships/hyperlink" Target="http://www.trendhunter.com/copyright" TargetMode="External"/><Relationship Id="rId14" Type="http://schemas.openxmlformats.org/officeDocument/2006/relationships/hyperlink" Target="http://www.trendhunter.com/id/274756"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06.jpeg"/><Relationship Id="rId18" Type="http://schemas.openxmlformats.org/officeDocument/2006/relationships/hyperlink" Target="http://www.trendhunter.com/id/278073" TargetMode="External"/><Relationship Id="rId3" Type="http://schemas.openxmlformats.org/officeDocument/2006/relationships/hyperlink" Target="http://www.trendhunter.com/trendreports" TargetMode="External"/><Relationship Id="rId21" Type="http://schemas.openxmlformats.org/officeDocument/2006/relationships/image" Target="../media/image110.jpeg"/><Relationship Id="rId7" Type="http://schemas.openxmlformats.org/officeDocument/2006/relationships/hyperlink" Target="http://www.trendhunter.com/id/281319" TargetMode="External"/><Relationship Id="rId12" Type="http://schemas.openxmlformats.org/officeDocument/2006/relationships/hyperlink" Target="http://www.trendhunter.com/id/281022" TargetMode="External"/><Relationship Id="rId17" Type="http://schemas.openxmlformats.org/officeDocument/2006/relationships/image" Target="../media/image108.jpeg"/><Relationship Id="rId2" Type="http://schemas.openxmlformats.org/officeDocument/2006/relationships/image" Target="../media/image32.jpg"/><Relationship Id="rId16" Type="http://schemas.openxmlformats.org/officeDocument/2006/relationships/hyperlink" Target="http://www.trendhunter.com/id/238368" TargetMode="External"/><Relationship Id="rId20" Type="http://schemas.openxmlformats.org/officeDocument/2006/relationships/hyperlink" Target="http://www.trendhunter.com/id/275030" TargetMode="External"/><Relationship Id="rId1" Type="http://schemas.openxmlformats.org/officeDocument/2006/relationships/slideLayout" Target="../slideLayouts/slideLayout18.xml"/><Relationship Id="rId6" Type="http://schemas.openxmlformats.org/officeDocument/2006/relationships/image" Target="../media/image70.jpg"/><Relationship Id="rId11" Type="http://schemas.openxmlformats.org/officeDocument/2006/relationships/image" Target="../media/image105.jpeg"/><Relationship Id="rId5" Type="http://schemas.openxmlformats.org/officeDocument/2006/relationships/image" Target="../media/image104.jpg"/><Relationship Id="rId15" Type="http://schemas.openxmlformats.org/officeDocument/2006/relationships/image" Target="../media/image107.jpeg"/><Relationship Id="rId23" Type="http://schemas.openxmlformats.org/officeDocument/2006/relationships/image" Target="../media/image111.jpeg"/><Relationship Id="rId10" Type="http://schemas.openxmlformats.org/officeDocument/2006/relationships/hyperlink" Target="http://www.trendhunter.com/id/268639" TargetMode="External"/><Relationship Id="rId19" Type="http://schemas.openxmlformats.org/officeDocument/2006/relationships/image" Target="../media/image109.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82596" TargetMode="External"/><Relationship Id="rId22" Type="http://schemas.openxmlformats.org/officeDocument/2006/relationships/hyperlink" Target="http://www.trendhunter.com/id/261485"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13.jpeg"/><Relationship Id="rId18" Type="http://schemas.openxmlformats.org/officeDocument/2006/relationships/hyperlink" Target="http://www.trendhunter.com/id/276906" TargetMode="External"/><Relationship Id="rId3" Type="http://schemas.openxmlformats.org/officeDocument/2006/relationships/hyperlink" Target="http://www.trendhunter.com/trendreports" TargetMode="External"/><Relationship Id="rId21" Type="http://schemas.openxmlformats.org/officeDocument/2006/relationships/image" Target="../media/image117.jpeg"/><Relationship Id="rId7" Type="http://schemas.openxmlformats.org/officeDocument/2006/relationships/hyperlink" Target="http://www.trendhunter.com/id/280317" TargetMode="External"/><Relationship Id="rId12" Type="http://schemas.openxmlformats.org/officeDocument/2006/relationships/hyperlink" Target="http://www.trendhunter.com/id/268034" TargetMode="External"/><Relationship Id="rId17" Type="http://schemas.openxmlformats.org/officeDocument/2006/relationships/image" Target="../media/image115.jpeg"/><Relationship Id="rId2" Type="http://schemas.openxmlformats.org/officeDocument/2006/relationships/image" Target="../media/image32.jpg"/><Relationship Id="rId16" Type="http://schemas.openxmlformats.org/officeDocument/2006/relationships/hyperlink" Target="http://www.trendhunter.com/id/276299" TargetMode="External"/><Relationship Id="rId20" Type="http://schemas.openxmlformats.org/officeDocument/2006/relationships/hyperlink" Target="http://www.trendhunter.com/id/276147"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12.jpeg"/><Relationship Id="rId5" Type="http://schemas.openxmlformats.org/officeDocument/2006/relationships/image" Target="../media/image104.jpg"/><Relationship Id="rId15" Type="http://schemas.openxmlformats.org/officeDocument/2006/relationships/image" Target="../media/image114.jpeg"/><Relationship Id="rId23" Type="http://schemas.openxmlformats.org/officeDocument/2006/relationships/image" Target="../media/image118.jpeg"/><Relationship Id="rId10" Type="http://schemas.openxmlformats.org/officeDocument/2006/relationships/hyperlink" Target="http://www.trendhunter.com/id/255661" TargetMode="External"/><Relationship Id="rId19" Type="http://schemas.openxmlformats.org/officeDocument/2006/relationships/image" Target="../media/image116.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9643" TargetMode="External"/><Relationship Id="rId22" Type="http://schemas.openxmlformats.org/officeDocument/2006/relationships/hyperlink" Target="http://www.trendhunter.com/id/27906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21.jpeg"/><Relationship Id="rId18" Type="http://schemas.openxmlformats.org/officeDocument/2006/relationships/hyperlink" Target="http://www.trendhunter.com/id/264212" TargetMode="External"/><Relationship Id="rId3" Type="http://schemas.openxmlformats.org/officeDocument/2006/relationships/hyperlink" Target="http://www.trendhunter.com/trendreports" TargetMode="External"/><Relationship Id="rId21" Type="http://schemas.openxmlformats.org/officeDocument/2006/relationships/image" Target="../media/image125.jpeg"/><Relationship Id="rId7" Type="http://schemas.openxmlformats.org/officeDocument/2006/relationships/hyperlink" Target="http://www.trendhunter.com/id/279468" TargetMode="External"/><Relationship Id="rId12" Type="http://schemas.openxmlformats.org/officeDocument/2006/relationships/hyperlink" Target="http://www.trendhunter.com/id/268021" TargetMode="External"/><Relationship Id="rId17" Type="http://schemas.openxmlformats.org/officeDocument/2006/relationships/image" Target="../media/image123.jpeg"/><Relationship Id="rId25" Type="http://schemas.openxmlformats.org/officeDocument/2006/relationships/image" Target="../media/image127.jpeg"/><Relationship Id="rId2" Type="http://schemas.openxmlformats.org/officeDocument/2006/relationships/image" Target="../media/image32.jpg"/><Relationship Id="rId16" Type="http://schemas.openxmlformats.org/officeDocument/2006/relationships/hyperlink" Target="http://www.trendhunter.com/id/274444" TargetMode="External"/><Relationship Id="rId20" Type="http://schemas.openxmlformats.org/officeDocument/2006/relationships/hyperlink" Target="http://www.trendhunter.com/id/274247" TargetMode="External"/><Relationship Id="rId1" Type="http://schemas.openxmlformats.org/officeDocument/2006/relationships/slideLayout" Target="../slideLayouts/slideLayout18.xml"/><Relationship Id="rId6" Type="http://schemas.openxmlformats.org/officeDocument/2006/relationships/image" Target="../media/image119.jpg"/><Relationship Id="rId11" Type="http://schemas.openxmlformats.org/officeDocument/2006/relationships/image" Target="../media/image120.jpeg"/><Relationship Id="rId24" Type="http://schemas.openxmlformats.org/officeDocument/2006/relationships/hyperlink" Target="http://www.trendhunter.com/id/263673" TargetMode="External"/><Relationship Id="rId5" Type="http://schemas.openxmlformats.org/officeDocument/2006/relationships/image" Target="../media/image64.jpg"/><Relationship Id="rId15" Type="http://schemas.openxmlformats.org/officeDocument/2006/relationships/image" Target="../media/image122.jpeg"/><Relationship Id="rId23" Type="http://schemas.openxmlformats.org/officeDocument/2006/relationships/image" Target="../media/image126.jpeg"/><Relationship Id="rId10" Type="http://schemas.openxmlformats.org/officeDocument/2006/relationships/hyperlink" Target="http://www.trendhunter.com/id/261270" TargetMode="External"/><Relationship Id="rId19" Type="http://schemas.openxmlformats.org/officeDocument/2006/relationships/image" Target="../media/image124.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5418" TargetMode="External"/><Relationship Id="rId22" Type="http://schemas.openxmlformats.org/officeDocument/2006/relationships/hyperlink" Target="http://www.trendhunter.com/id/241201"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29.jpeg"/><Relationship Id="rId3" Type="http://schemas.openxmlformats.org/officeDocument/2006/relationships/hyperlink" Target="http://www.trendhunter.com/trendreports" TargetMode="External"/><Relationship Id="rId7" Type="http://schemas.openxmlformats.org/officeDocument/2006/relationships/hyperlink" Target="http://www.trendhunter.com/id/278770" TargetMode="External"/><Relationship Id="rId12" Type="http://schemas.openxmlformats.org/officeDocument/2006/relationships/hyperlink" Target="http://www.trendhunter.com/id/273805" TargetMode="External"/><Relationship Id="rId17" Type="http://schemas.openxmlformats.org/officeDocument/2006/relationships/image" Target="../media/image93.jpeg"/><Relationship Id="rId2" Type="http://schemas.openxmlformats.org/officeDocument/2006/relationships/image" Target="../media/image32.jpg"/><Relationship Id="rId16" Type="http://schemas.openxmlformats.org/officeDocument/2006/relationships/hyperlink" Target="http://www.trendhunter.com/id/277430"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28.jpeg"/><Relationship Id="rId5" Type="http://schemas.openxmlformats.org/officeDocument/2006/relationships/image" Target="../media/image104.jpg"/><Relationship Id="rId15" Type="http://schemas.openxmlformats.org/officeDocument/2006/relationships/image" Target="../media/image130.jpeg"/><Relationship Id="rId10" Type="http://schemas.openxmlformats.org/officeDocument/2006/relationships/hyperlink" Target="http://www.trendhunter.com/id/273342"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8952"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32.jpeg"/><Relationship Id="rId18" Type="http://schemas.openxmlformats.org/officeDocument/2006/relationships/hyperlink" Target="http://www.trendhunter.com/id/274724"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76586" TargetMode="External"/><Relationship Id="rId12" Type="http://schemas.openxmlformats.org/officeDocument/2006/relationships/hyperlink" Target="http://www.trendhunter.com/id/275916" TargetMode="External"/><Relationship Id="rId17" Type="http://schemas.openxmlformats.org/officeDocument/2006/relationships/image" Target="../media/image134.jpeg"/><Relationship Id="rId2" Type="http://schemas.openxmlformats.org/officeDocument/2006/relationships/image" Target="../media/image32.jpg"/><Relationship Id="rId16" Type="http://schemas.openxmlformats.org/officeDocument/2006/relationships/hyperlink" Target="http://www.trendhunter.com/id/269110"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131.jpeg"/><Relationship Id="rId5" Type="http://schemas.openxmlformats.org/officeDocument/2006/relationships/image" Target="../media/image104.jpg"/><Relationship Id="rId15" Type="http://schemas.openxmlformats.org/officeDocument/2006/relationships/image" Target="../media/image133.jpeg"/><Relationship Id="rId10" Type="http://schemas.openxmlformats.org/officeDocument/2006/relationships/hyperlink" Target="http://www.trendhunter.com/id/273805" TargetMode="External"/><Relationship Id="rId19" Type="http://schemas.openxmlformats.org/officeDocument/2006/relationships/image" Target="../media/image135.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3303"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37.jpeg"/><Relationship Id="rId3" Type="http://schemas.openxmlformats.org/officeDocument/2006/relationships/hyperlink" Target="http://www.trendhunter.com/trendreports" TargetMode="External"/><Relationship Id="rId7" Type="http://schemas.openxmlformats.org/officeDocument/2006/relationships/hyperlink" Target="http://www.trendhunter.com/id/275923" TargetMode="External"/><Relationship Id="rId12" Type="http://schemas.openxmlformats.org/officeDocument/2006/relationships/hyperlink" Target="http://www.trendhunter.com/id/272671" TargetMode="External"/><Relationship Id="rId17" Type="http://schemas.openxmlformats.org/officeDocument/2006/relationships/image" Target="../media/image139.jpeg"/><Relationship Id="rId2" Type="http://schemas.openxmlformats.org/officeDocument/2006/relationships/image" Target="../media/image32.jpg"/><Relationship Id="rId16" Type="http://schemas.openxmlformats.org/officeDocument/2006/relationships/hyperlink" Target="http://www.trendhunter.com/id/275581"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136.jpeg"/><Relationship Id="rId5" Type="http://schemas.openxmlformats.org/officeDocument/2006/relationships/image" Target="../media/image104.jpg"/><Relationship Id="rId15" Type="http://schemas.openxmlformats.org/officeDocument/2006/relationships/image" Target="../media/image138.jpeg"/><Relationship Id="rId10" Type="http://schemas.openxmlformats.org/officeDocument/2006/relationships/hyperlink" Target="http://www.trendhunter.com/id/275631" TargetMode="External"/><Relationship Id="rId4" Type="http://schemas.openxmlformats.org/officeDocument/2006/relationships/image" Target="../media/image96.jpg"/><Relationship Id="rId9" Type="http://schemas.openxmlformats.org/officeDocument/2006/relationships/hyperlink" Target="http://www.trendhunter.com/copyright" TargetMode="External"/><Relationship Id="rId14" Type="http://schemas.openxmlformats.org/officeDocument/2006/relationships/hyperlink" Target="http://www.trendhunter.com/id/27553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41.jpeg"/><Relationship Id="rId3" Type="http://schemas.openxmlformats.org/officeDocument/2006/relationships/hyperlink" Target="http://www.trendhunter.com/trendreports" TargetMode="External"/><Relationship Id="rId7" Type="http://schemas.openxmlformats.org/officeDocument/2006/relationships/hyperlink" Target="http://www.trendhunter.com/id/275722" TargetMode="External"/><Relationship Id="rId12" Type="http://schemas.openxmlformats.org/officeDocument/2006/relationships/hyperlink" Target="http://www.trendhunter.com/id/227735" TargetMode="External"/><Relationship Id="rId17" Type="http://schemas.openxmlformats.org/officeDocument/2006/relationships/image" Target="../media/image142.jpeg"/><Relationship Id="rId2" Type="http://schemas.openxmlformats.org/officeDocument/2006/relationships/image" Target="../media/image32.jpg"/><Relationship Id="rId16" Type="http://schemas.openxmlformats.org/officeDocument/2006/relationships/hyperlink" Target="http://www.trendhunter.com/id/275022"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40.jpeg"/><Relationship Id="rId5" Type="http://schemas.openxmlformats.org/officeDocument/2006/relationships/image" Target="../media/image104.jpg"/><Relationship Id="rId15" Type="http://schemas.openxmlformats.org/officeDocument/2006/relationships/image" Target="../media/image84.jpeg"/><Relationship Id="rId10" Type="http://schemas.openxmlformats.org/officeDocument/2006/relationships/hyperlink" Target="http://www.trendhunter.com/id/225245"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6180"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44.jpeg"/><Relationship Id="rId18" Type="http://schemas.openxmlformats.org/officeDocument/2006/relationships/hyperlink" Target="http://www.trendhunter.com/id/270794"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75023" TargetMode="External"/><Relationship Id="rId12" Type="http://schemas.openxmlformats.org/officeDocument/2006/relationships/hyperlink" Target="http://www.trendhunter.com/id/269562" TargetMode="External"/><Relationship Id="rId17" Type="http://schemas.openxmlformats.org/officeDocument/2006/relationships/image" Target="../media/image146.jpeg"/><Relationship Id="rId2" Type="http://schemas.openxmlformats.org/officeDocument/2006/relationships/image" Target="../media/image32.jpg"/><Relationship Id="rId16" Type="http://schemas.openxmlformats.org/officeDocument/2006/relationships/hyperlink" Target="http://www.trendhunter.com/id/271431"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43.jpeg"/><Relationship Id="rId5" Type="http://schemas.openxmlformats.org/officeDocument/2006/relationships/image" Target="../media/image104.jpg"/><Relationship Id="rId15" Type="http://schemas.openxmlformats.org/officeDocument/2006/relationships/image" Target="../media/image145.jpeg"/><Relationship Id="rId10" Type="http://schemas.openxmlformats.org/officeDocument/2006/relationships/hyperlink" Target="http://www.trendhunter.com/id/273802" TargetMode="External"/><Relationship Id="rId19" Type="http://schemas.openxmlformats.org/officeDocument/2006/relationships/image" Target="../media/image147.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0006"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49.jpeg"/><Relationship Id="rId18" Type="http://schemas.openxmlformats.org/officeDocument/2006/relationships/hyperlink" Target="http://www.trendhunter.com/id/268091" TargetMode="External"/><Relationship Id="rId3" Type="http://schemas.openxmlformats.org/officeDocument/2006/relationships/hyperlink" Target="http://www.trendhunter.com/trendreports" TargetMode="External"/><Relationship Id="rId21" Type="http://schemas.openxmlformats.org/officeDocument/2006/relationships/image" Target="../media/image153.jpeg"/><Relationship Id="rId7" Type="http://schemas.openxmlformats.org/officeDocument/2006/relationships/hyperlink" Target="http://www.trendhunter.com/id/273596" TargetMode="External"/><Relationship Id="rId12" Type="http://schemas.openxmlformats.org/officeDocument/2006/relationships/hyperlink" Target="http://www.trendhunter.com/id/273513" TargetMode="External"/><Relationship Id="rId17" Type="http://schemas.openxmlformats.org/officeDocument/2006/relationships/image" Target="../media/image151.jpeg"/><Relationship Id="rId2" Type="http://schemas.openxmlformats.org/officeDocument/2006/relationships/image" Target="../media/image32.jpg"/><Relationship Id="rId16" Type="http://schemas.openxmlformats.org/officeDocument/2006/relationships/hyperlink" Target="http://www.trendhunter.com/id/257397" TargetMode="External"/><Relationship Id="rId20" Type="http://schemas.openxmlformats.org/officeDocument/2006/relationships/hyperlink" Target="http://www.trendhunter.com/id/272672"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148.jpeg"/><Relationship Id="rId5" Type="http://schemas.openxmlformats.org/officeDocument/2006/relationships/image" Target="../media/image104.jpg"/><Relationship Id="rId15" Type="http://schemas.openxmlformats.org/officeDocument/2006/relationships/image" Target="../media/image150.jpeg"/><Relationship Id="rId23" Type="http://schemas.openxmlformats.org/officeDocument/2006/relationships/image" Target="../media/image154.jpeg"/><Relationship Id="rId10" Type="http://schemas.openxmlformats.org/officeDocument/2006/relationships/hyperlink" Target="http://www.trendhunter.com/id/261506" TargetMode="External"/><Relationship Id="rId19" Type="http://schemas.openxmlformats.org/officeDocument/2006/relationships/image" Target="../media/image152.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3522" TargetMode="External"/><Relationship Id="rId22" Type="http://schemas.openxmlformats.org/officeDocument/2006/relationships/hyperlink" Target="http://www.trendhunter.com/id/227021"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56.jpeg"/><Relationship Id="rId3" Type="http://schemas.openxmlformats.org/officeDocument/2006/relationships/hyperlink" Target="http://www.trendhunter.com/trendreports" TargetMode="External"/><Relationship Id="rId7" Type="http://schemas.openxmlformats.org/officeDocument/2006/relationships/hyperlink" Target="http://www.trendhunter.com/id/272690" TargetMode="External"/><Relationship Id="rId12" Type="http://schemas.openxmlformats.org/officeDocument/2006/relationships/hyperlink" Target="http://www.trendhunter.com/id/265080" TargetMode="External"/><Relationship Id="rId17" Type="http://schemas.openxmlformats.org/officeDocument/2006/relationships/image" Target="../media/image158.jpeg"/><Relationship Id="rId2" Type="http://schemas.openxmlformats.org/officeDocument/2006/relationships/image" Target="../media/image32.jpg"/><Relationship Id="rId16" Type="http://schemas.openxmlformats.org/officeDocument/2006/relationships/hyperlink" Target="http://www.trendhunter.com/id/258758" TargetMode="External"/><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55.jpeg"/><Relationship Id="rId5" Type="http://schemas.openxmlformats.org/officeDocument/2006/relationships/image" Target="../media/image104.jpg"/><Relationship Id="rId15" Type="http://schemas.openxmlformats.org/officeDocument/2006/relationships/image" Target="../media/image157.jpeg"/><Relationship Id="rId10" Type="http://schemas.openxmlformats.org/officeDocument/2006/relationships/hyperlink" Target="http://www.trendhunter.com/id/272297"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72302"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60.jpeg"/><Relationship Id="rId18" Type="http://schemas.openxmlformats.org/officeDocument/2006/relationships/hyperlink" Target="http://www.trendhunter.com/id/260266" TargetMode="External"/><Relationship Id="rId3" Type="http://schemas.openxmlformats.org/officeDocument/2006/relationships/hyperlink" Target="http://www.trendhunter.com/trendreports" TargetMode="External"/><Relationship Id="rId21" Type="http://schemas.openxmlformats.org/officeDocument/2006/relationships/image" Target="../media/image164.jpeg"/><Relationship Id="rId7" Type="http://schemas.openxmlformats.org/officeDocument/2006/relationships/hyperlink" Target="http://www.trendhunter.com/id/272375" TargetMode="External"/><Relationship Id="rId12" Type="http://schemas.openxmlformats.org/officeDocument/2006/relationships/hyperlink" Target="http://www.trendhunter.com/id/270175" TargetMode="External"/><Relationship Id="rId17" Type="http://schemas.openxmlformats.org/officeDocument/2006/relationships/image" Target="../media/image162.jpeg"/><Relationship Id="rId2" Type="http://schemas.openxmlformats.org/officeDocument/2006/relationships/image" Target="../media/image32.jpg"/><Relationship Id="rId16" Type="http://schemas.openxmlformats.org/officeDocument/2006/relationships/hyperlink" Target="http://www.trendhunter.com/id/252997" TargetMode="External"/><Relationship Id="rId20" Type="http://schemas.openxmlformats.org/officeDocument/2006/relationships/hyperlink" Target="http://www.trendhunter.com/id/260080" TargetMode="External"/><Relationship Id="rId1" Type="http://schemas.openxmlformats.org/officeDocument/2006/relationships/slideLayout" Target="../slideLayouts/slideLayout18.xml"/><Relationship Id="rId6" Type="http://schemas.openxmlformats.org/officeDocument/2006/relationships/image" Target="../media/image70.jpg"/><Relationship Id="rId11" Type="http://schemas.openxmlformats.org/officeDocument/2006/relationships/image" Target="../media/image159.jpeg"/><Relationship Id="rId5" Type="http://schemas.openxmlformats.org/officeDocument/2006/relationships/image" Target="../media/image34.jpg"/><Relationship Id="rId15" Type="http://schemas.openxmlformats.org/officeDocument/2006/relationships/image" Target="../media/image161.jpeg"/><Relationship Id="rId10" Type="http://schemas.openxmlformats.org/officeDocument/2006/relationships/hyperlink" Target="http://www.trendhunter.com/id/239759" TargetMode="External"/><Relationship Id="rId19" Type="http://schemas.openxmlformats.org/officeDocument/2006/relationships/image" Target="../media/image163.jpeg"/><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25052"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66.jpeg"/><Relationship Id="rId3" Type="http://schemas.openxmlformats.org/officeDocument/2006/relationships/hyperlink" Target="http://www.trendhunter.com/trendreports" TargetMode="External"/><Relationship Id="rId7" Type="http://schemas.openxmlformats.org/officeDocument/2006/relationships/hyperlink" Target="http://www.trendhunter.com/id/270981" TargetMode="External"/><Relationship Id="rId12" Type="http://schemas.openxmlformats.org/officeDocument/2006/relationships/hyperlink" Target="http://www.trendhunter.com/id/263320" TargetMode="External"/><Relationship Id="rId17" Type="http://schemas.openxmlformats.org/officeDocument/2006/relationships/image" Target="../media/image168.jpeg"/><Relationship Id="rId2" Type="http://schemas.openxmlformats.org/officeDocument/2006/relationships/image" Target="../media/image32.jpg"/><Relationship Id="rId16" Type="http://schemas.openxmlformats.org/officeDocument/2006/relationships/hyperlink" Target="http://www.trendhunter.com/id/271348" TargetMode="External"/><Relationship Id="rId1" Type="http://schemas.openxmlformats.org/officeDocument/2006/relationships/slideLayout" Target="../slideLayouts/slideLayout18.xml"/><Relationship Id="rId6" Type="http://schemas.openxmlformats.org/officeDocument/2006/relationships/image" Target="../media/image58.jpg"/><Relationship Id="rId11" Type="http://schemas.openxmlformats.org/officeDocument/2006/relationships/image" Target="../media/image165.jpeg"/><Relationship Id="rId5" Type="http://schemas.openxmlformats.org/officeDocument/2006/relationships/image" Target="../media/image57.jpg"/><Relationship Id="rId15" Type="http://schemas.openxmlformats.org/officeDocument/2006/relationships/image" Target="../media/image167.jpeg"/><Relationship Id="rId10" Type="http://schemas.openxmlformats.org/officeDocument/2006/relationships/hyperlink" Target="http://www.trendhunter.com/id/253550"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6480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170.jpeg"/><Relationship Id="rId3" Type="http://schemas.openxmlformats.org/officeDocument/2006/relationships/hyperlink" Target="http://www.trendhunter.com/trendreports" TargetMode="External"/><Relationship Id="rId7" Type="http://schemas.openxmlformats.org/officeDocument/2006/relationships/hyperlink" Target="http://www.trendhunter.com/id/268237" TargetMode="External"/><Relationship Id="rId12" Type="http://schemas.openxmlformats.org/officeDocument/2006/relationships/hyperlink" Target="http://www.trendhunter.com/id/263512" TargetMode="External"/><Relationship Id="rId2" Type="http://schemas.openxmlformats.org/officeDocument/2006/relationships/image" Target="../media/image32.jpg"/><Relationship Id="rId1" Type="http://schemas.openxmlformats.org/officeDocument/2006/relationships/slideLayout" Target="../slideLayouts/slideLayout18.xml"/><Relationship Id="rId6" Type="http://schemas.openxmlformats.org/officeDocument/2006/relationships/image" Target="../media/image50.jpg"/><Relationship Id="rId11" Type="http://schemas.openxmlformats.org/officeDocument/2006/relationships/image" Target="../media/image169.jpeg"/><Relationship Id="rId5" Type="http://schemas.openxmlformats.org/officeDocument/2006/relationships/image" Target="../media/image104.jpg"/><Relationship Id="rId15" Type="http://schemas.openxmlformats.org/officeDocument/2006/relationships/image" Target="../media/image171.jpeg"/><Relationship Id="rId10" Type="http://schemas.openxmlformats.org/officeDocument/2006/relationships/hyperlink" Target="http://www.trendhunter.com/id/261462" TargetMode="External"/><Relationship Id="rId4" Type="http://schemas.openxmlformats.org/officeDocument/2006/relationships/image" Target="../media/image33.jpg"/><Relationship Id="rId9" Type="http://schemas.openxmlformats.org/officeDocument/2006/relationships/hyperlink" Target="http://www.trendhunter.com/copyright" TargetMode="External"/><Relationship Id="rId14" Type="http://schemas.openxmlformats.org/officeDocument/2006/relationships/hyperlink" Target="http://www.trendhunter.com/id/2563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trendhunter.com" TargetMode="External"/><Relationship Id="rId2" Type="http://schemas.openxmlformats.org/officeDocument/2006/relationships/image" Target="../media/image3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75.jpeg"/><Relationship Id="rId11" Type="http://schemas.openxmlformats.org/officeDocument/2006/relationships/image" Target="../media/image179.jpeg"/><Relationship Id="rId5" Type="http://schemas.openxmlformats.org/officeDocument/2006/relationships/image" Target="../media/image174.jpeg"/><Relationship Id="rId10" Type="http://schemas.openxmlformats.org/officeDocument/2006/relationships/image" Target="../media/image178.jpeg"/><Relationship Id="rId4" Type="http://schemas.openxmlformats.org/officeDocument/2006/relationships/image" Target="../media/image173.png"/><Relationship Id="rId9"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80.gif"/><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77.png"/><Relationship Id="rId5" Type="http://schemas.openxmlformats.org/officeDocument/2006/relationships/image" Target="../media/image182.jpeg"/><Relationship Id="rId4" Type="http://schemas.openxmlformats.org/officeDocument/2006/relationships/image" Target="../media/image181.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86.jpeg"/><Relationship Id="rId5" Type="http://schemas.openxmlformats.org/officeDocument/2006/relationships/image" Target="../media/image185.jpg"/><Relationship Id="rId4" Type="http://schemas.openxmlformats.org/officeDocument/2006/relationships/image" Target="../media/image184.jpeg"/></Relationships>
</file>

<file path=ppt/slides/_rels/slide41.xml.rels><?xml version="1.0" encoding="UTF-8" standalone="yes"?>
<Relationships xmlns="http://schemas.openxmlformats.org/package/2006/relationships"><Relationship Id="rId3" Type="http://schemas.openxmlformats.org/officeDocument/2006/relationships/image" Target="../media/image187.GIF"/><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88.png"/></Relationships>
</file>

<file path=ppt/slides/_rels/slide42.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image" Target="../media/image190.png"/><Relationship Id="rId1" Type="http://schemas.openxmlformats.org/officeDocument/2006/relationships/slideLayout" Target="../slideLayouts/slideLayout25.xml"/><Relationship Id="rId4" Type="http://schemas.openxmlformats.org/officeDocument/2006/relationships/image" Target="../media/image192.jpeg"/></Relationships>
</file>

<file path=ppt/slides/_rels/slide44.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876609"/>
            <a:ext cx="8572500" cy="1015663"/>
          </a:xfrm>
          <a:prstGeom prst="rect">
            <a:avLst/>
          </a:prstGeom>
        </p:spPr>
        <p:txBody>
          <a:bodyPr vertOverflow="overflow" horzOverflow="overflow" wrap="square" lIns="91440" tIns="45720" rIns="91440" bIns="45720" numCol="1" rtlCol="0">
            <a:spAutoFit/>
          </a:bodyPr>
          <a:lstStyle/>
          <a:p>
            <a:pPr marL="0" marR="0" lvl="0" indent="0" algn="l" fontAlgn="base"/>
            <a:r>
              <a:rPr lang="en-US" sz="6000" b="1" i="0" u="none" strike="noStrike" dirty="0" smtClean="0">
                <a:solidFill>
                  <a:srgbClr val="FFFFFF"/>
                </a:solidFill>
                <a:latin typeface="Arial"/>
              </a:rPr>
              <a:t>2016 </a:t>
            </a:r>
            <a:r>
              <a:rPr lang="en-US" sz="6000" b="1" i="0" u="none" strike="noStrike" dirty="0" smtClean="0">
                <a:solidFill>
                  <a:srgbClr val="FFFFFF"/>
                </a:solidFill>
                <a:latin typeface="Arial"/>
              </a:rPr>
              <a:t>Sample</a:t>
            </a:r>
            <a:endParaRPr sz="6000" b="1" i="0" u="none" strike="noStrike" dirty="0">
              <a:solidFill>
                <a:srgbClr val="FFFFFF"/>
              </a:solidFill>
              <a:latin typeface="Arial"/>
            </a:endParaRPr>
          </a:p>
        </p:txBody>
      </p:sp>
      <p:sp>
        <p:nvSpPr>
          <p:cNvPr id="4" name="TextBox 3"/>
          <p:cNvSpPr txBox="1"/>
          <p:nvPr/>
        </p:nvSpPr>
        <p:spPr>
          <a:xfrm>
            <a:off x="238124" y="2750068"/>
            <a:ext cx="8810625" cy="646331"/>
          </a:xfrm>
          <a:prstGeom prst="rect">
            <a:avLst/>
          </a:prstGeom>
        </p:spPr>
        <p:txBody>
          <a:bodyPr vertOverflow="overflow" horzOverflow="overflow" wrap="square" lIns="91440" tIns="45720" rIns="91440" bIns="45720" numCol="1" rtlCol="0">
            <a:spAutoFit/>
          </a:bodyPr>
          <a:lstStyle/>
          <a:p>
            <a:pPr marL="0" marR="0" lvl="0" indent="0" algn="l" fontAlgn="base"/>
            <a:r>
              <a:rPr lang="en-US" sz="3600" b="1" i="0" u="none" strike="noStrike" dirty="0" smtClean="0">
                <a:solidFill>
                  <a:srgbClr val="FFFFFF"/>
                </a:solidFill>
                <a:latin typeface="Arial"/>
              </a:rPr>
              <a:t>Top 25 Trends &amp; 60+ Examples</a:t>
            </a:r>
            <a:endParaRPr sz="3600" b="1" i="0" u="none" strike="noStrike" dirty="0">
              <a:solidFill>
                <a:srgbClr val="FFFFFF"/>
              </a:solidFill>
              <a:latin typeface="Arial"/>
            </a:endParaRPr>
          </a:p>
        </p:txBody>
      </p:sp>
      <p:sp>
        <p:nvSpPr>
          <p:cNvPr id="24" name="TextBox 23"/>
          <p:cNvSpPr txBox="1"/>
          <p:nvPr/>
        </p:nvSpPr>
        <p:spPr>
          <a:xfrm>
            <a:off x="142875" y="6048375"/>
            <a:ext cx="8905875" cy="762000"/>
          </a:xfrm>
          <a:prstGeom prst="rect">
            <a:avLst/>
          </a:prstGeom>
        </p:spPr>
        <p:txBody>
          <a:bodyPr lIns="91440" tIns="45720" rIns="91440" bIns="45720" rtlCol="0">
            <a:spAutoFit/>
          </a:bodyPr>
          <a:lstStyle/>
          <a:p>
            <a:pPr marL="0" marR="0" lvl="0" indent="0" algn="l" fontAlgn="base"/>
            <a:r>
              <a:rPr sz="1100" b="0" i="0" u="none" strike="noStrike">
                <a:solidFill>
                  <a:srgbClr val="FFFFFF"/>
                </a:solidFill>
                <a:latin typeface="Arial"/>
              </a:rPr>
              <a:t>Sep 17, 2015 - Copyright © Trend Hunter Inc.  This report is for internal use within your company. Please do not distribute, publish or present outside your team. Brought to you by Trend Hunter, the world's most popular, largest trend network, fueled by more than 100,000 contributors and 2 billion views of data.   We help creative innovators like you Find Better Ideas, Faster™</a:t>
            </a:r>
          </a:p>
        </p:txBody>
      </p:sp>
      <p:pic>
        <p:nvPicPr>
          <p:cNvPr id="25" name="logo" descr="New Image"/>
          <p:cNvPicPr>
            <a:picLocks noChangeAspect="1"/>
          </p:cNvPicPr>
          <p:nvPr/>
        </p:nvPicPr>
        <p:blipFill>
          <a:blip r:embed="rId4"/>
          <a:stretch>
            <a:fillRect/>
          </a:stretch>
        </p:blipFill>
        <p:spPr>
          <a:xfrm>
            <a:off x="0" y="3524250"/>
            <a:ext cx="2286000" cy="1495425"/>
          </a:xfrm>
          <a:prstGeom prst="rect">
            <a:avLst/>
          </a:prstGeom>
        </p:spPr>
      </p:pic>
      <p:sp>
        <p:nvSpPr>
          <p:cNvPr id="26" name="TextBox 25"/>
          <p:cNvSpPr txBox="1"/>
          <p:nvPr/>
        </p:nvSpPr>
        <p:spPr>
          <a:xfrm>
            <a:off x="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Bodily Esteem</a:t>
            </a:r>
          </a:p>
        </p:txBody>
      </p:sp>
      <p:pic>
        <p:nvPicPr>
          <p:cNvPr id="27" name="logo" descr="New Image"/>
          <p:cNvPicPr>
            <a:picLocks noChangeAspect="1"/>
          </p:cNvPicPr>
          <p:nvPr/>
        </p:nvPicPr>
        <p:blipFill>
          <a:blip r:embed="rId5"/>
          <a:stretch>
            <a:fillRect/>
          </a:stretch>
        </p:blipFill>
        <p:spPr>
          <a:xfrm>
            <a:off x="2286000" y="3524250"/>
            <a:ext cx="2286000" cy="1495425"/>
          </a:xfrm>
          <a:prstGeom prst="rect">
            <a:avLst/>
          </a:prstGeom>
        </p:spPr>
      </p:pic>
      <p:sp>
        <p:nvSpPr>
          <p:cNvPr id="28" name="TextBox 27"/>
          <p:cNvSpPr txBox="1"/>
          <p:nvPr/>
        </p:nvSpPr>
        <p:spPr>
          <a:xfrm>
            <a:off x="2286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Connected Vanity</a:t>
            </a:r>
          </a:p>
        </p:txBody>
      </p:sp>
      <p:pic>
        <p:nvPicPr>
          <p:cNvPr id="29" name="logo" descr="New Image"/>
          <p:cNvPicPr>
            <a:picLocks noChangeAspect="1"/>
          </p:cNvPicPr>
          <p:nvPr/>
        </p:nvPicPr>
        <p:blipFill>
          <a:blip r:embed="rId6"/>
          <a:stretch>
            <a:fillRect/>
          </a:stretch>
        </p:blipFill>
        <p:spPr>
          <a:xfrm>
            <a:off x="4572000" y="3524250"/>
            <a:ext cx="2286000" cy="1495425"/>
          </a:xfrm>
          <a:prstGeom prst="rect">
            <a:avLst/>
          </a:prstGeom>
        </p:spPr>
      </p:pic>
      <p:sp>
        <p:nvSpPr>
          <p:cNvPr id="30" name="TextBox 29"/>
          <p:cNvSpPr txBox="1"/>
          <p:nvPr/>
        </p:nvSpPr>
        <p:spPr>
          <a:xfrm>
            <a:off x="4572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Upscaling Motherhood</a:t>
            </a:r>
          </a:p>
        </p:txBody>
      </p:sp>
      <p:pic>
        <p:nvPicPr>
          <p:cNvPr id="31" name="logo" descr="New Image"/>
          <p:cNvPicPr>
            <a:picLocks noChangeAspect="1"/>
          </p:cNvPicPr>
          <p:nvPr/>
        </p:nvPicPr>
        <p:blipFill>
          <a:blip r:embed="rId7"/>
          <a:stretch>
            <a:fillRect/>
          </a:stretch>
        </p:blipFill>
        <p:spPr>
          <a:xfrm>
            <a:off x="6858000" y="3524250"/>
            <a:ext cx="2286000" cy="1495425"/>
          </a:xfrm>
          <a:prstGeom prst="rect">
            <a:avLst/>
          </a:prstGeom>
        </p:spPr>
      </p:pic>
      <p:sp>
        <p:nvSpPr>
          <p:cNvPr id="32" name="TextBox 31"/>
          <p:cNvSpPr txBox="1"/>
          <p:nvPr/>
        </p:nvSpPr>
        <p:spPr>
          <a:xfrm>
            <a:off x="6858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Streamlined Feedback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750" y="87918"/>
            <a:ext cx="8553450" cy="1877437"/>
          </a:xfrm>
          <a:prstGeom prst="rect">
            <a:avLst/>
          </a:prstGeom>
        </p:spPr>
        <p:txBody>
          <a:bodyPr vertOverflow="overflow" horzOverflow="overflow" wrap="square" lIns="91440" tIns="45720" rIns="91440" bIns="45720" numCol="1" rtlCol="0">
            <a:spAutoFit/>
          </a:bodyPr>
          <a:lstStyle/>
          <a:p>
            <a:r>
              <a:rPr lang="en-CA" sz="2400" dirty="0" smtClean="0">
                <a:solidFill>
                  <a:prstClr val="white">
                    <a:lumMod val="50000"/>
                  </a:prstClr>
                </a:solidFill>
                <a:latin typeface="Calibri Light" panose="020F0302020204030204" pitchFamily="34" charset="0"/>
              </a:rPr>
              <a:t>8</a:t>
            </a:r>
            <a:r>
              <a:rPr lang="en-CA" sz="2400" dirty="0" smtClean="0">
                <a:solidFill>
                  <a:prstClr val="white">
                    <a:lumMod val="50000"/>
                  </a:prstClr>
                </a:solidFill>
                <a:latin typeface="Calibri Light" panose="020F0302020204030204" pitchFamily="34" charset="0"/>
              </a:rPr>
              <a:t>. Join us at Future Festival, where the world’s top </a:t>
            </a:r>
            <a:br>
              <a:rPr lang="en-CA" sz="2400"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innovators gather to prototype their future (Oct 5-7)</a:t>
            </a:r>
          </a:p>
          <a:p>
            <a:r>
              <a:rPr lang="en-CA" dirty="0" smtClean="0">
                <a:solidFill>
                  <a:prstClr val="white">
                    <a:lumMod val="50000"/>
                  </a:prstClr>
                </a:solidFill>
                <a:latin typeface="Calibri Light" panose="020F0302020204030204" pitchFamily="34" charset="0"/>
              </a:rPr>
              <a:t>&gt; rated by 76% as the best business event they’ve ever attended</a:t>
            </a:r>
            <a:r>
              <a:rPr lang="en-CA" dirty="0" smtClean="0">
                <a:solidFill>
                  <a:prstClr val="white">
                    <a:lumMod val="50000"/>
                  </a:prstClr>
                </a:solidFill>
                <a:latin typeface="Calibri Light" panose="020F0302020204030204" pitchFamily="34" charset="0"/>
              </a:rPr>
              <a:t/>
            </a:r>
            <a:br>
              <a:rPr lang="en-CA"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
            </a:r>
            <a:br>
              <a:rPr lang="en-CA" sz="2400" dirty="0" smtClean="0">
                <a:solidFill>
                  <a:prstClr val="white">
                    <a:lumMod val="50000"/>
                  </a:prstClr>
                </a:solidFill>
                <a:latin typeface="Calibri Light" panose="020F0302020204030204" pitchFamily="34" charset="0"/>
              </a:rPr>
            </a:br>
            <a:endParaRPr lang="en-CA" sz="2400" dirty="0">
              <a:solidFill>
                <a:prstClr val="white">
                  <a:lumMod val="50000"/>
                </a:prstClr>
              </a:solidFill>
              <a:latin typeface="Calibri Light" panose="020F0302020204030204" pitchFamily="34" charset="0"/>
            </a:endParaRPr>
          </a:p>
        </p:txBody>
      </p:sp>
      <p:sp>
        <p:nvSpPr>
          <p:cNvPr id="16" name="TextBox 15"/>
          <p:cNvSpPr txBox="1"/>
          <p:nvPr/>
        </p:nvSpPr>
        <p:spPr>
          <a:xfrm>
            <a:off x="1059000" y="5924490"/>
            <a:ext cx="6905625" cy="400110"/>
          </a:xfrm>
          <a:prstGeom prst="rect">
            <a:avLst/>
          </a:prstGeom>
        </p:spPr>
        <p:txBody>
          <a:bodyPr vertOverflow="overflow" horzOverflow="overflow" wrap="square" lIns="91440" tIns="45720" rIns="91440" bIns="45720" numCol="1" rtlCol="0">
            <a:spAutoFit/>
          </a:bodyPr>
          <a:lstStyle/>
          <a:p>
            <a:pPr algn="ctr" fontAlgn="base"/>
            <a:r>
              <a:rPr lang="en-US" sz="2000" dirty="0" smtClean="0">
                <a:solidFill>
                  <a:prstClr val="white">
                    <a:lumMod val="50000"/>
                  </a:prstClr>
                </a:solidFill>
                <a:latin typeface="Arial" pitchFamily="34" charset="0"/>
                <a:cs typeface="Arial" pitchFamily="34" charset="0"/>
              </a:rPr>
              <a:t>FutureFestival.com</a:t>
            </a:r>
            <a:endParaRPr lang="en-US" sz="2000" dirty="0">
              <a:solidFill>
                <a:prstClr val="white">
                  <a:lumMod val="50000"/>
                </a:prstClr>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400115"/>
            <a:ext cx="8858250" cy="4524375"/>
          </a:xfrm>
          <a:prstGeom prst="rect">
            <a:avLst/>
          </a:prstGeom>
        </p:spPr>
      </p:pic>
    </p:spTree>
    <p:extLst>
      <p:ext uri="{BB962C8B-B14F-4D97-AF65-F5344CB8AC3E}">
        <p14:creationId xmlns:p14="http://schemas.microsoft.com/office/powerpoint/2010/main" val="106621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52800" y="2342860"/>
            <a:ext cx="2394838" cy="1212970"/>
          </a:xfrm>
          <a:prstGeom prst="rect">
            <a:avLst/>
          </a:prstGeom>
        </p:spPr>
      </p:pic>
      <p:sp>
        <p:nvSpPr>
          <p:cNvPr id="56" name="TextBox 55"/>
          <p:cNvSpPr txBox="1"/>
          <p:nvPr/>
        </p:nvSpPr>
        <p:spPr>
          <a:xfrm>
            <a:off x="285750" y="147935"/>
            <a:ext cx="7029450" cy="830997"/>
          </a:xfrm>
          <a:prstGeom prst="rect">
            <a:avLst/>
          </a:prstGeom>
        </p:spPr>
        <p:txBody>
          <a:bodyPr vertOverflow="overflow" horzOverflow="overflow" wrap="square" lIns="91440" tIns="45720" rIns="91440" bIns="45720" numCol="1" rtlCol="0">
            <a:spAutoFit/>
          </a:bodyPr>
          <a:lstStyle/>
          <a:p>
            <a:r>
              <a:rPr lang="en-CA" sz="2400" dirty="0" smtClean="0">
                <a:solidFill>
                  <a:prstClr val="white">
                    <a:lumMod val="50000"/>
                  </a:prstClr>
                </a:solidFill>
                <a:latin typeface="Calibri Light" panose="020F0302020204030204" pitchFamily="34" charset="0"/>
                <a:cs typeface="Arial" panose="020B0604020202020204" pitchFamily="34" charset="0"/>
              </a:rPr>
              <a:t>Schedule a call to </a:t>
            </a:r>
            <a:r>
              <a:rPr lang="en-CA" sz="2400" dirty="0">
                <a:solidFill>
                  <a:prstClr val="white">
                    <a:lumMod val="50000"/>
                  </a:prstClr>
                </a:solidFill>
                <a:latin typeface="Calibri Light" panose="020F0302020204030204" pitchFamily="34" charset="0"/>
                <a:cs typeface="Arial" panose="020B0604020202020204" pitchFamily="34" charset="0"/>
              </a:rPr>
              <a:t>l</a:t>
            </a:r>
            <a:r>
              <a:rPr lang="en-CA" sz="2400" dirty="0" smtClean="0">
                <a:solidFill>
                  <a:prstClr val="white">
                    <a:lumMod val="50000"/>
                  </a:prstClr>
                </a:solidFill>
                <a:latin typeface="Calibri Light" panose="020F0302020204030204" pitchFamily="34" charset="0"/>
                <a:cs typeface="Arial" panose="020B0604020202020204" pitchFamily="34" charset="0"/>
              </a:rPr>
              <a:t>earn more, or check out our </a:t>
            </a:r>
            <a:r>
              <a:rPr lang="en-CA" sz="2400" dirty="0" smtClean="0">
                <a:solidFill>
                  <a:prstClr val="white">
                    <a:lumMod val="50000"/>
                  </a:prstClr>
                </a:solidFill>
                <a:latin typeface="Calibri Light" panose="020F0302020204030204" pitchFamily="34" charset="0"/>
                <a:cs typeface="Arial" panose="020B0604020202020204" pitchFamily="34" charset="0"/>
              </a:rPr>
              <a:t>methodology </a:t>
            </a:r>
            <a:r>
              <a:rPr lang="en-CA" sz="2400" dirty="0" smtClean="0">
                <a:solidFill>
                  <a:prstClr val="white">
                    <a:lumMod val="50000"/>
                  </a:prstClr>
                </a:solidFill>
                <a:latin typeface="Calibri Light" panose="020F0302020204030204" pitchFamily="34" charset="0"/>
                <a:cs typeface="Arial" panose="020B0604020202020204" pitchFamily="34" charset="0"/>
              </a:rPr>
              <a:t>in </a:t>
            </a:r>
            <a:r>
              <a:rPr lang="en-CA" sz="2400" dirty="0" smtClean="0">
                <a:solidFill>
                  <a:prstClr val="white">
                    <a:lumMod val="50000"/>
                  </a:prstClr>
                </a:solidFill>
                <a:latin typeface="Calibri Light" panose="020F0302020204030204" pitchFamily="34" charset="0"/>
                <a:cs typeface="Arial" panose="020B0604020202020204" pitchFamily="34" charset="0"/>
              </a:rPr>
              <a:t>the appendix</a:t>
            </a:r>
            <a:endParaRPr lang="en-CA" sz="2400" dirty="0">
              <a:solidFill>
                <a:prstClr val="white">
                  <a:lumMod val="50000"/>
                </a:prstClr>
              </a:solidFill>
              <a:latin typeface="Calibri Light" panose="020F0302020204030204" pitchFamily="34" charset="0"/>
              <a:cs typeface="Arial" panose="020B0604020202020204" pitchFamily="34" charset="0"/>
            </a:endParaRPr>
          </a:p>
        </p:txBody>
      </p:sp>
      <p:sp>
        <p:nvSpPr>
          <p:cNvPr id="3" name="AutoShape 4" descr="data:image/jpeg;base64,/9j/4AAQSkZJRgABAQAAAQABAAD/2wCEAAkGBxMTEhMSExIUFhUXFhIYGBgWFxgYGhcXGBgZFxoWGxYYHCggGCAlHRcWIjEhJSkrLi4vFx8zODMtNygtLisBCgoKDg0OGhAQGy8lICQ0LC40LDUvLS8sMCwsLSwsLCwsLywsLCwuLCwsLCwsLDQtLCwsLCwsLCwsLzQ0LCwsLP/AABEIAN0A5AMBEQACEQEDEQH/xAAcAAEAAgMBAQEAAAAAAAAAAAAABgcEBQgDAQL/xABMEAABAwIBBwcHCAkCBQUAAAABAAIDBBEFBgcSITFBURNSYXGBkbEiMkJyocHRFBc1VGKSs9IIFiMzc3SCk7IVwkNjouLxNFPD0+H/xAAbAQEAAgMBAQAAAAAAAAAAAAAABAUBAgYDB//EADQRAQABAgIIAwYHAQEBAAAAAAABAgMEEQUSEyExQVHRcZHwFSJhgaGxBhYyQlLB4RQzJP/aAAwDAQACEQMRAD8AvFAQEBAQEBAQEBAQEBAQEBAQEBAQEBAQEBAQEBAQEBAQEBAQEBAQeFdWRwsdJK9rGN2ucbBG9u3XcqimiM5V3i+dmNpLaeAvA9KQ6IPU0XPfZZyX9j8P1zGd2rL4Rvatmduovrp4iOF3D2pklT+HrWW6uUmwDObTTuDJWmBx2FxBYT627tFulMlditB37Ua1HvR9fJOGm+sbFhScH1B5VVSyNpfI4NaNZJNgFmImZygQjFM5DGktgiL7ek86IPUBr77KZRg5n9UsZtUM49Tf93Fbh5Xjdev/AB0dWM28wbOHDIQ2dhiJ9IHSZ272rxuYSqN9O9nNNGOBAIIIOsEbCOKhsvqAgICAgICAgICAgICAgICAg86iZrGue4gNaCSTuA1ko2ppmqYpjjKgMtMqZK6YkkiFpIjZwHOP2j7Ni2iHd6PwFGFt5funjP8AXgjqysBAQWVmqysc14opnXY790T6LuZfgd3T1rWYc5pvR8TTN+3G+OPfutpzgASdQG1YcqprK/KF1XKbEiFpIY3j9sjifYFbWLMW6fi1mWgXuwICCZ5v8pTFI2mkP7J5s0n0HHYOonuKiYmzrRrRxZiVpKtbCAgICAgICAgICAgICAgICCGZ2a4x0DmtNjK9jD6vnHv0bdqLjQlqK8VEzyiZ/pRq3dqICAg9aWcxvZI3a1zXDrabjwSWldEV0zTPPcvzK7EdHDnyNOuRjALf8ywPsJW+Hp1rkPm9ynVqmnop5W7yEBAQfQeG1BeuA1nLU0Mp2ujYT121+26pblOrXMN2etAQEBAQEBAQEBAQEBB+JJWtF3OAHSbeKxNURxbU0zVuiHgzEYSbCWMngHt+K84vW5nKKo8282LsRnNM+UsoFeryQPPHTl1Ex49CVt+ogi/fbvWYXmga8sTMdYUstnYiAgICDoiXA21FFDBI57QGQm7LA3a0cQQs2rk251ofN8ROtdqn4yguVOT9FStLW1EpmtqYdB33tFo0e/sU+zduVzvjc8JhEVKYEBAQXfklAWUdO07eTaT0aXlW9qp7053Jbw2rnAayQOteWWZnkxhiMN7ctHfhptv4rfZV8cpee1t55a0ebJab6wtHo+oCAgICAgICAgiuUmVPJkxQ2Lx5zzrDTwA3n2KqxmkNSZot8eq4wOjdpEXLvDp1QqpqXyHSe9zjxcb/APhUtddVc51Tmv6LdFuMqIyeK0btphOOzQEaLiW72ONwerh2KVYxd2zO6c46ImIwVq/G+Mp6ppVCPEaOWMbHtIsdrHjWL9RAK6LD36b1GtS5+IuYHE01Ty+sOe54SxzmOFnNJaRwINiO9SYd5TVFVMVRwl5o2EBBkYfDpyxs5z2N73ALE8Hndq1bdVXSJdJ10vJQvcPQY4j+lurwSmM6oh82mc96h5ZXOcXOJLnEkk7STtKuojLdDR+FkEBBscnsNNRURQ7nOu7oYNbvYPaF53a9SiaiFp5VZSsomBoGlIR5DNwA1aTuA8VBwuFqv1fDqiY3G04enrM8lU4pjM9Q4ulkc7ovZo6A0alf2rFu3GVMOZvYm7enOuezXr1eDZYVjtRTkGKVwHNJu09BadS8buHt3Y96Eizirtmfcq+XJamSeVDKxpBGjK0DSbuI5zeI8FQ4rCVWJ6w6XBY6nERlwqjl2SFRE4QEBAQEBBq8pMQ5CB7x5x8lvWd/YLnsUXGXtlamqOPCEvA2NteimeHGVXrl3XviAgINzkriRhnbc+Q+zXduw9h96m4G/srsdJ3Sg6Qw+2szlxjfCPZ2sG5GrEzR5M4Lv622Du+7T2rpoe2g8TtbGznjT9uSDrZdiAg3uQ1NymIUreErXf2/2n+1YlB0lXqYW5Pwy8939uga6HTjkZzmOb3ghYpnKYlwCgVeNBAQEFg5uqVsME9bJqADg0/ZbrcR1nV/SoWJma64t0sVVxRTNc8IQjF8QfUTPmedbj3Dc0dQV3atxboimOTjb96q9cmurmxF6PIQEGVhVe+CVkzDraQesb2noI1Lzu24uUTTPN62btVquK6eS9qSobIxkjfNc0OHURdctXTNNU0zydpRXFdMVRzey1bCAgICAgiOcN50IRuLnntAAHiVUaWn3aI+MrrQsRrVz8IQhUjoBAQEBBKcepvl+FE7ZYRpDiXRjX95viuowV7a2onnG6VHZq/4sfl+2r7T2lSymuvEBBNs0dPpV4dbzI5D1E2b7ysSptO16uFy6zC71q4tQ+M0/J1EzObLIB1aRt7LK6tznTEtGEtwQelPA57msYLucQ0DpJsFiZiIzkT/AC9qG01LDQxnaAXeq3eet2vsK8dH25uXJuzyVOl7+rbi1HP7K7Vy50QEBAQXPkJIXUMBO4OHY17gPYFzeOiIv1ZetzrdHVTVhqZn4/SW/UROEBAQEBBHcuKMvp9IbY3B39JFj4g9irtJ2prs60ct6z0Tdii9qz+7d81eLnnTiAgICCR5EV+hMYyfJkAH9QvbvuR3Ky0be1LurP7vuq9K2Ne1rxxp+yu8usH+S1ksYFmE6bPUdr1dR0h/SuihcaNxP/Rh6ap48J8Y9ZtAsp4gszMlBeSqk4Nib94uP+1ay5v8RVe7bp8f6WysOWU3l7BoV032tB3e0fBW2GnO3DWUeXuwIJlm0wzTndO4eTENRPPd8Bc9oUTF15U6sc2YaDKfFPlNTJL6N7M9Ruod+3tVthrOytxS4/GX9tdmvly8GrXujCAgIPrWkkAaydiZ5ERnOUL1wCh5GnhiO1rAD17T7SVyt+5tLlVXV2mGt7O1TR0hsF5PcQEBAQEH5ewEEEXBBBB3grExExlLMTMTnCtso8BdTuJAJiJ8k8Psu+O9c3jMJNirOP0+t0uqwWNpxFOU/q9b4aVQk8QEBB+o3lpDgbEEEHgQbhZiZiYmGtURVExPNuM5dGKqhhrWDyo7aXquOi4djre1dZh7sXbcVxzVeia5w2Kqw9XCeHjy84VKpDqRBceZemtSzSW1vmt1hrW29pctZch+IK879NPSPvKwlhQquzpwWqY386K3a1x9xCssHPuTDWULUtgQWLXH5BhTY9ks2o8QXi7u5tm9dlFw9O3xGfKEHSN/Y2Mo4zuVyrxyogICAgn+QGSbi5tVO2zRYxtO0nc8jcBu71U4/GRlNuj59l5o3ATnF25HhH99ljqmX4gICAgICDDmxSFpsZBfo1+Cg3dJ4W1OVVcZ+f2e9OGu1b4pef8AqcDwWl7SDqIcCAe8WXnTpTB3Pd14+e77t/8Amv0TrRHkjWOZJbZKbWNuhf8AxPuUbEaOiY17O/4dlphdKfsv+fdEXsIJBBBG0HUR2KpmJicpXcTExnD8rDIgIJVkbO2Rk1HJrbI1xA43FnDuse9XGir2+bU+Mf2ptKW5omnEUcY9QqLGMPdTzywP2xvc3rG49ose1XkOmw96L1qm5HOGEsvZfmbOm0MOg+1pv+84laOF0vXrYuv4ZR5QlKKxAs7EF46eTg57fvAH/apuCnfMMSrdWDVvci8L+UVcbSPIYdN/U3YO02HevHEV6lEswyc4WK8tVFgPkReQOl3pHv1dilaPs7O1nPGd7mNKX9pe1Y4U7u6MKcrRAQZFBQyTPEcTC9x3DxJ2AdJWldym3GtVOUPS3aruVatEZysnJ/I6ClAmqnsc8a/KIEbO/wA49JVHitITXup3R9XQYbR9rDxr3pjP6Q3L8rqIGxqG9gcR3gWVXtaOqVOkcNE5a8fVn0GKwTfupWP6ARf7u0LaK6Z4S97WItXf0VRLNWz2EBAQfl7wASTYDWVrVVFNM1VcIZiJmcoRTFMWdISGkhnDj0n4Li9IaVuYmqaaJyo6dfHsu8PhabcZzvlrlUpQgyKOufGbtOreDsPYpeFxt7DTnbnd05PK7YouR70NjU0lPWjWNCa23f8A9w9q6S1fw2kYy/TX684RKLl/BTu30+vJDsWwiWndaQajscPNPbuPQoN/D12Jyr8+S7w+Kt34zon5c2AvBJEGRQVZikZINrSD1jeO0XXpauTbriuOTyvWou0TRPN9zvYWCYK2PW2Roa49NrsPaLj+kLraKoqiJjhKLoK/NOvh6+Mb+6tl6OidJZM03J0lMzhDFfr0QT7brR87xlevfrq+M/ds0RkWzkQaVE48x7He3R96k4WcrjEqjVo1WDkwPkWHTVbh5cnmdXmsHeS7qUOqnbX4txwj1LxxN7Y2aq/WavnuJJJNySSTxJV9EZbnHTMzOcviMCCR5M5ITVVnn9nDvedrvUG/r2eCh4nG0Wd3GendYYTR9y/vndT17JXWYzS4cwwUrA+X0jtseL3bSfsj2Lm8TjKq5zqnOfpCxu4qxgqdnZjOr1xlBsRxKWd2nK8uPTsHUNgVfVVNXFR3r9y9VrVzmxFh5P1G8tIc0kEbCDYjtCMxMxOcLAyNywL3Np6g3cbBknE813TwO9SbV3PdUvtH6SmqYtXePKf6lOlJXggINJlNUkNbGPS1nqG7v8Fz2n8RNNum1H7t8+Ef6sdH24mqa55I4uUWogICADvWYmYnOBuaTF2ubydQA5p1XIv3j3rocFpmJjZYrfHXv3V93CTTOvZnKfXBqcbyULRylOdNm3R2kD7J9Ie3rUy/gN20sTnHrh1TMLpOJnUvbp69+iLEblWLd8WGUow2IVtBPRu89rSY78drT2OFuoq+0Ze1qJonjH2UuK/+XF0YiOE8f7+ioKekc6VsJBDi9rCN4Jdo271bZ7nU13Ii3NccMs3TbRYAcFq+bTvfUGpyrp9OjqG/8p5HW0aQ9oXrZnK5EkqbwmgdPNHC3a9wF+A3nsF1a116lM1S0SvOViADoqSPUyJoJA42s0djf8lnRtrdNyeMqHTF/OqLUct6EK0Ur1pqZ8jgxjS5x2AC5K1qqimM6pyhtRRVXOrTGcrAwTI2GmZ8ornN1a9AnyW9fPPQNXWqXF6SzjK3ujqvcPo+3Yp2uIn5cv8AWFlJlo+W8UF44tl9jnDs80dG1UNy9NXBGxelKrnuWt1P1/xEV4KkQEBB9BQXLkriRqKaOQ+dYtd6zdRPbqPap9urWpzdhgr+2s01zx5+MNst0sQRnKf9431feuR/EGe3p8P7XGj/APznxadUKcICAgICDMw/EXxHUbt3tOzs4KfgtIXcLPu76enL/Hhew9F2N/Hqza7C4K0F7PIltrP5hv610dM4bSFOtbnKr6/Pr4o1rE3sHOrVvp9cELxLDZIHaMjbcCNYd1FVt6xXZq1a4XtjEW79OtRPd7ZP4hyM7H+iTou9U6j3bexb4S9srsVcuE+DTGWNtZmnnxjxfjG8ntDG6dwH7Od7ZBbYHNF3DvAd/Uupz3I+Hxmto2umeNMZfKeHZayOXEHnPHpNc3iCO8WWYnKRXOb6gEIqKyXzYg9g6xreevUB2lWGIqmuabdPN51VxRTNU8kKr6t00j5X+c9xce3d2bFd26IopimOTjLtyblc11cZbTJ3JiarN2jRjvrkds6gPSK8MRi6LMb989EjC4G5iJ3bo6pxLUUeFsLI26c5Gve49LneiOgd29c7isbVcn3vJcVXMPgKdWmM6vr8+iDYxjM1S/SldfmtGpreoe/aqyquap3qLEYm5fqzrn5coa9avAQEBAQEFmZsSfk0nDlTb7rbqXh/0uk0NnsZ8UwXutxBo8p6e7WyDdqPUdh7/Fc7+IMPNVFN2OW6fCf9WOj7mVU0TzR1cqtRAQEBAQEH6jeWkEEgjYQtqK6qKoqpnKY5sVUxVGUt3T4lHM3kqhoIO87D+U9K6bB6Xt36dliojx5f5Kurw1dmraWZ9f20GO5KPju+G749ttrmj/cF6YnR9VHvW98fX/VjhNJ03Pdubp+k9m9yae2oihe/XJTucAetpZr62uHa1WeAvbSzGfGNytx9FVi7XFP6a++f3+iRqarBAQQHL+URQx0UIOlK9z3AayQXF1rDi4/9KtdH0a1c3auEKjS12Yoi1Txn7MbJ7IZrG8vWkNaPK5O4AA4vd7h/+LbFaSyzpt+fZHwui4pjaX53Ry7v3lBlrYcjRgNaNWna2rgxu4dK5+7iJmd3mxitKbtSxujr2QhziSSTcnWSdZJ4kqMpJnPe+ICAgICAgILfyKw8w0kbXCznXe7rdsHdoqdapypdbo6zNrDxE8Z3+ber0ThB+JYw4FpFwRYrS5bpuUzRVGcSzTVNM5wiWJ4Y6I32s3O9x4LiMfo25has+NHKe69w+Jpux8ejBVakCAgICAgICDYYbiz4tR8pnDh1H3K1wGlbuG92fep6dPDsi38JTd3xulvcOihLnTRai4WeBqudxLdx26+ldVhLli9ndszx4/7HVW36rtNMW7nLh66NipqKICCP4zWUtI91RJ5UzwA0bXaIGprR6DeJ4lZuYiaaIomd3RAxF6xhqpuV/qnz+XSFd4/lFNVO8s6LNzBsHSecetV9dyauLnsVjbmIn3t0dGnWiIICAgICAgIJbkZks6ZzZpW2hFiAf+Id2rm9O9e1q1rb54LXR+Am7VFyuPd+/wDiz1MdMICAg+ELExExlIwJ8Ghdr0beqbezYqy9ofCXJz1cvDd/iVRjLtPPN4fq9Fxf3j4KP+X8N/Krzjs9PaF3pHr5n6vRc5/ePgsfl/Dfyq847HtC70j18z9Xouc/vHwT8v4b+VXnHY9oXekevmfq9Fzn94+Cfl/Dfyq847HtC70j18z9Xouc/vHwT8v4b+VXnHY9oXekevmfq9Fzn94+Cfl/Dfyq847HtC70j18z9Xouc/vHwT8v4b+VXnHY9oXekevmfq9Fzn94+Cfl/Dfyq847HtC70j183pT4KxjtJr5Aesd2zWvazoa1Zriu3XVE+MdmteNrrjKqI9fNs1boYg/MjbggEi42i1x0i4IRiYzjJF6jISne4vfLUOc43JL2kn/oXjNimd8qurRFquqaqqqpmfjHZ5/N7S8+f7zPyLGwpa+xrHWrzjsfN7S8+f7zPyJsKT2NY61ecdj5vaXnz/eZ+RNhSexrHWrzjsfN7S8+f7zPyJsKT2NY61ecdj5vaXnz/eZ+RNhSexrHWrzjsfN7S8+f7zPyJsKT2NY61ecdj5vaXnz/AHmfkTYUnsax1q847Hze0vPn+838ibCln2NY61ecdmxw/JGkiIcI9Jw3vOl7Dq9i3ptUwkWtHYe3OcU5z8d7er0ThAQEBAQR/LjKUYfSmqLC9rZImuaDY6L3BpLd1wDcA7bbtqDZ4PisNVCyeB4fG8XBHgRuI3hBmoCAgIIZimdHC6eaSCWoc2SNxa8clKbOG0XDLHsQYvzw4P8AWnf2ZvyIJ4Xar7rXQQR2eDCAbGqd/Zm/Ig+fPDg/1p39mb8iB88OD/Wnf2ZvyIPozw4P9ad/Zm/IgkuB5T0dX/6apjkPNa4aQ62nWg26AgICDUZQZT0lE3SqZ2R6rgE3c7qYPKPYEFd4ln6omkiGnnlt6TtGMHpGsnvAQa1n6QLL66F1uiUX/wAUG+wbPjh0pDZWzQE73tDmfeYSe9oCCyaOqZKxksbg9jwHNc3WHNOsEFB7ICAgICAgr3Px9DzfxIPxAgo3N3l5Phk123fA8jlYr7d2k3muHHfax6A6jwDGoKyBlRTvD43DtB3tcPRI3hBsUBAQchZzPpWv/mJPFBGUHbzvMPq+5BxNU+e71neKDyQEBB6QTOY4PY5zXNNw5pIIPEEawUHRWZnOQ+tvR1TgahjdJj9nKsG2+7TG3pHUUFqoCCls52eLknOpcOc0vFxJP5wadhbGNhIPpG41agdoCi6uqfK90kj3Pe43c5xJJPEk7UHigICDsDNz9F0H8tB/gEEjQEBAQEBBXufj6Hm/iQfiBBy8glWQGW8+GT6cZLonEcrETqeOI5rhuKDqXJvH4K6BtRTv0mO2j0mu3tcNxCDaICDkLOZ9K1/8xJ4oIyg7ed5h9X3IOJqnz3es7xQSPNjh8U+KUkMzA+N7nhzXbCBG46+0BB0h82+FfUIe4/FBG8sszdFNC91JHyE4BLLOcWOI2Nc0k2vsuNnSg5umiLXOa4Wc0kEHcQbEINzkNXugxCjladbZ4h1tc4NcO1pI7UHY6Coc+uXhp2f6fTuIlkbeV7dRZGdjAdxdY34DrQc9IJLkRkVU4nLycAAY23KSuvoMB6tp4NHs2oL+yazQ4bTAGSL5TIBrdNrbfoi823WCelBLm5P0gboilg0eHJMt3WQRfKLNNhlUDaAQPtqfB5FuuMeQe5BJ8msLNLSU9MXaZiiZHpAW0tEWva5t1INmgICAgICCvc/H0PN/Eg/ECDl5AQSPIjLGow2cSwm7DYSRk+TI3p4EbjuQdTZJ5TU+IU7aindcGwc0+dG62tjhuPsO0IN0g5CzmfStf/MSeKCMoO3neYfV9yDiap893rO8UEszP/TFF67/AMN6DrJBh4viUdNDJPM4NjjaXOJ4DcOJOwDeSg4xxOq5WaWW1tOSR9uGk4ut7UG5zeYS6pxGkiaCf2rHutuYw6bj3NPsQdc4hVthiklebNjY57upoufBBxnjuKyVVRLUyny5Xucei+xo6ALDsQfMEwuSqnip4hd8rw0cBfaT0AXJ6kHX+S+AQ0NNHTQizWjWba3u9J7uJPwQbZAQEBAQEBAQEBBXufj6Hm/iQfiBBy8glGR+RcuIxVboDeWBsThGf+IHad2g7neSLcdiCMyRlpLXAggkEEWII1EEHYUG8yNyrqMOqBPA7VqEkZ82RvNcPA7Qg6oyOyrp8RgE8Duh7DbSjdzXDwO9By/nM+la/wDmJPFBGUHbzvMPq+5BxNU+e71neKD3wjFJaaZlRA/QlYSWus11iQRscCDqJ2hBK/nbxj66f7MH/wBaDSZQZX11bYVVS+Ro2N1NbfjoMAbfpsg0aDpzM5kLHRQfKS+OWeZo8uM6TGM26DXb9e09FtyDZZ5awxYPVkekGM7Hvaw+wlByigtH9HmgEmJPkI/dQPcPWc5jB7C5B0kgICAgICAgICAgIK9z8fQ838SD8QIOXkF1/o0fvK/1afxkQSXO3mwbWh1XSNDaoDymCwE4Hg+2w79h3EBzlNE5jnMcC1zSQ4EWIINiCDsIKDbZJ5TT4fO2op3WI1OafNe3e1w3jwQeeVOKiqq56kNLRLI5+iTfR0tZF96DVIO3neYfV9yDiap893rO8UGRg2GSVM8dPEAZJHaLQTYX6zsQTX5mMW/9mP8Aus+KDDxTNRisDDI6m02gEnk3teQPUB0j2AoIU4WNjqKCX5uMu5sMnBBLqd7hysV9RGzTbweB32sd1gvbO0W1OBzyRODmOZDK1w1gsD2Pv3IOWUFr/o5VQbiE0Z9Ondbra9ht3X7kHRiAgICAgICAgICAgr3Px9DzfxIPxAg5eQXX+jR+8r/Vp/GRBfCCsc6+bFtc11TTNa2qaNY2CYDceDuB37D0BzdUwOjc5j2lrmkhzSLEEaiCEHmgIO3neYfV9yDiap893rO8UEmzVfS1D/GHgUHXCAg5pz/YHHT4g2WMBonj03NHPB0XOtuvqPXc70FZIOjMzzvluBy0jzfRM8OvcHjSb3aaDnipp3RvdG8Fr2Oc1wO0OabEdhCDb5FZQGhrYKoAkMd5bRtcw6nAdNibdICDsGkqWSsZJG4OY9oc1w2FpFwUHsgICAgICAgICAgr3Px9DzfxIPxAg5eQXX+jR+8r/Vp/GRBfCAgrfOtm0ZiDDUQAMq2jqEwHou4Hg7sPQHNVXTPie6ORpY9hLXNcLFpG0EIPFB287zD6vuQcTVPnu9Z3igkuaxwGLUJJsOVG3qKDrP5VHz2feCDAxnKSkpYzJPURMbr2uF3dDWjW49ACDlzOVlZ/qVa+cAtiaBHE07dBtzpHpJJPcNyCKIOlP0e8PMeGGQ3/AG00jh1NtHfvae5BBc/uSDoakV8bTyU1hJbYyUatfAOFu0HiEFSoLMzW50n4famqAZKUnURrfDfaWj0m39HrI4EOg8Dyhpatgkpp45R9lw0h0ObtaeghBtEGtxrHqakZp1M8cTftuAJO2zW7XHoAJQe+FYgyohjnjJMcjGvaSLEtcLjVuQZaAgICAgIK9z8fQ838SD8QIOXkF1/o0fvK/wBWn8ZEF8ICAgrvOpm1ZiLDPCGsq2DUdglA9B/Twd069WwOZ62kfFI+KRhY9hLXNcLEEbiEHa7vMPq+5BxNU+e71neKDyQEBAQSbIPIyfEqgRxgiJpHKy7mN39biL2Hu1oOs8Lw+Onhjgiboxxsaxo4AC23eelB+cYwuKqhkp52B8cjbOafEHcQbEEbCEHLmcXN7PhkhNjJTOd+zlA2X2MfzXew7uACFoPWnqHsdpMe5juLSWnvCDZ/rVXaOj8sqLcOVf8AFBrKiofI7Se9z3cXEuPeUHXebn6LoP5aD/AIJGgICAgICDR5Z5NMxCldSyPcxrnMcXNtfyTpb9W5BXfzA0n1uo7o/gglub/N7DhTpnRTSScqIwdMN1aBcRbRH2kEzQEBAQV9nSzbx4kwyxaLKtg8l2wSAeg/3O3dSCfaPk26LIKkfmEpCSfldRrJOyP4IPz8wNJ9bqO6P4IHzA0n1uo7o/ggfMDSfW6juj+CDNw3MVh7HB0klRNb0S5rWnr0Gh3tQWRhmGw08YigjZHGNjWAAdfSelBloCDyqadkjXMe1rmOFnNcAQRwIO1BVOVWY2mmJko5TTuPoOGnHe+7XpN7yOgIK7xHMvisZ8iKOYX2xysGriRIWoMGPNNjBNvkRHXLCP8A5EEjwfMRWvINRNDC3VcNvI7p1Cwv2oL6wDCxS00FM1xcIo2RhxFiQ0WuQEGw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144" y="2429068"/>
            <a:ext cx="2209800" cy="112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72" y="4638867"/>
            <a:ext cx="22968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41372" y="1878061"/>
            <a:ext cx="2207560"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Our Services</a:t>
            </a:r>
            <a:endParaRPr lang="en-US" sz="1400" dirty="0" smtClean="0">
              <a:solidFill>
                <a:prstClr val="black"/>
              </a:solidFill>
              <a:cs typeface="Arial" pitchFamily="34" charset="0"/>
            </a:endParaRPr>
          </a:p>
        </p:txBody>
      </p:sp>
      <p:sp>
        <p:nvSpPr>
          <p:cNvPr id="28" name="TextBox 27"/>
          <p:cNvSpPr txBox="1"/>
          <p:nvPr/>
        </p:nvSpPr>
        <p:spPr>
          <a:xfrm>
            <a:off x="3200400" y="1883228"/>
            <a:ext cx="2819400"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Our Process</a:t>
            </a:r>
            <a:endParaRPr lang="en-US" sz="1400" dirty="0" smtClean="0">
              <a:solidFill>
                <a:prstClr val="black"/>
              </a:solidFill>
              <a:cs typeface="Arial" pitchFamily="34" charset="0"/>
            </a:endParaRPr>
          </a:p>
        </p:txBody>
      </p:sp>
      <p:sp>
        <p:nvSpPr>
          <p:cNvPr id="35" name="TextBox 34"/>
          <p:cNvSpPr txBox="1"/>
          <p:nvPr/>
        </p:nvSpPr>
        <p:spPr>
          <a:xfrm>
            <a:off x="6105528" y="1883228"/>
            <a:ext cx="2873828"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Customization Options</a:t>
            </a:r>
            <a:endParaRPr lang="en-US" sz="1400" dirty="0" smtClean="0">
              <a:solidFill>
                <a:prstClr val="black"/>
              </a:solidFill>
              <a:cs typeface="Arial" pitchFamily="34" charset="0"/>
            </a:endParaRPr>
          </a:p>
        </p:txBody>
      </p:sp>
      <p:sp>
        <p:nvSpPr>
          <p:cNvPr id="36" name="TextBox 35"/>
          <p:cNvSpPr txBox="1"/>
          <p:nvPr/>
        </p:nvSpPr>
        <p:spPr>
          <a:xfrm>
            <a:off x="641371" y="4191000"/>
            <a:ext cx="2296887"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Definitions</a:t>
            </a:r>
            <a:endParaRPr lang="en-US" sz="1400" dirty="0" smtClean="0">
              <a:solidFill>
                <a:prstClr val="black"/>
              </a:solidFill>
              <a:cs typeface="Arial" pitchFamily="34" charset="0"/>
            </a:endParaRPr>
          </a:p>
        </p:txBody>
      </p:sp>
      <p:sp>
        <p:nvSpPr>
          <p:cNvPr id="37" name="TextBox 36"/>
          <p:cNvSpPr txBox="1"/>
          <p:nvPr/>
        </p:nvSpPr>
        <p:spPr>
          <a:xfrm>
            <a:off x="3212644" y="4196167"/>
            <a:ext cx="2873828"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The #1 Trend Platform</a:t>
            </a:r>
            <a:endParaRPr lang="en-US" sz="1400" dirty="0" smtClean="0">
              <a:solidFill>
                <a:prstClr val="black"/>
              </a:solidFill>
              <a:cs typeface="Arial" pitchFamily="34" charset="0"/>
            </a:endParaRPr>
          </a:p>
        </p:txBody>
      </p:sp>
      <p:sp>
        <p:nvSpPr>
          <p:cNvPr id="38" name="TextBox 37"/>
          <p:cNvSpPr txBox="1"/>
          <p:nvPr/>
        </p:nvSpPr>
        <p:spPr>
          <a:xfrm>
            <a:off x="6117772" y="4196167"/>
            <a:ext cx="2873828" cy="369332"/>
          </a:xfrm>
          <a:prstGeom prst="rect">
            <a:avLst/>
          </a:prstGeom>
        </p:spPr>
        <p:txBody>
          <a:bodyPr vertOverflow="overflow" horzOverflow="overflow" wrap="square" lIns="91440" tIns="45720" rIns="91440" bIns="45720" numCol="1" rtlCol="0">
            <a:spAutoFit/>
          </a:bodyPr>
          <a:lstStyle/>
          <a:p>
            <a:pPr algn="ctr" fontAlgn="base"/>
            <a:r>
              <a:rPr lang="en-US" dirty="0" smtClean="0">
                <a:solidFill>
                  <a:prstClr val="black"/>
                </a:solidFill>
                <a:cs typeface="Arial" pitchFamily="34" charset="0"/>
              </a:rPr>
              <a:t>Award-Winning Methods</a:t>
            </a:r>
            <a:endParaRPr lang="en-US" sz="1400" dirty="0" smtClean="0">
              <a:solidFill>
                <a:prstClr val="black"/>
              </a:solidFill>
              <a:cs typeface="Arial"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1875" y="2351328"/>
            <a:ext cx="2265036" cy="1077672"/>
          </a:xfrm>
          <a:prstGeom prst="rect">
            <a:avLst/>
          </a:prstGeom>
        </p:spPr>
      </p:pic>
      <p:pic>
        <p:nvPicPr>
          <p:cNvPr id="19" name="Picture 5" descr="C:\Users\Jeremy\Desktop\Trend Hunter\Trend-Hunter-Innovation-Books-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352167" y="4664267"/>
            <a:ext cx="2405037" cy="975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3311528" y="4672733"/>
            <a:ext cx="2733672" cy="1188863"/>
          </a:xfrm>
          <a:prstGeom prst="rect">
            <a:avLst/>
          </a:prstGeom>
        </p:spPr>
      </p:pic>
    </p:spTree>
    <p:extLst>
      <p:ext uri="{BB962C8B-B14F-4D97-AF65-F5344CB8AC3E}">
        <p14:creationId xmlns:p14="http://schemas.microsoft.com/office/powerpoint/2010/main" val="45568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sp>
        <p:nvSpPr>
          <p:cNvPr id="3" name="TextBox 2"/>
          <p:cNvSpPr txBox="1"/>
          <p:nvPr/>
        </p:nvSpPr>
        <p:spPr>
          <a:xfrm>
            <a:off x="333375" y="2112743"/>
            <a:ext cx="8572500" cy="1015663"/>
          </a:xfrm>
          <a:prstGeom prst="rect">
            <a:avLst/>
          </a:prstGeom>
        </p:spPr>
        <p:txBody>
          <a:bodyPr vertOverflow="overflow" horzOverflow="overflow" wrap="square" lIns="91440" tIns="45720" rIns="91440" bIns="45720" numCol="1" rtlCol="0">
            <a:spAutoFit/>
          </a:bodyPr>
          <a:lstStyle/>
          <a:p>
            <a:pPr fontAlgn="base"/>
            <a:r>
              <a:rPr lang="en-US" sz="6000" dirty="0" smtClean="0">
                <a:solidFill>
                  <a:srgbClr val="000000"/>
                </a:solidFill>
                <a:latin typeface="Arial"/>
              </a:rPr>
              <a:t>25 Sample PRO Trends</a:t>
            </a:r>
            <a:endParaRPr sz="6000" dirty="0">
              <a:solidFill>
                <a:srgbClr val="000000"/>
              </a:solidFill>
              <a:latin typeface="Arial"/>
            </a:endParaRPr>
          </a:p>
        </p:txBody>
      </p:sp>
      <p:sp>
        <p:nvSpPr>
          <p:cNvPr id="4" name="TextBox 3">
            <a:hlinkClick r:id="rId3"/>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sp>
        <p:nvSpPr>
          <p:cNvPr id="5" name="TextBox 4"/>
          <p:cNvSpPr txBox="1"/>
          <p:nvPr/>
        </p:nvSpPr>
        <p:spPr>
          <a:xfrm>
            <a:off x="337887" y="2949714"/>
            <a:ext cx="8096250" cy="707886"/>
          </a:xfrm>
          <a:prstGeom prst="rect">
            <a:avLst/>
          </a:prstGeom>
        </p:spPr>
        <p:txBody>
          <a:bodyPr vertOverflow="overflow" horzOverflow="overflow" wrap="square" lIns="91440" tIns="45720" rIns="91440" bIns="45720" numCol="1" rtlCol="0">
            <a:spAutoFit/>
          </a:bodyPr>
          <a:lstStyle/>
          <a:p>
            <a:pPr fontAlgn="base"/>
            <a:r>
              <a:rPr lang="en-US" sz="4000" dirty="0" smtClean="0">
                <a:solidFill>
                  <a:srgbClr val="FF0000"/>
                </a:solidFill>
                <a:latin typeface="Arial"/>
              </a:rPr>
              <a:t>Subscribe for 3,500 More!</a:t>
            </a:r>
            <a:endParaRPr sz="4000" dirty="0">
              <a:solidFill>
                <a:srgbClr val="FF0000"/>
              </a:solidFill>
              <a:latin typeface="Arial"/>
            </a:endParaRPr>
          </a:p>
        </p:txBody>
      </p:sp>
      <p:sp>
        <p:nvSpPr>
          <p:cNvPr id="6" name="TextBox 5"/>
          <p:cNvSpPr txBox="1"/>
          <p:nvPr/>
        </p:nvSpPr>
        <p:spPr>
          <a:xfrm>
            <a:off x="381000" y="4286250"/>
            <a:ext cx="8382000" cy="1600438"/>
          </a:xfrm>
          <a:prstGeom prst="rect">
            <a:avLst/>
          </a:prstGeom>
        </p:spPr>
        <p:txBody>
          <a:bodyPr vertOverflow="overflow" horzOverflow="overflow" wrap="square" lIns="91440" tIns="45720" rIns="91440" bIns="45720" numCol="1" rtlCol="0">
            <a:spAutoFit/>
          </a:bodyPr>
          <a:lstStyle/>
          <a:p>
            <a:pPr fontAlgn="base"/>
            <a:r>
              <a:rPr sz="1400" dirty="0">
                <a:solidFill>
                  <a:srgbClr val="000000"/>
                </a:solidFill>
              </a:rPr>
              <a:t>PRO Trends are the crown jewel of Trend Hunter. They are premium, subscriber-only articles based on clusters of consumer insight. Each insight is identified using our </a:t>
            </a:r>
            <a:r>
              <a:rPr sz="1400" dirty="0" err="1">
                <a:solidFill>
                  <a:srgbClr val="000000"/>
                </a:solidFill>
              </a:rPr>
              <a:t>crowdsourced</a:t>
            </a:r>
            <a:r>
              <a:rPr sz="1400" dirty="0">
                <a:solidFill>
                  <a:srgbClr val="000000"/>
                </a:solidFill>
              </a:rPr>
              <a:t>, crowd-filtered methodology.  We use a combination of algorithms, consumer data and editorial curation to identify patterns of ideas that score highly among our audience. PRO Trends are intended to teach you about creativity in other industries, so that you can bring unique, high-level creativity to your own brand. Competitive advantage comes not from closely benchmarking yourself to the developments of your competitor, but by looking for inspiration that can revolutionize your industry.</a:t>
            </a:r>
          </a:p>
        </p:txBody>
      </p:sp>
      <p:pic>
        <p:nvPicPr>
          <p:cNvPr id="8" name="sidebar image" descr="sidebar image"/>
          <p:cNvPicPr>
            <a:picLocks noChangeAspect="1"/>
          </p:cNvPicPr>
          <p:nvPr/>
        </p:nvPicPr>
        <p:blipFill>
          <a:blip r:embed="rId4"/>
          <a:stretch>
            <a:fillRect/>
          </a:stretch>
        </p:blipFill>
        <p:spPr>
          <a:xfrm>
            <a:off x="0" y="0"/>
            <a:ext cx="71437" cy="6858000"/>
          </a:xfrm>
          <a:prstGeom prst="rect">
            <a:avLst/>
          </a:prstGeom>
        </p:spPr>
      </p:pic>
    </p:spTree>
    <p:extLst>
      <p:ext uri="{BB962C8B-B14F-4D97-AF65-F5344CB8AC3E}">
        <p14:creationId xmlns:p14="http://schemas.microsoft.com/office/powerpoint/2010/main" val="1411424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Matchmaking Adulthood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Big and small decision making takes a page from Tinder</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Millennials reach adulthood and more important decisions need to be made, the question of how to capture the generation with a notoriously low attention span becomes more pressing. As a result, many organizations are implementing gamified, Tinder and Uber-style systems for purchasing, and for big decision making. This speaks to the Millennial desire to maintain personal brand, and for quick and easy tech transactions.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7.4</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476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5048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906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+ 53 Related Examples</a:t>
            </a:r>
          </a:p>
        </p:txBody>
      </p:sp>
      <p:pic>
        <p:nvPicPr>
          <p:cNvPr id="25" name="arrowImg" descr="New Image">
            <a:hlinkClick r:id="rId7" tooltip="http://www.trendhunter.com/id/28906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906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http://www.trendhunter.com/id/289062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42279"/>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44153"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Swiping Fashion Retail Apps</a:t>
            </a:r>
            <a:r>
              <a:rPr sz="1000" b="0" i="0" u="none" strike="noStrike">
                <a:solidFill>
                  <a:srgbClr val="000000"/>
                </a:solidFill>
                <a:latin typeface="Arial"/>
              </a:rPr>
              <a:t>
Kwoller's Fashion Price Tracking Feature Adds to a Tinder-Inspired App</a:t>
            </a:r>
          </a:p>
        </p:txBody>
      </p:sp>
      <p:pic>
        <p:nvPicPr>
          <p:cNvPr id="32" name="regularImg" descr="New Image">
            <a:hlinkClick r:id="rId12" tooltip="http://www.trendhunter.com/id/253214"/>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192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Matchmaking Employment Apps</a:t>
            </a:r>
            <a:r>
              <a:rPr sz="800" b="0" i="0" u="none" strike="noStrike">
                <a:solidFill>
                  <a:srgbClr val="000000"/>
                </a:solidFill>
                <a:latin typeface="Arial"/>
              </a:rPr>
              <a:t>
The Jobr App Lets You Search for Employment Like Matches on Tinder</a:t>
            </a:r>
          </a:p>
        </p:txBody>
      </p:sp>
      <p:pic>
        <p:nvPicPr>
          <p:cNvPr id="36" name="regularImg" descr="New Image">
            <a:hlinkClick r:id="rId14" tooltip="http://www.trendhunter.com/id/259337"/>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Agency Matchmaking Apps</a:t>
            </a:r>
            <a:r>
              <a:rPr sz="800" b="0" i="0" u="none" strike="noStrike">
                <a:solidFill>
                  <a:srgbClr val="000000"/>
                </a:solidFill>
                <a:latin typeface="Arial"/>
              </a:rPr>
              <a:t>
Pitcher Helps You Find an Ad Agency as You Would Dates on Tinder</a:t>
            </a:r>
          </a:p>
        </p:txBody>
      </p:sp>
      <p:pic>
        <p:nvPicPr>
          <p:cNvPr id="40" name="regularImg" descr="New Image">
            <a:hlinkClick r:id="rId16" tooltip="http://www.trendhunter.com/id/272017"/>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Car Shopping Quizzes</a:t>
            </a:r>
            <a:r>
              <a:rPr sz="800" b="0" i="0" u="none" strike="noStrike">
                <a:solidFill>
                  <a:srgbClr val="000000"/>
                </a:solidFill>
                <a:latin typeface="Arial"/>
              </a:rPr>
              <a:t>
TMatch Narrows Down Choices When Purchasing a Vehicle</a:t>
            </a:r>
          </a:p>
        </p:txBody>
      </p:sp>
      <p:pic>
        <p:nvPicPr>
          <p:cNvPr id="44" name="regularImg" descr="New Image">
            <a:hlinkClick r:id="rId18" tooltip="http://www.trendhunter.com/id/283453"/>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9525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Dealership Messaging Services</a:t>
            </a:r>
            <a:r>
              <a:rPr sz="800" b="0" i="0" u="none" strike="noStrike">
                <a:solidFill>
                  <a:srgbClr val="000000"/>
                </a:solidFill>
                <a:latin typeface="Arial"/>
              </a:rPr>
              <a:t>
Go Auto Uses Text Messaging to Make Interactions Stress-Free</a:t>
            </a:r>
          </a:p>
        </p:txBody>
      </p:sp>
    </p:spTree>
    <p:extLst>
      <p:ext uri="{BB962C8B-B14F-4D97-AF65-F5344CB8AC3E}">
        <p14:creationId xmlns:p14="http://schemas.microsoft.com/office/powerpoint/2010/main" val="33707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Upscaling Motherhood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targeting mothers turn to all things high end for modern parents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E-commerce channels are birthing a new generation of modern mothers who are well-versed in high-end consumer offerings. As such, brands catering to this demographic are developing upscale products for young female parents who, in contrast to established norms, are replacing frugality with luxury. This niche will be appreciated by millennial families who are more affluent than their younger counterparts.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7.5</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714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333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953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6947"/>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6947"/>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6947"/>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http://www.trendhunter.com/id/286947</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86858"/>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44043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Disguised Diaper Totes</a:t>
            </a:r>
            <a:r>
              <a:rPr sz="1000" b="0" i="0" u="none" strike="noStrike">
                <a:solidFill>
                  <a:srgbClr val="000000"/>
                </a:solidFill>
                <a:latin typeface="Arial"/>
              </a:rPr>
              <a:t>
Nest Designs' Bags Conceal Baby Products with a Sophisticated Exterior</a:t>
            </a:r>
          </a:p>
        </p:txBody>
      </p:sp>
      <p:pic>
        <p:nvPicPr>
          <p:cNvPr id="32" name="regularImg" descr="New Image">
            <a:hlinkClick r:id="rId12" tooltip="http://www.trendhunter.com/id/272837"/>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95400" cy="38100"/>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Opulent Maternal Fashion</a:t>
            </a:r>
            <a:r>
              <a:rPr sz="800" b="0" i="0" u="none" strike="noStrike">
                <a:solidFill>
                  <a:srgbClr val="000000"/>
                </a:solidFill>
                <a:latin typeface="Arial"/>
              </a:rPr>
              <a:t>
The Latest Dolce and Gabbana Fashion Pays Tribute to Motherhood</a:t>
            </a:r>
          </a:p>
        </p:txBody>
      </p:sp>
      <p:pic>
        <p:nvPicPr>
          <p:cNvPr id="36" name="regularImg" descr="New Image">
            <a:hlinkClick r:id="rId14" tooltip="http://www.trendhunter.com/id/248336"/>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95400" cy="38100"/>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$270,000 Baby Bottles</a:t>
            </a:r>
            <a:r>
              <a:rPr sz="800" b="0" i="0" u="none" strike="noStrike">
                <a:solidFill>
                  <a:srgbClr val="000000"/>
                </a:solidFill>
                <a:latin typeface="Arial"/>
              </a:rPr>
              <a:t>
The Doll Luxury Baby Bottle by Suommo is Made with Rose Gold and Diamonds</a:t>
            </a:r>
          </a:p>
        </p:txBody>
      </p:sp>
      <p:pic>
        <p:nvPicPr>
          <p:cNvPr id="40" name="regularImg" descr="New Image">
            <a:hlinkClick r:id="rId16" tooltip="http://www.trendhunter.com/id/278295"/>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4287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Pregnancy Tracker Jewelry</a:t>
            </a:r>
            <a:r>
              <a:rPr sz="800" b="0" i="0" u="none" strike="noStrike">
                <a:solidFill>
                  <a:srgbClr val="000000"/>
                </a:solidFill>
                <a:latin typeface="Arial"/>
              </a:rPr>
              <a:t>
Bellabeat Leaf is an Activity and Wellness Tracker Expecting Moms</a:t>
            </a:r>
          </a:p>
        </p:txBody>
      </p:sp>
      <p:pic>
        <p:nvPicPr>
          <p:cNvPr id="44" name="regularImg" descr="New Image">
            <a:hlinkClick r:id="rId18" tooltip="http://www.trendhunter.com/id/224802"/>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64770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Chic Silver Teething Jewelry</a:t>
            </a:r>
            <a:r>
              <a:rPr sz="800" b="0" i="0" u="none" strike="noStrike">
                <a:solidFill>
                  <a:srgbClr val="000000"/>
                </a:solidFill>
                <a:latin typeface="Arial"/>
              </a:rPr>
              <a:t>
This Sterling Teething Jewelry for Moms &amp; Babies is Sophisticated</a:t>
            </a:r>
          </a:p>
        </p:txBody>
      </p:sp>
    </p:spTree>
    <p:extLst>
      <p:ext uri="{BB962C8B-B14F-4D97-AF65-F5344CB8AC3E}">
        <p14:creationId xmlns:p14="http://schemas.microsoft.com/office/powerpoint/2010/main" val="416506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8D13"/>
                </a:solidFill>
                <a:latin typeface="Arial"/>
              </a:rPr>
              <a:t>Parenting Authenticity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connect with millennial parents through marketing transparency</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millennials begin to have children of their own, many of the values associated with the demographic are carried over into parenting purchases. In the hopes of building trust among young millennial parents, brands are highlighting a dedication to health and sustainability with comedic, honest representations of the complexities of modern parenting.</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6.3</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429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714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953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692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6 Ideas + 54 Related Examples</a:t>
            </a:r>
          </a:p>
        </p:txBody>
      </p:sp>
      <p:pic>
        <p:nvPicPr>
          <p:cNvPr id="25" name="arrowImg" descr="New Image">
            <a:hlinkClick r:id="rId7" tooltip="http://www.trendhunter.com/id/28692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692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http://www.trendhunter.com/id/286925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86813"/>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727133"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Baby Food Brand Activations</a:t>
            </a:r>
            <a:r>
              <a:rPr sz="1000" b="0" i="0" u="none" strike="noStrike">
                <a:solidFill>
                  <a:srgbClr val="000000"/>
                </a:solidFill>
                <a:latin typeface="Arial"/>
              </a:rPr>
              <a:t>
Ella's Kitchen Hosted a Pop-up Event Featuring 150 Baby Consumers</a:t>
            </a:r>
          </a:p>
        </p:txBody>
      </p:sp>
      <p:pic>
        <p:nvPicPr>
          <p:cNvPr id="32" name="regularImg" descr="New Image">
            <a:hlinkClick r:id="rId12" tooltip="http://www.trendhunter.com/id/253659"/>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8763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Father-Anthem Cereal Ads</a:t>
            </a:r>
            <a:r>
              <a:rPr sz="800" b="0" i="0" u="none" strike="noStrike">
                <a:solidFill>
                  <a:srgbClr val="000000"/>
                </a:solidFill>
                <a:latin typeface="Arial"/>
              </a:rPr>
              <a:t>
Peanut Butter Cheerios #HowtoDad Campaign is Hilariously Endearing</a:t>
            </a:r>
          </a:p>
        </p:txBody>
      </p:sp>
      <p:pic>
        <p:nvPicPr>
          <p:cNvPr id="36" name="regularImg" descr="New Image">
            <a:hlinkClick r:id="rId14" tooltip="http://www.trendhunter.com/id/269996"/>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9715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Comical Parenting Ads</a:t>
            </a:r>
            <a:r>
              <a:rPr sz="800" b="0" i="0" u="none" strike="noStrike">
                <a:solidFill>
                  <a:srgbClr val="000000"/>
                </a:solidFill>
                <a:latin typeface="Arial"/>
              </a:rPr>
              <a:t>
Similac's Commercial Reveals the Realities of Competitive Parenting</a:t>
            </a:r>
          </a:p>
        </p:txBody>
      </p:sp>
      <p:pic>
        <p:nvPicPr>
          <p:cNvPr id="40" name="regularImg" descr="New Image">
            <a:hlinkClick r:id="rId16" tooltip="http://www.trendhunter.com/id/287700"/>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2001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Parenting Baby Wipes</a:t>
            </a:r>
            <a:r>
              <a:rPr sz="800" b="0" i="0" u="none" strike="noStrike">
                <a:solidFill>
                  <a:srgbClr val="000000"/>
                </a:solidFill>
                <a:latin typeface="Arial"/>
              </a:rPr>
              <a:t>
Tommee Tippee's 'Advice Wipes' are Made From Recycled Parenting Publications</a:t>
            </a:r>
          </a:p>
        </p:txBody>
      </p:sp>
      <p:pic>
        <p:nvPicPr>
          <p:cNvPr id="44" name="regularImg" descr="New Image">
            <a:hlinkClick r:id="rId18" tooltip="http://www.trendhunter.com/id/284069"/>
          </p:cNvPr>
          <p:cNvPicPr>
            <a:picLocks noChangeAspect="1"/>
          </p:cNvPicPr>
          <p:nvPr/>
        </p:nvPicPr>
        <p:blipFill>
          <a:blip r:embed="rId19"/>
          <a:stretch>
            <a:fillRect/>
          </a:stretch>
        </p:blipFill>
        <p:spPr>
          <a:xfrm>
            <a:off x="6905625" y="4000500"/>
            <a:ext cx="952500" cy="657225"/>
          </a:xfrm>
          <a:prstGeom prst="rect">
            <a:avLst/>
          </a:prstGeom>
        </p:spPr>
      </p:pic>
      <p:sp>
        <p:nvSpPr>
          <p:cNvPr id="45" name="TextBox 44"/>
          <p:cNvSpPr txBox="1"/>
          <p:nvPr/>
        </p:nvSpPr>
        <p:spPr>
          <a:xfrm>
            <a:off x="6905625" y="4648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4648200"/>
            <a:ext cx="4572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3952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New Dad Ads</a:t>
            </a:r>
          </a:p>
        </p:txBody>
      </p:sp>
      <p:pic>
        <p:nvPicPr>
          <p:cNvPr id="48" name="regularImg" descr="New Image">
            <a:hlinkClick r:id="rId20" tooltip="http://www.trendhunter.com/id/285951"/>
          </p:cNvPr>
          <p:cNvPicPr>
            <a:picLocks noChangeAspect="1"/>
          </p:cNvPicPr>
          <p:nvPr/>
        </p:nvPicPr>
        <p:blipFill>
          <a:blip r:embed="rId21"/>
          <a:stretch>
            <a:fillRect/>
          </a:stretch>
        </p:blipFill>
        <p:spPr>
          <a:xfrm>
            <a:off x="6905625" y="4762500"/>
            <a:ext cx="952500" cy="657225"/>
          </a:xfrm>
          <a:prstGeom prst="rect">
            <a:avLst/>
          </a:prstGeom>
        </p:spPr>
      </p:pic>
      <p:sp>
        <p:nvSpPr>
          <p:cNvPr id="49" name="TextBox 48"/>
          <p:cNvSpPr txBox="1"/>
          <p:nvPr/>
        </p:nvSpPr>
        <p:spPr>
          <a:xfrm>
            <a:off x="6905625" y="5410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5410200"/>
            <a:ext cx="4572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4714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Playful Child Athlete Campaigns</a:t>
            </a:r>
          </a:p>
        </p:txBody>
      </p:sp>
    </p:spTree>
    <p:extLst>
      <p:ext uri="{BB962C8B-B14F-4D97-AF65-F5344CB8AC3E}">
        <p14:creationId xmlns:p14="http://schemas.microsoft.com/office/powerpoint/2010/main" val="216890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Retail Community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Stores offer value beyond mere products by serving as community hubs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Tapping into the modern consumer's emotional need to connect to a larger cause, brands are beginning to re-imagine the retail experience as a place for building relationships and cultivating community. The re-positioning of retail destinations as centers of local culture also speaks to the consumer interest in seeking out opportunities for sparking real-world connections in an ever-increasing digital era.</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857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6244"/>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6244"/>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6244"/>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http://www.trendhunter.com/id/286244</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6247"/>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99473" cy="38100"/>
          </a:xfrm>
          <a:prstGeom prst="rect">
            <a:avLst/>
          </a:prstGeom>
          <a:solidFill>
            <a:srgbClr val="08B4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Community Hub Supermarkets</a:t>
            </a:r>
            <a:r>
              <a:rPr sz="1000" b="0" i="0" u="none" strike="noStrike">
                <a:solidFill>
                  <a:srgbClr val="000000"/>
                </a:solidFill>
                <a:latin typeface="Arial"/>
              </a:rPr>
              <a:t>
This Award-Winning Whole Foods Austin Location is Retail Playground</a:t>
            </a:r>
          </a:p>
        </p:txBody>
      </p:sp>
      <p:pic>
        <p:nvPicPr>
          <p:cNvPr id="32" name="regularImg" descr="New Image">
            <a:hlinkClick r:id="rId12" tooltip="http://www.trendhunter.com/id/21504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382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Cozy Retailer Lifestyle Villages</a:t>
            </a:r>
            <a:r>
              <a:rPr sz="800" b="0" i="0" u="none" strike="noStrike">
                <a:solidFill>
                  <a:srgbClr val="000000"/>
                </a:solidFill>
                <a:latin typeface="Arial"/>
              </a:rPr>
              <a:t>
The Urban Outfitters Village is a Town Built by Retailers</a:t>
            </a:r>
          </a:p>
        </p:txBody>
      </p:sp>
      <p:pic>
        <p:nvPicPr>
          <p:cNvPr id="36" name="regularImg" descr="New Image">
            <a:hlinkClick r:id="rId14" tooltip="http://www.trendhunter.com/id/277040"/>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954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Menswear Brand Cafes</a:t>
            </a:r>
            <a:r>
              <a:rPr sz="800" b="0" i="0" u="none" strike="noStrike">
                <a:solidFill>
                  <a:srgbClr val="000000"/>
                </a:solidFill>
                <a:latin typeface="Arial"/>
              </a:rPr>
              <a:t>
The Frank &amp; Oak Toronto Flagship Houses Cafe St Viateur</a:t>
            </a:r>
          </a:p>
        </p:txBody>
      </p:sp>
      <p:pic>
        <p:nvPicPr>
          <p:cNvPr id="40" name="regularImg" descr="New Image">
            <a:hlinkClick r:id="rId16" tooltip="http://www.trendhunter.com/id/284136"/>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3716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VR-Powered Hybrid Retail</a:t>
            </a:r>
            <a:r>
              <a:rPr sz="800" b="0" i="0" u="none" strike="noStrike">
                <a:solidFill>
                  <a:srgbClr val="000000"/>
                </a:solidFill>
                <a:latin typeface="Arial"/>
              </a:rPr>
              <a:t>
The Ted Baker Shoreditch Store Has a Barbershop and VR Technology</a:t>
            </a:r>
          </a:p>
        </p:txBody>
      </p:sp>
      <p:pic>
        <p:nvPicPr>
          <p:cNvPr id="44" name="regularImg" descr="New Image">
            <a:hlinkClick r:id="rId18" tooltip="http://www.trendhunter.com/id/272871"/>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Car Dealership Spas</a:t>
            </a:r>
            <a:r>
              <a:rPr sz="800" b="0" i="0" u="none" strike="noStrike">
                <a:solidFill>
                  <a:srgbClr val="000000"/>
                </a:solidFill>
                <a:latin typeface="Arial"/>
              </a:rPr>
              <a:t>
The Mercedes-Benz Burlington Location Boasts a Spa and Cafe</a:t>
            </a:r>
          </a:p>
        </p:txBody>
      </p:sp>
    </p:spTree>
    <p:extLst>
      <p:ext uri="{BB962C8B-B14F-4D97-AF65-F5344CB8AC3E}">
        <p14:creationId xmlns:p14="http://schemas.microsoft.com/office/powerpoint/2010/main" val="11600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Recognition Purchasing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convert product interaction into direct sales channels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Innovative shopping apps that use image recognition technology in order to customize recommendations provide a personalized and convenient digital shopping experience. By enabling customers to add items to their shopping carts through taking a photo or scanning bar codes, brands are able to streamline the path to purchase.</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8.0</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667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143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857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6196"/>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6196"/>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6196"/>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http://www.trendhunter.com/id/286196</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8046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58515"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Virtual Drug Stores</a:t>
            </a:r>
            <a:r>
              <a:rPr sz="1000" b="0" i="0" u="none" strike="noStrike">
                <a:solidFill>
                  <a:srgbClr val="000000"/>
                </a:solidFill>
                <a:latin typeface="Arial"/>
              </a:rPr>
              <a:t>
Well.Ca's Virtual Shopping Experience Features Scannable Products</a:t>
            </a:r>
          </a:p>
        </p:txBody>
      </p:sp>
      <p:pic>
        <p:nvPicPr>
          <p:cNvPr id="32" name="regularImg" descr="New Image">
            <a:hlinkClick r:id="rId12" tooltip="http://www.trendhunter.com/id/260929"/>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954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Furniture Identifying Apps</a:t>
            </a:r>
            <a:r>
              <a:rPr sz="800" b="0" i="0" u="none" strike="noStrike">
                <a:solidFill>
                  <a:srgbClr val="000000"/>
                </a:solidFill>
                <a:latin typeface="Arial"/>
              </a:rPr>
              <a:t>
This App Will Find Decor For You Using Visual Recognition Technology</a:t>
            </a:r>
          </a:p>
        </p:txBody>
      </p:sp>
      <p:pic>
        <p:nvPicPr>
          <p:cNvPr id="36" name="regularImg" descr="New Image">
            <a:hlinkClick r:id="rId14" tooltip="http://www.trendhunter.com/id/250950"/>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573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Deal-Finding Shopping Apps</a:t>
            </a:r>
            <a:r>
              <a:rPr sz="800" b="0" i="0" u="none" strike="noStrike">
                <a:solidFill>
                  <a:srgbClr val="000000"/>
                </a:solidFill>
                <a:latin typeface="Arial"/>
              </a:rPr>
              <a:t>
The SnapUp App is Made for Money Savvy Individuals</a:t>
            </a:r>
          </a:p>
        </p:txBody>
      </p:sp>
      <p:pic>
        <p:nvPicPr>
          <p:cNvPr id="40" name="regularImg" descr="New Image">
            <a:hlinkClick r:id="rId16" tooltip="http://www.trendhunter.com/id/255261"/>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2573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Personal Shopping Services</a:t>
            </a:r>
            <a:r>
              <a:rPr sz="800" b="0" i="0" u="none" strike="noStrike">
                <a:solidFill>
                  <a:srgbClr val="000000"/>
                </a:solidFill>
                <a:latin typeface="Arial"/>
              </a:rPr>
              <a:t>
Zappos' Free Personal Web Shopper Service Suggests Style Matches</a:t>
            </a:r>
          </a:p>
        </p:txBody>
      </p:sp>
      <p:pic>
        <p:nvPicPr>
          <p:cNvPr id="44" name="regularImg" descr="New Image">
            <a:hlinkClick r:id="rId18" tooltip="http://www.trendhunter.com/id/233255"/>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10287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Visual Product Search Platforms</a:t>
            </a:r>
            <a:r>
              <a:rPr sz="800" b="0" i="0" u="none" strike="noStrike">
                <a:solidFill>
                  <a:srgbClr val="000000"/>
                </a:solidFill>
                <a:latin typeface="Arial"/>
              </a:rPr>
              <a:t>
The Slyce Product-Scanning App Makes Shopping a Breeze</a:t>
            </a:r>
          </a:p>
        </p:txBody>
      </p:sp>
    </p:spTree>
    <p:extLst>
      <p:ext uri="{BB962C8B-B14F-4D97-AF65-F5344CB8AC3E}">
        <p14:creationId xmlns:p14="http://schemas.microsoft.com/office/powerpoint/2010/main" val="78537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Appified Entrepreneur</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Tech-savvy consumers turn to mobile apps for business building</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Taking a streamlined approach to business, modern entrepreneurs are utilizing mobile apps as a means to efficiently build their brand. By allowing tech-savvy users to build their network, gain insight and even socialize with others in the industry, these apps speak to a shift toward more autonomous, yet equally social, methods of entrepreneurship.</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5.6</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762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524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667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480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480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480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http://www.trendhunter.com/id/284805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2198"/>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826068"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Professional Networking Apps</a:t>
            </a:r>
            <a:r>
              <a:rPr sz="1000" b="0" i="0" u="none" strike="noStrike">
                <a:solidFill>
                  <a:srgbClr val="000000"/>
                </a:solidFill>
                <a:latin typeface="Arial"/>
              </a:rPr>
              <a:t>
LinkedIn's Connected App Strengthens Business Relationships</a:t>
            </a:r>
          </a:p>
        </p:txBody>
      </p:sp>
      <p:pic>
        <p:nvPicPr>
          <p:cNvPr id="32" name="regularImg" descr="New Image">
            <a:hlinkClick r:id="rId12" tooltip="http://www.trendhunter.com/id/273758"/>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9144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Business Card Creation Apps</a:t>
            </a:r>
            <a:r>
              <a:rPr sz="800" b="0" i="0" u="none" strike="noStrike">
                <a:solidFill>
                  <a:srgbClr val="000000"/>
                </a:solidFill>
                <a:latin typeface="Arial"/>
              </a:rPr>
              <a:t>
The Haystack App Lets You Easily Make and Digitize Contact Cards</a:t>
            </a:r>
          </a:p>
        </p:txBody>
      </p:sp>
      <p:pic>
        <p:nvPicPr>
          <p:cNvPr id="36" name="regularImg" descr="New Image">
            <a:hlinkClick r:id="rId14" tooltip="http://www.trendhunter.com/id/273358"/>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953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Business Insight Apps</a:t>
            </a:r>
            <a:r>
              <a:rPr sz="800" b="0" i="0" u="none" strike="noStrike">
                <a:solidFill>
                  <a:srgbClr val="000000"/>
                </a:solidFill>
                <a:latin typeface="Arial"/>
              </a:rPr>
              <a:t>
Teradata's Aster AppCenter Makes Big Data for Business Comprehensible</a:t>
            </a:r>
          </a:p>
        </p:txBody>
      </p:sp>
      <p:pic>
        <p:nvPicPr>
          <p:cNvPr id="40" name="regularImg" descr="New Image">
            <a:hlinkClick r:id="rId16" tooltip="http://www.trendhunter.com/id/259311"/>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6477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App-Creating Apps</a:t>
            </a:r>
            <a:r>
              <a:rPr sz="800" b="0" i="0" u="none" strike="noStrike">
                <a:solidFill>
                  <a:srgbClr val="000000"/>
                </a:solidFill>
                <a:latin typeface="Arial"/>
              </a:rPr>
              <a:t>
The Dwnld App Cuts Out the Middle Man</a:t>
            </a:r>
          </a:p>
        </p:txBody>
      </p:sp>
      <p:pic>
        <p:nvPicPr>
          <p:cNvPr id="44" name="regularImg" descr="New Image">
            <a:hlinkClick r:id="rId18" tooltip="http://www.trendhunter.com/id/275122"/>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7239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Professional Messaging Apps</a:t>
            </a:r>
            <a:r>
              <a:rPr sz="800" b="0" i="0" u="none" strike="noStrike">
                <a:solidFill>
                  <a:srgbClr val="000000"/>
                </a:solidFill>
                <a:latin typeface="Arial"/>
              </a:rPr>
              <a:t>
Caliber is a Business App to Connect Colleagues and New Contacts</a:t>
            </a:r>
          </a:p>
        </p:txBody>
      </p:sp>
    </p:spTree>
    <p:extLst>
      <p:ext uri="{BB962C8B-B14F-4D97-AF65-F5344CB8AC3E}">
        <p14:creationId xmlns:p14="http://schemas.microsoft.com/office/powerpoint/2010/main" val="37812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4292FF"/>
                </a:solidFill>
                <a:latin typeface="Arial"/>
              </a:rPr>
              <a:t>Digitized Queue</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Consumers skip wait times by ordering ahead with innovative apps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the progression toward streamlining everyday tasks continues, consumers are being enticed by tech-powered services that enable ordering ahead of time or allow for skipping of queues altogether. The emergence of fast-lane apps is representative of the modern consumer's desire to save time wherever possible, while also adding an element of exclusivity.</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6.4</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048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381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667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454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454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454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http://www.trendhunter.com/id/284545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7145"/>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727133"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No-Wait Coffee Shops</a:t>
            </a:r>
            <a:r>
              <a:rPr sz="1000" b="0" i="0" u="none" strike="noStrike">
                <a:solidFill>
                  <a:srgbClr val="000000"/>
                </a:solidFill>
                <a:latin typeface="Arial"/>
              </a:rPr>
              <a:t>
The Starbucks Line is Eliminated with an Efficient Location in New York City</a:t>
            </a:r>
          </a:p>
        </p:txBody>
      </p:sp>
      <p:pic>
        <p:nvPicPr>
          <p:cNvPr id="32" name="regularImg" descr="New Image">
            <a:hlinkClick r:id="rId12" tooltip="http://www.trendhunter.com/id/270448"/>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7635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Footwear Availability Apps</a:t>
            </a:r>
            <a:r>
              <a:rPr sz="800" b="0" i="0" u="none" strike="noStrike">
                <a:solidFill>
                  <a:srgbClr val="000000"/>
                </a:solidFill>
                <a:latin typeface="Arial"/>
              </a:rPr>
              <a:t>
Adidas's Confirmation is a Reservation App for Limited Edition Sneakers</a:t>
            </a:r>
          </a:p>
        </p:txBody>
      </p:sp>
      <p:pic>
        <p:nvPicPr>
          <p:cNvPr id="36" name="regularImg" descr="New Image">
            <a:hlinkClick r:id="rId14" tooltip="http://www.trendhunter.com/id/276543"/>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382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Line-Skipping Dining Apps</a:t>
            </a:r>
            <a:r>
              <a:rPr sz="800" b="0" i="0" u="none" strike="noStrike">
                <a:solidFill>
                  <a:srgbClr val="000000"/>
                </a:solidFill>
                <a:latin typeface="Arial"/>
              </a:rPr>
              <a:t>
The Chili's Waitlisting App Will Launch in Summer 2015</a:t>
            </a:r>
          </a:p>
        </p:txBody>
      </p:sp>
      <p:pic>
        <p:nvPicPr>
          <p:cNvPr id="40" name="regularImg" descr="New Image">
            <a:hlinkClick r:id="rId16" tooltip="http://www.trendhunter.com/id/275693"/>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8763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Interactive Virtual Lineups</a:t>
            </a:r>
            <a:r>
              <a:rPr sz="800" b="0" i="0" u="none" strike="noStrike">
                <a:solidFill>
                  <a:srgbClr val="000000"/>
                </a:solidFill>
                <a:latin typeface="Arial"/>
              </a:rPr>
              <a:t>
The Virgin Mega App is a Hype Machine for Limited Releases</a:t>
            </a:r>
          </a:p>
        </p:txBody>
      </p:sp>
      <p:pic>
        <p:nvPicPr>
          <p:cNvPr id="44" name="regularImg" descr="New Image">
            <a:hlinkClick r:id="rId18" tooltip="http://www.trendhunter.com/id/229847"/>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6286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Virtual Restaurant Queue Apps</a:t>
            </a:r>
            <a:r>
              <a:rPr sz="800" b="0" i="0" u="none" strike="noStrike">
                <a:solidFill>
                  <a:srgbClr val="000000"/>
                </a:solidFill>
                <a:latin typeface="Arial"/>
              </a:rPr>
              <a:t>
The NoWait App Makes Waiting for a Table Painless</a:t>
            </a:r>
          </a:p>
        </p:txBody>
      </p:sp>
    </p:spTree>
    <p:extLst>
      <p:ext uri="{BB962C8B-B14F-4D97-AF65-F5344CB8AC3E}">
        <p14:creationId xmlns:p14="http://schemas.microsoft.com/office/powerpoint/2010/main" val="358103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1" descr="Image1"/>
          <p:cNvPicPr>
            <a:picLocks noChangeAspect="1"/>
          </p:cNvPicPr>
          <p:nvPr/>
        </p:nvPicPr>
        <p:blipFill rotWithShape="1">
          <a:blip r:embed="rId3" cstate="email">
            <a:extLst>
              <a:ext uri="{28A0092B-C50C-407E-A947-70E740481C1C}">
                <a14:useLocalDpi xmlns:a14="http://schemas.microsoft.com/office/drawing/2010/main"/>
              </a:ext>
            </a:extLst>
          </a:blip>
          <a:srcRect l="3810" t="86667" r="82381" b="9047"/>
          <a:stretch/>
        </p:blipFill>
        <p:spPr>
          <a:xfrm>
            <a:off x="577398" y="5305635"/>
            <a:ext cx="1022804" cy="238066"/>
          </a:xfrm>
          <a:prstGeom prst="rect">
            <a:avLst/>
          </a:prstGeom>
        </p:spPr>
      </p:pic>
      <p:sp>
        <p:nvSpPr>
          <p:cNvPr id="55" name="TextBox 54"/>
          <p:cNvSpPr txBox="1"/>
          <p:nvPr/>
        </p:nvSpPr>
        <p:spPr>
          <a:xfrm>
            <a:off x="533400" y="2817435"/>
            <a:ext cx="7616825" cy="3354765"/>
          </a:xfrm>
          <a:prstGeom prst="rect">
            <a:avLst/>
          </a:prstGeom>
        </p:spPr>
        <p:txBody>
          <a:bodyPr vertOverflow="overflow" horzOverflow="overflow" wrap="square" lIns="91440" tIns="45720" rIns="91440" bIns="45720" numCol="1" rtlCol="0">
            <a:spAutoFit/>
          </a:bodyPr>
          <a:lstStyle/>
          <a:p>
            <a:pPr fontAlgn="base"/>
            <a:r>
              <a:rPr lang="en-US" sz="2400" dirty="0" smtClean="0">
                <a:solidFill>
                  <a:schemeClr val="bg1">
                    <a:lumMod val="50000"/>
                  </a:schemeClr>
                </a:solidFill>
                <a:latin typeface="Calibri Light" panose="020F0302020204030204" pitchFamily="34" charset="0"/>
                <a:cs typeface="Arial" pitchFamily="34" charset="0"/>
              </a:rPr>
              <a:t>Learn how Samsung, Adidas and Nestle </a:t>
            </a:r>
            <a:br>
              <a:rPr lang="en-US" sz="2400" dirty="0" smtClean="0">
                <a:solidFill>
                  <a:schemeClr val="bg1">
                    <a:lumMod val="50000"/>
                  </a:schemeClr>
                </a:solidFill>
                <a:latin typeface="Calibri Light" panose="020F0302020204030204" pitchFamily="34" charset="0"/>
                <a:cs typeface="Arial" pitchFamily="34" charset="0"/>
              </a:rPr>
            </a:br>
            <a:r>
              <a:rPr lang="en-US" sz="2400" dirty="0" smtClean="0">
                <a:solidFill>
                  <a:schemeClr val="bg1">
                    <a:lumMod val="50000"/>
                  </a:schemeClr>
                </a:solidFill>
                <a:latin typeface="Calibri Light" panose="020F0302020204030204" pitchFamily="34" charset="0"/>
                <a:cs typeface="Arial" pitchFamily="34" charset="0"/>
              </a:rPr>
              <a:t>accelerate research with the #1 trend platform</a:t>
            </a:r>
          </a:p>
          <a:p>
            <a:pPr fontAlgn="base"/>
            <a:endParaRPr lang="en-US" sz="1100" u="sng" dirty="0">
              <a:solidFill>
                <a:prstClr val="black"/>
              </a:solidFill>
              <a:latin typeface="Arial" pitchFamily="34" charset="0"/>
              <a:cs typeface="Arial" pitchFamily="34" charset="0"/>
            </a:endParaRPr>
          </a:p>
          <a:p>
            <a:pPr fontAlgn="base"/>
            <a:r>
              <a:rPr lang="en-CA" sz="1600" dirty="0" smtClean="0">
                <a:solidFill>
                  <a:prstClr val="black"/>
                </a:solidFill>
                <a:latin typeface="Calibri Light" panose="020F0302020204030204" pitchFamily="34" charset="0"/>
                <a:cs typeface="Arial" pitchFamily="34" charset="0"/>
              </a:rPr>
              <a:t>Join hundreds of the world’s most powerful innovators who “Find BETTER Ideas FASTER” with our data-driven</a:t>
            </a:r>
            <a:r>
              <a:rPr lang="en-CA" sz="1600" dirty="0">
                <a:solidFill>
                  <a:prstClr val="black"/>
                </a:solidFill>
                <a:latin typeface="Calibri Light" panose="020F0302020204030204" pitchFamily="34" charset="0"/>
                <a:cs typeface="Arial" pitchFamily="34" charset="0"/>
              </a:rPr>
              <a:t>, cost-effective </a:t>
            </a:r>
            <a:r>
              <a:rPr lang="en-CA" sz="1600" dirty="0" smtClean="0">
                <a:solidFill>
                  <a:prstClr val="black"/>
                </a:solidFill>
                <a:latin typeface="Calibri Light" panose="020F0302020204030204" pitchFamily="34" charset="0"/>
                <a:cs typeface="Arial" pitchFamily="34" charset="0"/>
              </a:rPr>
              <a:t>custom research, like this sample custom report.   With </a:t>
            </a:r>
            <a:r>
              <a:rPr lang="en-CA" sz="1600" dirty="0">
                <a:solidFill>
                  <a:prstClr val="black"/>
                </a:solidFill>
                <a:latin typeface="Calibri Light" panose="020F0302020204030204" pitchFamily="34" charset="0"/>
                <a:cs typeface="Arial" pitchFamily="34" charset="0"/>
              </a:rPr>
              <a:t>a dedicated advisor, 160,000 people hunting ideas for you and our 100,000,000 person virtual focus group, you will dramatically enhance insight while extracting costs</a:t>
            </a:r>
            <a:r>
              <a:rPr lang="en-CA" sz="1600" dirty="0" smtClean="0">
                <a:solidFill>
                  <a:prstClr val="black"/>
                </a:solidFill>
                <a:latin typeface="Calibri Light" panose="020F0302020204030204" pitchFamily="34" charset="0"/>
                <a:cs typeface="Arial" pitchFamily="34" charset="0"/>
              </a:rPr>
              <a:t>. </a:t>
            </a:r>
          </a:p>
          <a:p>
            <a:pPr fontAlgn="base"/>
            <a:endParaRPr lang="en-US" sz="700" dirty="0" smtClean="0">
              <a:solidFill>
                <a:prstClr val="black"/>
              </a:solidFill>
              <a:latin typeface="Calibri Light" panose="020F0302020204030204" pitchFamily="34" charset="0"/>
              <a:cs typeface="Arial" pitchFamily="34" charset="0"/>
            </a:endParaRPr>
          </a:p>
          <a:p>
            <a:pPr fontAlgn="base"/>
            <a:endParaRPr lang="en-US" sz="800" dirty="0" smtClean="0">
              <a:solidFill>
                <a:prstClr val="black"/>
              </a:solidFill>
              <a:latin typeface="Calibri Light" panose="020F0302020204030204" pitchFamily="34" charset="0"/>
              <a:cs typeface="Arial" pitchFamily="34" charset="0"/>
            </a:endParaRPr>
          </a:p>
          <a:p>
            <a:pPr fontAlgn="base"/>
            <a:r>
              <a:rPr lang="en-US" dirty="0" smtClean="0">
                <a:solidFill>
                  <a:prstClr val="black"/>
                </a:solidFill>
                <a:latin typeface="Calibri Light" panose="020F0302020204030204" pitchFamily="34" charset="0"/>
                <a:cs typeface="Arial" pitchFamily="34" charset="0"/>
              </a:rPr>
              <a:t>Cheers,</a:t>
            </a:r>
          </a:p>
          <a:p>
            <a:pPr fontAlgn="base"/>
            <a:r>
              <a:rPr lang="en-US" sz="2400" dirty="0">
                <a:solidFill>
                  <a:prstClr val="black"/>
                </a:solidFill>
                <a:latin typeface="Calibri Light" panose="020F0302020204030204" pitchFamily="34" charset="0"/>
                <a:cs typeface="Arial" pitchFamily="34" charset="0"/>
              </a:rPr>
              <a:t/>
            </a:r>
            <a:br>
              <a:rPr lang="en-US" sz="2400" dirty="0">
                <a:solidFill>
                  <a:prstClr val="black"/>
                </a:solidFill>
                <a:latin typeface="Calibri Light" panose="020F0302020204030204" pitchFamily="34" charset="0"/>
                <a:cs typeface="Arial" pitchFamily="34" charset="0"/>
              </a:rPr>
            </a:br>
            <a:r>
              <a:rPr lang="en-US" sz="1600" dirty="0" smtClean="0">
                <a:solidFill>
                  <a:prstClr val="black"/>
                </a:solidFill>
                <a:latin typeface="Calibri Light" panose="020F0302020204030204" pitchFamily="34" charset="0"/>
                <a:cs typeface="Arial" pitchFamily="34" charset="0"/>
              </a:rPr>
              <a:t>Jeremy Gutsche</a:t>
            </a:r>
            <a:r>
              <a:rPr lang="en-US" sz="1600" dirty="0" smtClean="0">
                <a:solidFill>
                  <a:prstClr val="black">
                    <a:lumMod val="50000"/>
                    <a:lumOff val="50000"/>
                  </a:prstClr>
                </a:solidFill>
                <a:latin typeface="Calibri Light" panose="020F0302020204030204" pitchFamily="34" charset="0"/>
                <a:cs typeface="Arial" pitchFamily="34" charset="0"/>
              </a:rPr>
              <a:t> - jeremy@trendhunter.com</a:t>
            </a:r>
          </a:p>
          <a:p>
            <a:pPr fontAlgn="base"/>
            <a:r>
              <a:rPr lang="en-US" sz="1600" dirty="0" smtClean="0">
                <a:solidFill>
                  <a:prstClr val="black"/>
                </a:solidFill>
                <a:latin typeface="Calibri Light" panose="020F0302020204030204" pitchFamily="34" charset="0"/>
                <a:cs typeface="Arial" pitchFamily="34" charset="0"/>
              </a:rPr>
              <a:t>CEO &amp; NY Times Bestselling Author </a:t>
            </a:r>
            <a:r>
              <a:rPr lang="en-US" sz="1600" dirty="0" smtClean="0">
                <a:solidFill>
                  <a:prstClr val="black">
                    <a:lumMod val="50000"/>
                    <a:lumOff val="50000"/>
                  </a:prstClr>
                </a:solidFill>
                <a:latin typeface="Calibri Light" panose="020F0302020204030204" pitchFamily="34" charset="0"/>
                <a:cs typeface="Arial" pitchFamily="34" charset="0"/>
              </a:rPr>
              <a:t>- JeremyGutsche.com</a:t>
            </a:r>
          </a:p>
        </p:txBody>
      </p:sp>
      <p:pic>
        <p:nvPicPr>
          <p:cNvPr id="1026" name="Picture 2" descr="C:\Users\Jeremy\Desktop\Trend Hunter\Jeremy-Gutsche-Secret-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980626"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rend Reports Platform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cdn.trendhunterstatic.com/Number-One-in-Trends-square.gif"/>
          <p:cNvPicPr>
            <a:picLocks noChangeAspect="1" noChangeArrowheads="1"/>
          </p:cNvPicPr>
          <p:nvPr/>
        </p:nvPicPr>
        <p:blipFill rotWithShape="1">
          <a:blip r:embed="rId5">
            <a:extLst>
              <a:ext uri="{28A0092B-C50C-407E-A947-70E740481C1C}">
                <a14:useLocalDpi xmlns:a14="http://schemas.microsoft.com/office/drawing/2010/main" val="0"/>
              </a:ext>
            </a:extLst>
          </a:blip>
          <a:srcRect b="2734"/>
          <a:stretch/>
        </p:blipFill>
        <p:spPr bwMode="auto">
          <a:xfrm>
            <a:off x="6958264" y="0"/>
            <a:ext cx="218573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Socialized Reward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Points programs are integrated into common social networks for youth appeal</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Seeking to connect with Millennial consumers in a more approachable manner, brands are using social platforms to offer perks and discounts. Allowing buyers to collect points and earn rewards through platforms like Twitter and Instagram, brands are seeking to transform typically routine, solo activities into more memorable, social experiences that allow more intimate consumer-brand relationships to take place.</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6.9</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286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572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411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+ 29 Related Examples</a:t>
            </a:r>
          </a:p>
        </p:txBody>
      </p:sp>
      <p:pic>
        <p:nvPicPr>
          <p:cNvPr id="25" name="arrowImg" descr="New Image">
            <a:hlinkClick r:id="rId7" tooltip="http://www.trendhunter.com/id/28411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411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http://www.trendhunter.com/id/284112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5980"/>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580323"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Social Loyalty Apps</a:t>
            </a:r>
            <a:r>
              <a:rPr sz="1000" b="0" i="0" u="none" strike="noStrike">
                <a:solidFill>
                  <a:srgbClr val="000000"/>
                </a:solidFill>
                <a:latin typeface="Arial"/>
              </a:rPr>
              <a:t>
This Loyalty App Leverages Instagram to Offer Unique Deals to Shoppers</a:t>
            </a:r>
          </a:p>
        </p:txBody>
      </p:sp>
      <p:pic>
        <p:nvPicPr>
          <p:cNvPr id="32" name="regularImg" descr="New Image">
            <a:hlinkClick r:id="rId12" tooltip="http://www.trendhunter.com/id/265657"/>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Social Cashback Rewards</a:t>
            </a:r>
            <a:r>
              <a:rPr sz="800" b="0" i="0" u="none" strike="noStrike">
                <a:solidFill>
                  <a:srgbClr val="000000"/>
                </a:solidFill>
                <a:latin typeface="Arial"/>
              </a:rPr>
              <a:t>
Twitter Offers is a Seamless and Simple Way to Shop and Get Cash Back</a:t>
            </a:r>
          </a:p>
        </p:txBody>
      </p:sp>
      <p:pic>
        <p:nvPicPr>
          <p:cNvPr id="36" name="regularImg" descr="New Image">
            <a:hlinkClick r:id="rId14" tooltip="http://www.trendhunter.com/id/26617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1049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Engaging Loyalty Platforms</a:t>
            </a:r>
            <a:r>
              <a:rPr sz="800" b="0" i="0" u="none" strike="noStrike">
                <a:solidFill>
                  <a:srgbClr val="000000"/>
                </a:solidFill>
                <a:latin typeface="Arial"/>
              </a:rPr>
              <a:t>
Kiip Helps Brands Reward Fans with Specialized Perks</a:t>
            </a:r>
          </a:p>
        </p:txBody>
      </p:sp>
      <p:pic>
        <p:nvPicPr>
          <p:cNvPr id="40" name="regularImg" descr="New Image">
            <a:hlinkClick r:id="rId16" tooltip="http://www.trendhunter.com/id/266180"/>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10477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Crowdsourced Reward Apps</a:t>
            </a:r>
            <a:r>
              <a:rPr sz="800" b="0" i="0" u="none" strike="noStrike">
                <a:solidFill>
                  <a:srgbClr val="000000"/>
                </a:solidFill>
                <a:latin typeface="Arial"/>
              </a:rPr>
              <a:t>
MoPals' Rewards App Provides Incentives to Share Photos, Reviews &amp; Posts</a:t>
            </a:r>
          </a:p>
        </p:txBody>
      </p:sp>
    </p:spTree>
    <p:extLst>
      <p:ext uri="{BB962C8B-B14F-4D97-AF65-F5344CB8AC3E}">
        <p14:creationId xmlns:p14="http://schemas.microsoft.com/office/powerpoint/2010/main" val="250915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Streamlined Feedback</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encourage customer feedback through user-friendly technology</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Sites like Yelp have made feedback unavoidable for restaurants and retailers, but for brands who don't regularly hear from their customers, getting honest feedback can be a challenge. To combat this, brands are implementing apps and tech kiosks that not only make the process easy, but in some cases incentivize customer engagement. This is consistent with an increasingly customized, consumer-driven approach to customer service.</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7.4</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381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857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572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302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+ 44 Related Examples</a:t>
            </a:r>
          </a:p>
        </p:txBody>
      </p:sp>
      <p:pic>
        <p:nvPicPr>
          <p:cNvPr id="25" name="arrowImg" descr="New Image">
            <a:hlinkClick r:id="rId7" tooltip="http://www.trendhunter.com/id/28302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302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http://www.trendhunter.com/id/283022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453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071813"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Shopping Survey Tablets</a:t>
            </a:r>
            <a:r>
              <a:rPr sz="1000" b="0" i="0" u="none" strike="noStrike">
                <a:solidFill>
                  <a:srgbClr val="000000"/>
                </a:solidFill>
                <a:latin typeface="Arial"/>
              </a:rPr>
              <a:t>
Co-operative Food's Smart Shopping Cart Asks Customers for Feedback</a:t>
            </a:r>
          </a:p>
        </p:txBody>
      </p:sp>
      <p:pic>
        <p:nvPicPr>
          <p:cNvPr id="32" name="regularImg" descr="New Image">
            <a:hlinkClick r:id="rId12" tooltip="http://www.trendhunter.com/id/243659"/>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382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Responsive Digital Receipts</a:t>
            </a:r>
            <a:r>
              <a:rPr sz="800" b="0" i="0" u="none" strike="noStrike">
                <a:solidFill>
                  <a:srgbClr val="000000"/>
                </a:solidFill>
                <a:latin typeface="Arial"/>
              </a:rPr>
              <a:t>
The Square Feedback Digital Receipt Lets Buyers and Sellers Chat</a:t>
            </a:r>
          </a:p>
        </p:txBody>
      </p:sp>
      <p:pic>
        <p:nvPicPr>
          <p:cNvPr id="36" name="regularImg" descr="New Image">
            <a:hlinkClick r:id="rId14" tooltip="http://www.trendhunter.com/id/261559"/>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1430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Incentivized Barcode Research</a:t>
            </a:r>
            <a:r>
              <a:rPr sz="800" b="0" i="0" u="none" strike="noStrike">
                <a:solidFill>
                  <a:srgbClr val="000000"/>
                </a:solidFill>
                <a:latin typeface="Arial"/>
              </a:rPr>
              <a:t>
Customer Feedback is Given on Free Products by Scanning Unique Codes</a:t>
            </a:r>
          </a:p>
        </p:txBody>
      </p:sp>
      <p:pic>
        <p:nvPicPr>
          <p:cNvPr id="40" name="regularImg" descr="New Image">
            <a:hlinkClick r:id="rId16" tooltip="http://www.trendhunter.com/id/276036"/>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Analytical Retail Beacons</a:t>
            </a:r>
            <a:r>
              <a:rPr sz="800" b="0" i="0" u="none" strike="noStrike">
                <a:solidFill>
                  <a:srgbClr val="000000"/>
                </a:solidFill>
                <a:latin typeface="Arial"/>
              </a:rPr>
              <a:t>
Shaftsbury Square's Use of iBeacon Tech Also Offers Feedback for Shops</a:t>
            </a:r>
          </a:p>
        </p:txBody>
      </p:sp>
      <p:pic>
        <p:nvPicPr>
          <p:cNvPr id="44" name="regularImg" descr="New Image">
            <a:hlinkClick r:id="rId18" tooltip="http://www.trendhunter.com/id/240077"/>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9334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Customer Gifting Apps</a:t>
            </a:r>
            <a:r>
              <a:rPr sz="800" b="0" i="0" u="none" strike="noStrike">
                <a:solidFill>
                  <a:srgbClr val="000000"/>
                </a:solidFill>
                <a:latin typeface="Arial"/>
              </a:rPr>
              <a:t>
Front Flip App Lets Store Owners Interact with and Reward Loyal Customers</a:t>
            </a:r>
          </a:p>
        </p:txBody>
      </p:sp>
    </p:spTree>
    <p:extLst>
      <p:ext uri="{BB962C8B-B14F-4D97-AF65-F5344CB8AC3E}">
        <p14:creationId xmlns:p14="http://schemas.microsoft.com/office/powerpoint/2010/main" val="18209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Peer-to-Peer Luxury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Unique apps leverage the peer-to-peer economy for typically high-end services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rise in the peer-to-peer economy has seen the emergence of app-driven on-demand services that extend to the luxury end of the spectrum. While in the past, mainly affluent consumers may have had access to such typically high-end amenities, the accessibility and convenience of peer-to-peer services offered instantly through a digital means provide a cost-efficient, quick alternative.</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4.8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000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143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476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2524"/>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+ 44 Related Examples</a:t>
            </a:r>
          </a:p>
        </p:txBody>
      </p:sp>
      <p:pic>
        <p:nvPicPr>
          <p:cNvPr id="25" name="arrowImg" descr="New Image">
            <a:hlinkClick r:id="rId7" tooltip="http://www.trendhunter.com/id/282524"/>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2524"/>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http://www.trendhunter.com/id/282524</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82032"/>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662238"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On-Demand Alterations</a:t>
            </a:r>
            <a:r>
              <a:rPr sz="1000" b="0" i="0" u="none" strike="noStrike">
                <a:solidFill>
                  <a:srgbClr val="000000"/>
                </a:solidFill>
                <a:latin typeface="Arial"/>
              </a:rPr>
              <a:t>
zTailors Delivers Affordable Tailor Services Directly to Your Home</a:t>
            </a:r>
          </a:p>
        </p:txBody>
      </p:sp>
      <p:pic>
        <p:nvPicPr>
          <p:cNvPr id="32" name="regularImg" descr="New Image">
            <a:hlinkClick r:id="rId12" tooltip="http://www.trendhunter.com/id/272010"/>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7239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Digital Laundry Services</a:t>
            </a:r>
            <a:r>
              <a:rPr sz="800" b="0" i="0" u="none" strike="noStrike">
                <a:solidFill>
                  <a:srgbClr val="000000"/>
                </a:solidFill>
                <a:latin typeface="Arial"/>
              </a:rPr>
              <a:t>
Lavanda is a London-Based Uber for Laundry</a:t>
            </a:r>
          </a:p>
        </p:txBody>
      </p:sp>
      <p:pic>
        <p:nvPicPr>
          <p:cNvPr id="36" name="regularImg" descr="New Image">
            <a:hlinkClick r:id="rId14" tooltip="http://www.trendhunter.com/id/277430"/>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382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Personal Chef Apps</a:t>
            </a:r>
            <a:r>
              <a:rPr sz="800" b="0" i="0" u="none" strike="noStrike">
                <a:solidFill>
                  <a:srgbClr val="000000"/>
                </a:solidFill>
                <a:latin typeface="Arial"/>
              </a:rPr>
              <a:t>
Hao Chushi Connects Users with Chefs Who Prepare Meals Within One's Home</a:t>
            </a:r>
          </a:p>
        </p:txBody>
      </p:sp>
      <p:pic>
        <p:nvPicPr>
          <p:cNvPr id="40" name="regularImg" descr="New Image">
            <a:hlinkClick r:id="rId16" tooltip="http://www.trendhunter.com/id/268850"/>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723900" cy="38100"/>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On-Demand Masseuse Services</a:t>
            </a:r>
            <a:r>
              <a:rPr sz="800" b="0" i="0" u="none" strike="noStrike">
                <a:solidFill>
                  <a:srgbClr val="000000"/>
                </a:solidFill>
                <a:latin typeface="Arial"/>
              </a:rPr>
              <a:t>
Zeel Offers In-Home Massage Services with Speedy Same-Day Bookings</a:t>
            </a:r>
          </a:p>
        </p:txBody>
      </p:sp>
      <p:pic>
        <p:nvPicPr>
          <p:cNvPr id="44" name="regularImg" descr="New Image">
            <a:hlinkClick r:id="rId18" tooltip="http://www.trendhunter.com/id/279902"/>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7048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Dog Walker Apps</a:t>
            </a:r>
            <a:r>
              <a:rPr sz="800" b="0" i="0" u="none" strike="noStrike">
                <a:solidFill>
                  <a:srgbClr val="000000"/>
                </a:solidFill>
                <a:latin typeface="Arial"/>
              </a:rPr>
              <a:t>
'Wag!' is a New App for Dog Owners That Will Find You a Dog Walker on Demand</a:t>
            </a:r>
          </a:p>
        </p:txBody>
      </p:sp>
    </p:spTree>
    <p:extLst>
      <p:ext uri="{BB962C8B-B14F-4D97-AF65-F5344CB8AC3E}">
        <p14:creationId xmlns:p14="http://schemas.microsoft.com/office/powerpoint/2010/main" val="320704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A901"/>
                </a:solidFill>
                <a:latin typeface="Arial"/>
              </a:rPr>
              <a:t>STEMinine Play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Young girls get involved in the academic disciplines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the disciplines of science, technology, engineering and math become more and more in demand, forward-thinking parents seek ways to not only teach their children, but specifically their girls, how to get ahead in this sphere. Simultaneously battling the misconceptions of STEM being boring and not for girls, this wave of academic toys shows action taken to ensure children achieve the modern notion of success.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5.6</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762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714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476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206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+ 43 Related Examples</a:t>
            </a:r>
          </a:p>
        </p:txBody>
      </p:sp>
      <p:pic>
        <p:nvPicPr>
          <p:cNvPr id="25" name="arrowImg" descr="New Image">
            <a:hlinkClick r:id="rId7" tooltip="http://www.trendhunter.com/id/28206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206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http://www.trendhunter.com/id/282062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4838"/>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498408"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Girl-Targeted Science Kits</a:t>
            </a:r>
            <a:r>
              <a:rPr sz="1000" b="0" i="0" u="none" strike="noStrike">
                <a:solidFill>
                  <a:srgbClr val="000000"/>
                </a:solidFill>
                <a:latin typeface="Arial"/>
              </a:rPr>
              <a:t>
Yellow Scope Produces Creative and Rigorous Science Kits for Girls</a:t>
            </a:r>
          </a:p>
        </p:txBody>
      </p:sp>
      <p:pic>
        <p:nvPicPr>
          <p:cNvPr id="32" name="regularImg" descr="New Image">
            <a:hlinkClick r:id="rId12" tooltip="http://www.trendhunter.com/id/275477"/>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0287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Skill-Building Toy Shops</a:t>
            </a:r>
            <a:r>
              <a:rPr sz="800" b="0" i="0" u="none" strike="noStrike">
                <a:solidFill>
                  <a:srgbClr val="000000"/>
                </a:solidFill>
                <a:latin typeface="Arial"/>
              </a:rPr>
              <a:t>
Amazon Launched a Store for Featuring Educational and Fun STEM Toys</a:t>
            </a:r>
          </a:p>
        </p:txBody>
      </p:sp>
      <p:pic>
        <p:nvPicPr>
          <p:cNvPr id="36" name="regularImg" descr="New Image">
            <a:hlinkClick r:id="rId14" tooltip="http://www.trendhunter.com/id/274756"/>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953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Girl-Targeted Tech Programs</a:t>
            </a:r>
            <a:r>
              <a:rPr sz="800" b="0" i="0" u="none" strike="noStrike">
                <a:solidFill>
                  <a:srgbClr val="000000"/>
                </a:solidFill>
                <a:latin typeface="Arial"/>
              </a:rPr>
              <a:t>
This 3D Printing Project Enables You to Invest in Girls' Education</a:t>
            </a:r>
          </a:p>
        </p:txBody>
      </p:sp>
      <p:pic>
        <p:nvPicPr>
          <p:cNvPr id="40" name="regularImg" descr="New Image">
            <a:hlinkClick r:id="rId16" tooltip="http://www.trendhunter.com/id/238518"/>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7810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Empowering Engineering Toy Ads</a:t>
            </a:r>
            <a:r>
              <a:rPr sz="800" b="0" i="0" u="none" strike="noStrike">
                <a:solidFill>
                  <a:srgbClr val="000000"/>
                </a:solidFill>
                <a:latin typeface="Arial"/>
              </a:rPr>
              <a:t>
This Ad for Goldiblox' Toys for Girls Shows Your Brain on Princess</a:t>
            </a:r>
          </a:p>
        </p:txBody>
      </p:sp>
      <p:pic>
        <p:nvPicPr>
          <p:cNvPr id="44" name="regularImg" descr="New Image">
            <a:hlinkClick r:id="rId18" tooltip="http://www.trendhunter.com/id/272003"/>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8572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Girly Video Game Toys</a:t>
            </a:r>
            <a:r>
              <a:rPr sz="800" b="0" i="0" u="none" strike="noStrike">
                <a:solidFill>
                  <a:srgbClr val="000000"/>
                </a:solidFill>
                <a:latin typeface="Arial"/>
              </a:rPr>
              <a:t>
The Princess Peach Remote-Control Car is Fun and Feminine</a:t>
            </a:r>
          </a:p>
        </p:txBody>
      </p:sp>
    </p:spTree>
    <p:extLst>
      <p:ext uri="{BB962C8B-B14F-4D97-AF65-F5344CB8AC3E}">
        <p14:creationId xmlns:p14="http://schemas.microsoft.com/office/powerpoint/2010/main" val="166797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Connected Vanity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Industrial spaces incorporate digitally optimized mirrors for user appeal</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Mirrors have been optimized for digital use in a variety of public spaces, ranging from retail locations to gyms. These next-generation mirrors present a benefit that is two-fold: they play upon consumers' narcissistic tendencies, while simultaneously offering a form of interactivity and connectivity that's now demanded in both public settings and personal devices.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7.5</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905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476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1319"/>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7 Ideas + 60 Related Examples</a:t>
            </a:r>
          </a:p>
        </p:txBody>
      </p:sp>
      <p:pic>
        <p:nvPicPr>
          <p:cNvPr id="25" name="arrowImg" descr="New Image">
            <a:hlinkClick r:id="rId7" tooltip="http://www.trendhunter.com/id/281319"/>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1319"/>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http://www.trendhunter.com/id/281319</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8639"/>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481388"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Outfit-Modeling Mirrors</a:t>
            </a:r>
            <a:r>
              <a:rPr sz="1000" b="0" i="0" u="none" strike="noStrike">
                <a:solidFill>
                  <a:srgbClr val="000000"/>
                </a:solidFill>
                <a:latin typeface="Arial"/>
              </a:rPr>
              <a:t>
Neiman Marcus' Memory Mirror Digitally Compares Outfits</a:t>
            </a:r>
          </a:p>
        </p:txBody>
      </p:sp>
      <p:pic>
        <p:nvPicPr>
          <p:cNvPr id="32" name="regularImg" descr="New Image">
            <a:hlinkClick r:id="rId12" tooltip="http://www.trendhunter.com/id/281022"/>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6002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High-Tech Retail Hubs</a:t>
            </a:r>
            <a:r>
              <a:rPr sz="800" b="0" i="0" u="none" strike="noStrike">
                <a:solidFill>
                  <a:srgbClr val="000000"/>
                </a:solidFill>
                <a:latin typeface="Arial"/>
              </a:rPr>
              <a:t>
Harvey Nichols' Newest Retail Store Design Boasts Engaging Details</a:t>
            </a:r>
          </a:p>
        </p:txBody>
      </p:sp>
      <p:pic>
        <p:nvPicPr>
          <p:cNvPr id="36" name="regularImg" descr="New Image">
            <a:hlinkClick r:id="rId14" tooltip="http://www.trendhunter.com/id/282596"/>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7145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Interactive Retail Mirrors</a:t>
            </a:r>
            <a:r>
              <a:rPr sz="800" b="0" i="0" u="none" strike="noStrike">
                <a:solidFill>
                  <a:srgbClr val="000000"/>
                </a:solidFill>
                <a:latin typeface="Arial"/>
              </a:rPr>
              <a:t>
Samsung's Mirror and Transparent OLED Makes Retail Visually Engaging</a:t>
            </a:r>
          </a:p>
        </p:txBody>
      </p:sp>
      <p:pic>
        <p:nvPicPr>
          <p:cNvPr id="40" name="regularImg" descr="New Image">
            <a:hlinkClick r:id="rId16" tooltip="http://www.trendhunter.com/id/238368"/>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581025"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Photo-Snapping Mirrors</a:t>
            </a:r>
          </a:p>
        </p:txBody>
      </p:sp>
      <p:pic>
        <p:nvPicPr>
          <p:cNvPr id="44" name="regularImg" descr="New Image">
            <a:hlinkClick r:id="rId18" tooltip="http://www.trendhunter.com/id/278073"/>
          </p:cNvPr>
          <p:cNvPicPr>
            <a:picLocks noChangeAspect="1"/>
          </p:cNvPicPr>
          <p:nvPr/>
        </p:nvPicPr>
        <p:blipFill>
          <a:blip r:embed="rId19"/>
          <a:stretch>
            <a:fillRect/>
          </a:stretch>
        </p:blipFill>
        <p:spPr>
          <a:xfrm>
            <a:off x="6905625" y="2667000"/>
            <a:ext cx="952500" cy="657225"/>
          </a:xfrm>
          <a:prstGeom prst="rect">
            <a:avLst/>
          </a:prstGeom>
        </p:spPr>
      </p:pic>
      <p:sp>
        <p:nvSpPr>
          <p:cNvPr id="45" name="TextBox 44"/>
          <p:cNvSpPr txBox="1"/>
          <p:nvPr/>
        </p:nvSpPr>
        <p:spPr>
          <a:xfrm>
            <a:off x="6905625" y="3314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314700"/>
            <a:ext cx="5334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619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Digitally Connected Mirrors</a:t>
            </a:r>
          </a:p>
        </p:txBody>
      </p:sp>
      <p:pic>
        <p:nvPicPr>
          <p:cNvPr id="48" name="regularImg" descr="New Image">
            <a:hlinkClick r:id="rId20" tooltip="http://www.trendhunter.com/id/275030"/>
          </p:cNvPr>
          <p:cNvPicPr>
            <a:picLocks noChangeAspect="1"/>
          </p:cNvPicPr>
          <p:nvPr/>
        </p:nvPicPr>
        <p:blipFill>
          <a:blip r:embed="rId21"/>
          <a:stretch>
            <a:fillRect/>
          </a:stretch>
        </p:blipFill>
        <p:spPr>
          <a:xfrm>
            <a:off x="6905625" y="3429000"/>
            <a:ext cx="952500" cy="657225"/>
          </a:xfrm>
          <a:prstGeom prst="rect">
            <a:avLst/>
          </a:prstGeom>
        </p:spPr>
      </p:pic>
      <p:sp>
        <p:nvSpPr>
          <p:cNvPr id="49" name="TextBox 48"/>
          <p:cNvSpPr txBox="1"/>
          <p:nvPr/>
        </p:nvSpPr>
        <p:spPr>
          <a:xfrm>
            <a:off x="6905625" y="4076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4076700"/>
            <a:ext cx="42862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381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Smart Weightlifting Mirrors</a:t>
            </a:r>
          </a:p>
        </p:txBody>
      </p:sp>
      <p:pic>
        <p:nvPicPr>
          <p:cNvPr id="52" name="regularImg" descr="New Image">
            <a:hlinkClick r:id="rId22" tooltip="http://www.trendhunter.com/id/261485"/>
          </p:cNvPr>
          <p:cNvPicPr>
            <a:picLocks noChangeAspect="1"/>
          </p:cNvPicPr>
          <p:nvPr/>
        </p:nvPicPr>
        <p:blipFill>
          <a:blip r:embed="rId23"/>
          <a:stretch>
            <a:fillRect/>
          </a:stretch>
        </p:blipFill>
        <p:spPr>
          <a:xfrm>
            <a:off x="6905625" y="4191000"/>
            <a:ext cx="952500" cy="657225"/>
          </a:xfrm>
          <a:prstGeom prst="rect">
            <a:avLst/>
          </a:prstGeom>
        </p:spPr>
      </p:pic>
      <p:sp>
        <p:nvSpPr>
          <p:cNvPr id="53" name="TextBox 52"/>
          <p:cNvSpPr txBox="1"/>
          <p:nvPr/>
        </p:nvSpPr>
        <p:spPr>
          <a:xfrm>
            <a:off x="6905625" y="4838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838700"/>
            <a:ext cx="46672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143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Feel-Good Retail Mirrors</a:t>
            </a:r>
          </a:p>
        </p:txBody>
      </p:sp>
    </p:spTree>
    <p:extLst>
      <p:ext uri="{BB962C8B-B14F-4D97-AF65-F5344CB8AC3E}">
        <p14:creationId xmlns:p14="http://schemas.microsoft.com/office/powerpoint/2010/main" val="275300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Momentary Marketing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capitalize on the ephemeral nature of emerging social media</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Brands aware of the ephemeral direction that social media is moving towards have redirected marketing efforts to follow suit. By using transient social platforms like Snapchat, or devising temporary marketing schemes, brands are appealing to a desire amongst people to consume smaller forms of content in a way that is both easy and efficient.</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190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3815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0317"/>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7 Ideas + 61 Related Examples</a:t>
            </a:r>
          </a:p>
        </p:txBody>
      </p:sp>
      <p:pic>
        <p:nvPicPr>
          <p:cNvPr id="25" name="arrowImg" descr="New Image">
            <a:hlinkClick r:id="rId7" tooltip="http://www.trendhunter.com/id/280317"/>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0317"/>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http://www.trendhunter.com/id/280317</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566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44153"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Activist App Campaigns</a:t>
            </a:r>
            <a:r>
              <a:rPr sz="1000" b="0" i="0" u="none" strike="noStrike">
                <a:solidFill>
                  <a:srgbClr val="000000"/>
                </a:solidFill>
                <a:latin typeface="Arial"/>
              </a:rPr>
              <a:t>
Amnesty International's Report Without Fear Campaign Utilizes Snapchat</a:t>
            </a:r>
          </a:p>
        </p:txBody>
      </p:sp>
      <p:pic>
        <p:nvPicPr>
          <p:cNvPr id="32" name="regularImg" descr="New Image">
            <a:hlinkClick r:id="rId12" tooltip="http://www.trendhunter.com/id/268034"/>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3335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Temporary 12-Hour Stores</a:t>
            </a:r>
            <a:r>
              <a:rPr sz="800" b="0" i="0" u="none" strike="noStrike">
                <a:solidFill>
                  <a:srgbClr val="000000"/>
                </a:solidFill>
                <a:latin typeface="Arial"/>
              </a:rPr>
              <a:t>
iZettle's Temporary Store Hosts Small Businesses for Just 12 Hours</a:t>
            </a:r>
          </a:p>
        </p:txBody>
      </p:sp>
      <p:pic>
        <p:nvPicPr>
          <p:cNvPr id="36" name="regularImg" descr="New Image">
            <a:hlinkClick r:id="rId14" tooltip="http://www.trendhunter.com/id/279643"/>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3335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Secretive Gaming Campaigns</a:t>
            </a:r>
            <a:r>
              <a:rPr sz="800" b="0" i="0" u="none" strike="noStrike">
                <a:solidFill>
                  <a:srgbClr val="000000"/>
                </a:solidFill>
                <a:latin typeface="Arial"/>
              </a:rPr>
              <a:t>
This Call of Duty Video Game Advertising Stunt Covertly Uses Snapchat</a:t>
            </a:r>
          </a:p>
        </p:txBody>
      </p:sp>
      <p:pic>
        <p:nvPicPr>
          <p:cNvPr id="40" name="regularImg" descr="New Image">
            <a:hlinkClick r:id="rId16" tooltip="http://www.trendhunter.com/id/276299"/>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6096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Secretive Party Campaigns</a:t>
            </a:r>
          </a:p>
        </p:txBody>
      </p:sp>
      <p:pic>
        <p:nvPicPr>
          <p:cNvPr id="44" name="regularImg" descr="New Image">
            <a:hlinkClick r:id="rId18" tooltip="http://www.trendhunter.com/id/276906"/>
          </p:cNvPr>
          <p:cNvPicPr>
            <a:picLocks noChangeAspect="1"/>
          </p:cNvPicPr>
          <p:nvPr/>
        </p:nvPicPr>
        <p:blipFill>
          <a:blip r:embed="rId19"/>
          <a:stretch>
            <a:fillRect/>
          </a:stretch>
        </p:blipFill>
        <p:spPr>
          <a:xfrm>
            <a:off x="6905625" y="2667000"/>
            <a:ext cx="952500" cy="657225"/>
          </a:xfrm>
          <a:prstGeom prst="rect">
            <a:avLst/>
          </a:prstGeom>
        </p:spPr>
      </p:pic>
      <p:sp>
        <p:nvSpPr>
          <p:cNvPr id="45" name="TextBox 44"/>
          <p:cNvSpPr txBox="1"/>
          <p:nvPr/>
        </p:nvSpPr>
        <p:spPr>
          <a:xfrm>
            <a:off x="6905625" y="3314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314700"/>
            <a:ext cx="5905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619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Melting Icy Coupons</a:t>
            </a:r>
          </a:p>
        </p:txBody>
      </p:sp>
      <p:pic>
        <p:nvPicPr>
          <p:cNvPr id="48" name="regularImg" descr="New Image">
            <a:hlinkClick r:id="rId20" tooltip="http://www.trendhunter.com/id/276147"/>
          </p:cNvPr>
          <p:cNvPicPr>
            <a:picLocks noChangeAspect="1"/>
          </p:cNvPicPr>
          <p:nvPr/>
        </p:nvPicPr>
        <p:blipFill>
          <a:blip r:embed="rId21"/>
          <a:stretch>
            <a:fillRect/>
          </a:stretch>
        </p:blipFill>
        <p:spPr>
          <a:xfrm>
            <a:off x="6905625" y="3429000"/>
            <a:ext cx="952500" cy="657225"/>
          </a:xfrm>
          <a:prstGeom prst="rect">
            <a:avLst/>
          </a:prstGeom>
        </p:spPr>
      </p:pic>
      <p:sp>
        <p:nvSpPr>
          <p:cNvPr id="49" name="TextBox 48"/>
          <p:cNvSpPr txBox="1"/>
          <p:nvPr/>
        </p:nvSpPr>
        <p:spPr>
          <a:xfrm>
            <a:off x="6905625" y="4076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4076700"/>
            <a:ext cx="4762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381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Ephemeral Awareness Ads</a:t>
            </a:r>
          </a:p>
        </p:txBody>
      </p:sp>
      <p:pic>
        <p:nvPicPr>
          <p:cNvPr id="52" name="regularImg" descr="New Image">
            <a:hlinkClick r:id="rId22" tooltip="http://www.trendhunter.com/id/279061"/>
          </p:cNvPr>
          <p:cNvPicPr>
            <a:picLocks noChangeAspect="1"/>
          </p:cNvPicPr>
          <p:nvPr/>
        </p:nvPicPr>
        <p:blipFill>
          <a:blip r:embed="rId23"/>
          <a:stretch>
            <a:fillRect/>
          </a:stretch>
        </p:blipFill>
        <p:spPr>
          <a:xfrm>
            <a:off x="6905625" y="4191000"/>
            <a:ext cx="952500" cy="657225"/>
          </a:xfrm>
          <a:prstGeom prst="rect">
            <a:avLst/>
          </a:prstGeom>
        </p:spPr>
      </p:pic>
      <p:sp>
        <p:nvSpPr>
          <p:cNvPr id="53" name="TextBox 52"/>
          <p:cNvSpPr txBox="1"/>
          <p:nvPr/>
        </p:nvSpPr>
        <p:spPr>
          <a:xfrm>
            <a:off x="6905625" y="4838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838700"/>
            <a:ext cx="42862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143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Social Media Brand Advocates</a:t>
            </a:r>
          </a:p>
        </p:txBody>
      </p:sp>
    </p:spTree>
    <p:extLst>
      <p:ext uri="{BB962C8B-B14F-4D97-AF65-F5344CB8AC3E}">
        <p14:creationId xmlns:p14="http://schemas.microsoft.com/office/powerpoint/2010/main" val="62698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Branded Cognition</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Multisensory experiences create emotional connections within consumers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Branded multisensory experiences covertly engage consumers on an emotional level, strengthening pre-existing ties to the brand and boosting subconscious accessibility. In playing up subtle yet recognizable stimuli, brands can reach consumers in an intimate, emotional way that is sure to resonate as a more positive and memorable relationship.</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6.9</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952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286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9468"/>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8 Ideas + 71 Related Examples</a:t>
            </a:r>
          </a:p>
        </p:txBody>
      </p:sp>
      <p:pic>
        <p:nvPicPr>
          <p:cNvPr id="25" name="arrowImg" descr="New Image">
            <a:hlinkClick r:id="rId7" tooltip="http://www.trendhunter.com/id/279468"/>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9468"/>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http://www.trendhunter.com/id/279468</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1270"/>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17558"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Multisensory Automotive Lounges</a:t>
            </a:r>
            <a:r>
              <a:rPr sz="1000" b="0" i="0" u="none" strike="noStrike">
                <a:solidFill>
                  <a:srgbClr val="000000"/>
                </a:solidFill>
                <a:latin typeface="Arial"/>
              </a:rPr>
              <a:t>
The Sound of Porsche Pop-Up is Like a Modern Record Store</a:t>
            </a:r>
          </a:p>
        </p:txBody>
      </p:sp>
      <p:pic>
        <p:nvPicPr>
          <p:cNvPr id="32" name="regularImg" descr="New Image">
            <a:hlinkClick r:id="rId12" tooltip="http://www.trendhunter.com/id/26802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763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Fragrant Experiential Pop-Ups</a:t>
            </a:r>
            <a:r>
              <a:rPr sz="800" b="0" i="0" u="none" strike="noStrike">
                <a:solidFill>
                  <a:srgbClr val="000000"/>
                </a:solidFill>
                <a:latin typeface="Arial"/>
              </a:rPr>
              <a:t>
Glade's Pop-Up Boutique is Branded as One That 'Sells Feelings'</a:t>
            </a:r>
          </a:p>
        </p:txBody>
      </p:sp>
      <p:pic>
        <p:nvPicPr>
          <p:cNvPr id="36" name="regularImg" descr="New Image">
            <a:hlinkClick r:id="rId14" tooltip="http://www.trendhunter.com/id/275418"/>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3144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Music-Pairing Bubbly Apps</a:t>
            </a:r>
            <a:r>
              <a:rPr sz="800" b="0" i="0" u="none" strike="noStrike">
                <a:solidFill>
                  <a:srgbClr val="000000"/>
                </a:solidFill>
                <a:latin typeface="Arial"/>
              </a:rPr>
              <a:t>
The Krug Champagne App Uses Science to Appeal to the Senses</a:t>
            </a:r>
          </a:p>
        </p:txBody>
      </p:sp>
      <p:pic>
        <p:nvPicPr>
          <p:cNvPr id="40" name="regularImg" descr="New Image">
            <a:hlinkClick r:id="rId16" tooltip="http://www.trendhunter.com/id/274444"/>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5905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Scent-Driven Mall Activations</a:t>
            </a:r>
          </a:p>
        </p:txBody>
      </p:sp>
      <p:pic>
        <p:nvPicPr>
          <p:cNvPr id="44" name="regularImg" descr="New Image">
            <a:hlinkClick r:id="rId18" tooltip="http://www.trendhunter.com/id/264212"/>
          </p:cNvPr>
          <p:cNvPicPr>
            <a:picLocks noChangeAspect="1"/>
          </p:cNvPicPr>
          <p:nvPr/>
        </p:nvPicPr>
        <p:blipFill>
          <a:blip r:embed="rId19"/>
          <a:stretch>
            <a:fillRect/>
          </a:stretch>
        </p:blipFill>
        <p:spPr>
          <a:xfrm>
            <a:off x="6905625" y="2619375"/>
            <a:ext cx="952500" cy="657225"/>
          </a:xfrm>
          <a:prstGeom prst="rect">
            <a:avLst/>
          </a:prstGeom>
        </p:spPr>
      </p:pic>
      <p:sp>
        <p:nvSpPr>
          <p:cNvPr id="45" name="TextBox 44"/>
          <p:cNvSpPr txBox="1"/>
          <p:nvPr/>
        </p:nvSpPr>
        <p:spPr>
          <a:xfrm>
            <a:off x="6905625" y="3267075"/>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267075"/>
            <a:ext cx="5715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571750"/>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Fragrant Travel Globes</a:t>
            </a:r>
          </a:p>
        </p:txBody>
      </p:sp>
      <p:pic>
        <p:nvPicPr>
          <p:cNvPr id="48" name="regularImg" descr="New Image">
            <a:hlinkClick r:id="rId20" tooltip="http://www.trendhunter.com/id/274247"/>
          </p:cNvPr>
          <p:cNvPicPr>
            <a:picLocks noChangeAspect="1"/>
          </p:cNvPicPr>
          <p:nvPr/>
        </p:nvPicPr>
        <p:blipFill>
          <a:blip r:embed="rId21"/>
          <a:stretch>
            <a:fillRect/>
          </a:stretch>
        </p:blipFill>
        <p:spPr>
          <a:xfrm>
            <a:off x="6905625" y="3333750"/>
            <a:ext cx="952500" cy="657225"/>
          </a:xfrm>
          <a:prstGeom prst="rect">
            <a:avLst/>
          </a:prstGeom>
        </p:spPr>
      </p:pic>
      <p:sp>
        <p:nvSpPr>
          <p:cNvPr id="49" name="TextBox 48"/>
          <p:cNvSpPr txBox="1"/>
          <p:nvPr/>
        </p:nvSpPr>
        <p:spPr>
          <a:xfrm>
            <a:off x="6905625" y="398145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3981450"/>
            <a:ext cx="4381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28612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Rapper-Curated Event Soundtracks</a:t>
            </a:r>
          </a:p>
        </p:txBody>
      </p:sp>
      <p:pic>
        <p:nvPicPr>
          <p:cNvPr id="52" name="regularImg" descr="New Image">
            <a:hlinkClick r:id="rId22" tooltip="http://www.trendhunter.com/id/241201"/>
          </p:cNvPr>
          <p:cNvPicPr>
            <a:picLocks noChangeAspect="1"/>
          </p:cNvPicPr>
          <p:nvPr/>
        </p:nvPicPr>
        <p:blipFill>
          <a:blip r:embed="rId23"/>
          <a:stretch>
            <a:fillRect/>
          </a:stretch>
        </p:blipFill>
        <p:spPr>
          <a:xfrm>
            <a:off x="6905625" y="4048125"/>
            <a:ext cx="952500" cy="657225"/>
          </a:xfrm>
          <a:prstGeom prst="rect">
            <a:avLst/>
          </a:prstGeom>
        </p:spPr>
      </p:pic>
      <p:sp>
        <p:nvSpPr>
          <p:cNvPr id="53" name="TextBox 52"/>
          <p:cNvSpPr txBox="1"/>
          <p:nvPr/>
        </p:nvSpPr>
        <p:spPr>
          <a:xfrm>
            <a:off x="6905625" y="4695825"/>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695825"/>
            <a:ext cx="4381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000500"/>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Multi-Sensory Dining Experiences</a:t>
            </a:r>
          </a:p>
        </p:txBody>
      </p:sp>
      <p:pic>
        <p:nvPicPr>
          <p:cNvPr id="56" name="regularImg" descr="New Image">
            <a:hlinkClick r:id="rId24" tooltip="http://www.trendhunter.com/id/263673"/>
          </p:cNvPr>
          <p:cNvPicPr>
            <a:picLocks noChangeAspect="1"/>
          </p:cNvPicPr>
          <p:nvPr/>
        </p:nvPicPr>
        <p:blipFill>
          <a:blip r:embed="rId25"/>
          <a:stretch>
            <a:fillRect/>
          </a:stretch>
        </p:blipFill>
        <p:spPr>
          <a:xfrm>
            <a:off x="6905625" y="4762500"/>
            <a:ext cx="952500" cy="657225"/>
          </a:xfrm>
          <a:prstGeom prst="rect">
            <a:avLst/>
          </a:prstGeom>
        </p:spPr>
      </p:pic>
      <p:sp>
        <p:nvSpPr>
          <p:cNvPr id="57" name="TextBox 56"/>
          <p:cNvSpPr txBox="1"/>
          <p:nvPr/>
        </p:nvSpPr>
        <p:spPr>
          <a:xfrm>
            <a:off x="6905625" y="5410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8" name="TextBox 57"/>
          <p:cNvSpPr txBox="1"/>
          <p:nvPr/>
        </p:nvSpPr>
        <p:spPr>
          <a:xfrm>
            <a:off x="6905625" y="5410200"/>
            <a:ext cx="37147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9" name="TextBox 58"/>
          <p:cNvSpPr txBox="1"/>
          <p:nvPr/>
        </p:nvSpPr>
        <p:spPr>
          <a:xfrm>
            <a:off x="7858125" y="4714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In-Flight Musical Meal Pairing</a:t>
            </a:r>
          </a:p>
        </p:txBody>
      </p:sp>
    </p:spTree>
    <p:extLst>
      <p:ext uri="{BB962C8B-B14F-4D97-AF65-F5344CB8AC3E}">
        <p14:creationId xmlns:p14="http://schemas.microsoft.com/office/powerpoint/2010/main" val="175270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8D13"/>
                </a:solidFill>
                <a:latin typeface="Arial"/>
              </a:rPr>
              <a:t>Curated Dining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Consumers seek out a cost-effective way to curate custom meals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Moving beyond mere food delivery, consumers are turning to services that help curate entire dining experiences for customized appeal. By bringing 5-star dinner services into the comfort of people's homes, these meal options allow consumers to enjoy the extravagance that often comes with eating out at a fraction of the cost, all while maintaining the familiarity and comfort of ordering in.</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5.6</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476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190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8770"/>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+ 34 Related Examples</a:t>
            </a:r>
          </a:p>
        </p:txBody>
      </p:sp>
      <p:pic>
        <p:nvPicPr>
          <p:cNvPr id="25" name="arrowImg" descr="New Image">
            <a:hlinkClick r:id="rId7" tooltip="http://www.trendhunter.com/id/278770"/>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8770"/>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http://www.trendhunter.com/id/278770</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3342"/>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826068"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Executive Meal Subscriptions</a:t>
            </a:r>
            <a:r>
              <a:rPr sz="1000" b="0" i="0" u="none" strike="noStrike">
                <a:solidFill>
                  <a:srgbClr val="000000"/>
                </a:solidFill>
                <a:latin typeface="Arial"/>
              </a:rPr>
              <a:t>
Chef's Plate Offers Chef-Designed Meals for Quality Convenience</a:t>
            </a:r>
          </a:p>
        </p:txBody>
      </p:sp>
      <p:pic>
        <p:nvPicPr>
          <p:cNvPr id="32" name="regularImg" descr="New Image">
            <a:hlinkClick r:id="rId12" tooltip="http://www.trendhunter.com/id/273805"/>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952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Dinner Party Services</a:t>
            </a:r>
            <a:r>
              <a:rPr sz="800" b="0" i="0" u="none" strike="noStrike">
                <a:solidFill>
                  <a:srgbClr val="000000"/>
                </a:solidFill>
                <a:latin typeface="Arial"/>
              </a:rPr>
              <a:t>
Kitchit Offers a Customized Catered Meal and a Personal Chef at Your Home</a:t>
            </a:r>
          </a:p>
        </p:txBody>
      </p:sp>
      <p:pic>
        <p:nvPicPr>
          <p:cNvPr id="36" name="regularImg" descr="New Image">
            <a:hlinkClick r:id="rId14" tooltip="http://www.trendhunter.com/id/26895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953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SMS Lunch Services</a:t>
            </a:r>
            <a:r>
              <a:rPr sz="800" b="0" i="0" u="none" strike="noStrike">
                <a:solidFill>
                  <a:srgbClr val="000000"/>
                </a:solidFill>
                <a:latin typeface="Arial"/>
              </a:rPr>
              <a:t>
Toronto's Gob is a Service That Lets You Order Lunch by Text Message</a:t>
            </a:r>
          </a:p>
        </p:txBody>
      </p:sp>
      <p:pic>
        <p:nvPicPr>
          <p:cNvPr id="40" name="regularImg" descr="New Image">
            <a:hlinkClick r:id="rId16" tooltip="http://www.trendhunter.com/id/277430"/>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8382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Personal Chef Apps</a:t>
            </a:r>
            <a:r>
              <a:rPr sz="800" b="0" i="0" u="none" strike="noStrike">
                <a:solidFill>
                  <a:srgbClr val="000000"/>
                </a:solidFill>
                <a:latin typeface="Arial"/>
              </a:rPr>
              <a:t>
Hao Chushi Connects Users with Chefs Who Prepare Meals Within One's Home</a:t>
            </a:r>
          </a:p>
        </p:txBody>
      </p:sp>
    </p:spTree>
    <p:extLst>
      <p:ext uri="{BB962C8B-B14F-4D97-AF65-F5344CB8AC3E}">
        <p14:creationId xmlns:p14="http://schemas.microsoft.com/office/powerpoint/2010/main" val="265741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Branded Milestone</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step in to create memorable milestone experiences for consumers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Brands today are aiming to feel less like anonymous corporate entities, and more like a comforting presence in consumers' lives. Wanting to further this quality in the consumer-brand relationship, many brands are offering custom online experiences that celebrate events and milestones in consumers' lives. This shift demonstrates that the stronger the brand humanization, the more willing consumers are to share intimate parts of their lives.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4.9</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1905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000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0005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6586"/>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76586"/>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6586"/>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http://www.trendhunter.com/id/276586</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3805"/>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04787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Dinner Party Services</a:t>
            </a:r>
            <a:r>
              <a:rPr sz="1000" b="0" i="0" u="none" strike="noStrike">
                <a:solidFill>
                  <a:srgbClr val="000000"/>
                </a:solidFill>
                <a:latin typeface="Arial"/>
              </a:rPr>
              <a:t>
Kitchit Offers a Customized Catered Meal and a Personal Chef at Your Home</a:t>
            </a:r>
          </a:p>
        </p:txBody>
      </p:sp>
      <p:pic>
        <p:nvPicPr>
          <p:cNvPr id="32" name="regularImg" descr="New Image">
            <a:hlinkClick r:id="rId12" tooltip="http://www.trendhunter.com/id/275916"/>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333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Virtual Wedding Ceremonies</a:t>
            </a:r>
            <a:r>
              <a:rPr sz="800" b="0" i="0" u="none" strike="noStrike">
                <a:solidFill>
                  <a:srgbClr val="000000"/>
                </a:solidFill>
                <a:latin typeface="Arial"/>
              </a:rPr>
              <a:t>
The IKEA Online Wedding Lets You Plan and Hold Your Nuptials On the Web</a:t>
            </a:r>
          </a:p>
        </p:txBody>
      </p:sp>
      <p:pic>
        <p:nvPicPr>
          <p:cNvPr id="36" name="regularImg" descr="New Image">
            <a:hlinkClick r:id="rId14" tooltip="http://www.trendhunter.com/id/263303"/>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572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Celebrity Motherhood Rings</a:t>
            </a:r>
            <a:r>
              <a:rPr sz="800" b="0" i="0" u="none" strike="noStrike">
                <a:solidFill>
                  <a:srgbClr val="000000"/>
                </a:solidFill>
                <a:latin typeface="Arial"/>
              </a:rPr>
              <a:t>
Mila Kunis' Motherhood Ring Celebrates Moms Everywhere</a:t>
            </a:r>
          </a:p>
        </p:txBody>
      </p:sp>
      <p:pic>
        <p:nvPicPr>
          <p:cNvPr id="40" name="regularImg" descr="New Image">
            <a:hlinkClick r:id="rId16" tooltip="http://www.trendhunter.com/id/269110"/>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6286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Virtual Baby Showers</a:t>
            </a:r>
            <a:r>
              <a:rPr sz="800" b="0" i="0" u="none" strike="noStrike">
                <a:solidFill>
                  <a:srgbClr val="000000"/>
                </a:solidFill>
                <a:latin typeface="Arial"/>
              </a:rPr>
              <a:t>
Shakira, Gerard Pique and UNICEF Team Up for a Facebook Celebration</a:t>
            </a:r>
          </a:p>
        </p:txBody>
      </p:sp>
      <p:pic>
        <p:nvPicPr>
          <p:cNvPr id="44" name="regularImg" descr="New Image">
            <a:hlinkClick r:id="rId18" tooltip="http://www.trendhunter.com/id/274724"/>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6477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Virtual Reality Births</a:t>
            </a:r>
            <a:r>
              <a:rPr sz="800" b="0" i="0" u="none" strike="noStrike">
                <a:solidFill>
                  <a:srgbClr val="000000"/>
                </a:solidFill>
                <a:latin typeface="Arial"/>
              </a:rPr>
              <a:t>
Samsung's LifeLIVE Helps a Father Connect as His Baby is Born</a:t>
            </a:r>
          </a:p>
        </p:txBody>
      </p:sp>
    </p:spTree>
    <p:extLst>
      <p:ext uri="{BB962C8B-B14F-4D97-AF65-F5344CB8AC3E}">
        <p14:creationId xmlns:p14="http://schemas.microsoft.com/office/powerpoint/2010/main" val="26866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0000"/>
                </a:solidFill>
                <a:latin typeface="Arial"/>
              </a:rPr>
              <a:t>Bodily Esteem</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Consumers challenge the mainstream by openly celebrating body diversity</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fashion industry claims to have embraced body diversity, but its definition of "plus-size" remains narrow. As a result, consumers feeling overlooked by the industry are gravitating towards fashion and media channels that make bold, celebratory political statements surrounding the issue. This shift towards bodily esteem suggests that consumers are searching for transparency, as well as representation, from fashion media.</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8.9</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5048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5048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0005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5923"/>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+ 27 Related Examples</a:t>
            </a:r>
          </a:p>
        </p:txBody>
      </p:sp>
      <p:pic>
        <p:nvPicPr>
          <p:cNvPr id="25" name="arrowImg" descr="New Image">
            <a:hlinkClick r:id="rId7" tooltip="http://www.trendhunter.com/id/275923"/>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5923"/>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http://www.trendhunter.com/id/275923</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563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727133"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Plus-Size Padding Portraits</a:t>
            </a:r>
            <a:r>
              <a:rPr sz="1000" b="0" i="0" u="none" strike="noStrike">
                <a:solidFill>
                  <a:srgbClr val="000000"/>
                </a:solidFill>
                <a:latin typeface="Arial"/>
              </a:rPr>
              <a:t>
Refinery29 Uncovers a Plus-Size Practice That's Bad for Body Image</a:t>
            </a:r>
          </a:p>
        </p:txBody>
      </p:sp>
      <p:pic>
        <p:nvPicPr>
          <p:cNvPr id="32" name="regularImg" descr="New Image">
            <a:hlinkClick r:id="rId12" tooltip="http://www.trendhunter.com/id/27267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69545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Plus-Size Dancer Portraits</a:t>
            </a:r>
            <a:r>
              <a:rPr sz="800" b="0" i="0" u="none" strike="noStrike">
                <a:solidFill>
                  <a:srgbClr val="000000"/>
                </a:solidFill>
                <a:latin typeface="Arial"/>
              </a:rPr>
              <a:t>
Toby Burrows Photographs Fat Dancers for the Nothing to Lose Project</a:t>
            </a:r>
          </a:p>
        </p:txBody>
      </p:sp>
      <p:pic>
        <p:nvPicPr>
          <p:cNvPr id="36" name="regularImg" descr="New Image">
            <a:hlinkClick r:id="rId14" tooltip="http://www.trendhunter.com/id/275537"/>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67640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Sultry Plus-Size Campaigns</a:t>
            </a:r>
            <a:r>
              <a:rPr sz="800" b="0" i="0" u="none" strike="noStrike">
                <a:solidFill>
                  <a:srgbClr val="000000"/>
                </a:solidFill>
                <a:latin typeface="Arial"/>
              </a:rPr>
              <a:t>
The #ImNoAngel Lingerie Ads Assert That Full Figures are Seductive</a:t>
            </a:r>
          </a:p>
        </p:txBody>
      </p:sp>
      <p:pic>
        <p:nvPicPr>
          <p:cNvPr id="40" name="regularImg" descr="New Image">
            <a:hlinkClick r:id="rId16" tooltip="http://www.trendhunter.com/id/275581"/>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16192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Model Diversity Documentaries</a:t>
            </a:r>
            <a:r>
              <a:rPr sz="800" b="0" i="0" u="none" strike="noStrike">
                <a:solidFill>
                  <a:srgbClr val="000000"/>
                </a:solidFill>
                <a:latin typeface="Arial"/>
              </a:rPr>
              <a:t>
A Perfect 14 is an Upcoming Documentary on Plus-Size Modelling</a:t>
            </a:r>
          </a:p>
        </p:txBody>
      </p:sp>
    </p:spTree>
    <p:extLst>
      <p:ext uri="{BB962C8B-B14F-4D97-AF65-F5344CB8AC3E}">
        <p14:creationId xmlns:p14="http://schemas.microsoft.com/office/powerpoint/2010/main" val="399313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4" y="5645666"/>
            <a:ext cx="89344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85750" y="147935"/>
            <a:ext cx="6877050" cy="830997"/>
          </a:xfrm>
          <a:prstGeom prst="rect">
            <a:avLst/>
          </a:prstGeom>
        </p:spPr>
        <p:txBody>
          <a:bodyPr vertOverflow="overflow" horzOverflow="overflow" wrap="square" lIns="91440" tIns="45720" rIns="91440" bIns="45720" numCol="1" rtlCol="0">
            <a:spAutoFit/>
          </a:bodyPr>
          <a:lstStyle/>
          <a:p>
            <a:r>
              <a:rPr lang="en-CA" sz="2400" dirty="0">
                <a:solidFill>
                  <a:prstClr val="white">
                    <a:lumMod val="50000"/>
                  </a:prstClr>
                </a:solidFill>
                <a:latin typeface="Calibri Light" panose="020F0302020204030204" pitchFamily="34" charset="0"/>
              </a:rPr>
              <a:t>1</a:t>
            </a:r>
            <a:r>
              <a:rPr lang="en-CA" sz="2400" dirty="0" smtClean="0">
                <a:solidFill>
                  <a:prstClr val="white">
                    <a:lumMod val="50000"/>
                  </a:prstClr>
                </a:solidFill>
                <a:latin typeface="Calibri Light" panose="020F0302020204030204" pitchFamily="34" charset="0"/>
              </a:rPr>
              <a:t>. For context, Trend Hunter is the #</a:t>
            </a:r>
            <a:r>
              <a:rPr lang="en-CA" sz="2400" dirty="0" smtClean="0">
                <a:solidFill>
                  <a:prstClr val="white">
                    <a:lumMod val="50000"/>
                  </a:prstClr>
                </a:solidFill>
                <a:latin typeface="Calibri Light" panose="020F0302020204030204" pitchFamily="34" charset="0"/>
              </a:rPr>
              <a:t>1 </a:t>
            </a:r>
            <a:r>
              <a:rPr lang="en-CA" sz="2400" dirty="0" smtClean="0">
                <a:solidFill>
                  <a:prstClr val="white">
                    <a:lumMod val="50000"/>
                  </a:prstClr>
                </a:solidFill>
                <a:latin typeface="Calibri Light" panose="020F0302020204030204" pitchFamily="34" charset="0"/>
              </a:rPr>
              <a:t>largest</a:t>
            </a:r>
            <a:r>
              <a:rPr lang="en-CA" sz="2400" dirty="0">
                <a:solidFill>
                  <a:prstClr val="white">
                    <a:lumMod val="50000"/>
                  </a:prstClr>
                </a:solidFill>
                <a:latin typeface="Calibri Light" panose="020F0302020204030204" pitchFamily="34" charset="0"/>
              </a:rPr>
              <a:t>, </a:t>
            </a:r>
            <a:r>
              <a:rPr lang="en-CA" sz="2400" dirty="0" smtClean="0">
                <a:solidFill>
                  <a:prstClr val="white">
                    <a:lumMod val="50000"/>
                  </a:prstClr>
                </a:solidFill>
                <a:latin typeface="Calibri Light" panose="020F0302020204030204" pitchFamily="34" charset="0"/>
              </a:rPr>
              <a:t/>
            </a:r>
            <a:br>
              <a:rPr lang="en-CA" sz="2400"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most-popular, most-powerful </a:t>
            </a:r>
            <a:r>
              <a:rPr lang="en-CA" sz="2400" dirty="0">
                <a:solidFill>
                  <a:prstClr val="white">
                    <a:lumMod val="50000"/>
                  </a:prstClr>
                </a:solidFill>
                <a:latin typeface="Calibri Light" panose="020F0302020204030204" pitchFamily="34" charset="0"/>
              </a:rPr>
              <a:t>trend platform</a:t>
            </a:r>
          </a:p>
        </p:txBody>
      </p:sp>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1600200"/>
            <a:ext cx="3745832" cy="37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1600200" y="5297269"/>
            <a:ext cx="2895600" cy="646331"/>
          </a:xfrm>
          <a:prstGeom prst="rect">
            <a:avLst/>
          </a:prstGeom>
        </p:spPr>
        <p:txBody>
          <a:bodyPr wrap="square">
            <a:spAutoFit/>
          </a:bodyPr>
          <a:lstStyle/>
          <a:p>
            <a:r>
              <a:rPr lang="en-US" sz="1200" dirty="0">
                <a:solidFill>
                  <a:prstClr val="white">
                    <a:lumMod val="50000"/>
                  </a:prstClr>
                </a:solidFill>
              </a:rPr>
              <a:t>#1 Largest Trend Spotting </a:t>
            </a:r>
            <a:r>
              <a:rPr lang="en-US" sz="1200" dirty="0" smtClean="0">
                <a:solidFill>
                  <a:prstClr val="white">
                    <a:lumMod val="50000"/>
                  </a:prstClr>
                </a:solidFill>
              </a:rPr>
              <a:t>Network (by 50x)</a:t>
            </a:r>
            <a:r>
              <a:rPr lang="en-US" sz="1200" dirty="0">
                <a:solidFill>
                  <a:prstClr val="white">
                    <a:lumMod val="50000"/>
                  </a:prstClr>
                </a:solidFill>
              </a:rPr>
              <a:t/>
            </a:r>
            <a:br>
              <a:rPr lang="en-US" sz="1200" dirty="0">
                <a:solidFill>
                  <a:prstClr val="white">
                    <a:lumMod val="50000"/>
                  </a:prstClr>
                </a:solidFill>
              </a:rPr>
            </a:br>
            <a:r>
              <a:rPr lang="en-US" sz="1200" dirty="0" smtClean="0">
                <a:solidFill>
                  <a:prstClr val="white">
                    <a:lumMod val="50000"/>
                  </a:prstClr>
                </a:solidFill>
              </a:rPr>
              <a:t>#</a:t>
            </a:r>
            <a:r>
              <a:rPr lang="en-US" sz="1200" dirty="0">
                <a:solidFill>
                  <a:prstClr val="white">
                    <a:lumMod val="50000"/>
                  </a:prstClr>
                </a:solidFill>
              </a:rPr>
              <a:t>1 Most Popular Trend </a:t>
            </a:r>
            <a:r>
              <a:rPr lang="en-US" sz="1200" dirty="0" smtClean="0">
                <a:solidFill>
                  <a:prstClr val="white">
                    <a:lumMod val="50000"/>
                  </a:prstClr>
                </a:solidFill>
              </a:rPr>
              <a:t>Website (by 10x)</a:t>
            </a:r>
            <a:r>
              <a:rPr lang="en-US" sz="1200" dirty="0">
                <a:solidFill>
                  <a:prstClr val="white">
                    <a:lumMod val="50000"/>
                  </a:prstClr>
                </a:solidFill>
              </a:rPr>
              <a:t/>
            </a:r>
            <a:br>
              <a:rPr lang="en-US" sz="1200" dirty="0">
                <a:solidFill>
                  <a:prstClr val="white">
                    <a:lumMod val="50000"/>
                  </a:prstClr>
                </a:solidFill>
              </a:rPr>
            </a:br>
            <a:r>
              <a:rPr lang="en-US" sz="1200" dirty="0" smtClean="0">
                <a:solidFill>
                  <a:prstClr val="white">
                    <a:lumMod val="50000"/>
                  </a:prstClr>
                </a:solidFill>
              </a:rPr>
              <a:t>#</a:t>
            </a:r>
            <a:r>
              <a:rPr lang="en-US" sz="1200" dirty="0">
                <a:solidFill>
                  <a:prstClr val="white">
                    <a:lumMod val="50000"/>
                  </a:prstClr>
                </a:solidFill>
              </a:rPr>
              <a:t>1 Largest Database of </a:t>
            </a:r>
            <a:r>
              <a:rPr lang="en-US" sz="1200" dirty="0" smtClean="0">
                <a:solidFill>
                  <a:prstClr val="white">
                    <a:lumMod val="50000"/>
                  </a:prstClr>
                </a:solidFill>
              </a:rPr>
              <a:t>Ideas (by 20x)</a:t>
            </a:r>
            <a:endParaRPr lang="en-US" sz="1200" dirty="0">
              <a:solidFill>
                <a:prstClr val="white">
                  <a:lumMod val="50000"/>
                </a:prstClr>
              </a:solidFill>
            </a:endParaRPr>
          </a:p>
        </p:txBody>
      </p:sp>
      <p:sp>
        <p:nvSpPr>
          <p:cNvPr id="44" name="Rectangle 43"/>
          <p:cNvSpPr/>
          <p:nvPr/>
        </p:nvSpPr>
        <p:spPr>
          <a:xfrm>
            <a:off x="5531662" y="5274902"/>
            <a:ext cx="2461317" cy="646331"/>
          </a:xfrm>
          <a:prstGeom prst="rect">
            <a:avLst/>
          </a:prstGeom>
        </p:spPr>
        <p:txBody>
          <a:bodyPr wrap="square">
            <a:spAutoFit/>
          </a:bodyPr>
          <a:lstStyle/>
          <a:p>
            <a:r>
              <a:rPr lang="en-US" sz="1200" dirty="0" smtClean="0">
                <a:solidFill>
                  <a:prstClr val="white">
                    <a:lumMod val="50000"/>
                  </a:prstClr>
                </a:solidFill>
              </a:rPr>
              <a:t>350,000 Online References</a:t>
            </a:r>
          </a:p>
          <a:p>
            <a:r>
              <a:rPr lang="en-US" sz="1200" dirty="0" smtClean="0">
                <a:solidFill>
                  <a:prstClr val="white">
                    <a:lumMod val="50000"/>
                  </a:prstClr>
                </a:solidFill>
              </a:rPr>
              <a:t>1,000+ Interviews</a:t>
            </a:r>
            <a:br>
              <a:rPr lang="en-US" sz="1200" dirty="0" smtClean="0">
                <a:solidFill>
                  <a:prstClr val="white">
                    <a:lumMod val="50000"/>
                  </a:prstClr>
                </a:solidFill>
              </a:rPr>
            </a:br>
            <a:r>
              <a:rPr lang="en-US" sz="1200" dirty="0" smtClean="0">
                <a:solidFill>
                  <a:prstClr val="white">
                    <a:lumMod val="50000"/>
                  </a:prstClr>
                </a:solidFill>
              </a:rPr>
              <a:t>Relied Upon by 1,000s of Journalists</a:t>
            </a:r>
          </a:p>
        </p:txBody>
      </p:sp>
      <p:pic>
        <p:nvPicPr>
          <p:cNvPr id="45" name="Picture 2" descr="Trend Hunter in the New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4451" y="1733680"/>
            <a:ext cx="1898180" cy="348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10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Crowdsourced Reward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Enterprises crowdsource rewards to give back to consumers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Evolving to become more than just a place for marketing and developing products, crowdfunding and crowdsourcing platforms are putting a greater emphasis on the consumer by openly giving prizes and rewards instead of asking for something in return. Utilizing the power of social platforms to grant wishes and raise funds for people like athletes, enterprises are publicly promoting rewards to connect with consumers in a more heartfelt manner. This signifies a turn toward more consumer-focused online endeavors.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6.2</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429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571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905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572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+ 36 Related Examples</a:t>
            </a:r>
          </a:p>
        </p:txBody>
      </p:sp>
      <p:pic>
        <p:nvPicPr>
          <p:cNvPr id="25" name="arrowImg" descr="New Image">
            <a:hlinkClick r:id="rId7" tooltip="http://www.trendhunter.com/id/27572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572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http://www.trendhunter.com/id/275722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25245"/>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8511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Crowdsourced Wish-Granting Services (UPDATE)</a:t>
            </a:r>
            <a:r>
              <a:rPr sz="1000" b="0" i="0" u="none" strike="noStrike">
                <a:solidFill>
                  <a:srgbClr val="000000"/>
                </a:solidFill>
                <a:latin typeface="Arial"/>
              </a:rPr>
              <a:t>
The Crowdwish Site Works to Make Wishes Come True</a:t>
            </a:r>
          </a:p>
        </p:txBody>
      </p:sp>
      <p:pic>
        <p:nvPicPr>
          <p:cNvPr id="32" name="regularImg" descr="New Image">
            <a:hlinkClick r:id="rId12" tooltip="http://www.trendhunter.com/id/227735"/>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9715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Crowdfunded Olympic Teams</a:t>
            </a:r>
            <a:r>
              <a:rPr sz="800" b="0" i="0" u="none" strike="noStrike">
                <a:solidFill>
                  <a:srgbClr val="000000"/>
                </a:solidFill>
                <a:latin typeface="Arial"/>
              </a:rPr>
              <a:t>
The Jamaican Olympic Team Raised the Funds It Needed Online</a:t>
            </a:r>
          </a:p>
        </p:txBody>
      </p:sp>
      <p:pic>
        <p:nvPicPr>
          <p:cNvPr id="36" name="regularImg" descr="New Image">
            <a:hlinkClick r:id="rId14" tooltip="http://www.trendhunter.com/id/266180"/>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0477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Crowdsourced Reward Apps</a:t>
            </a:r>
            <a:r>
              <a:rPr sz="800" b="0" i="0" u="none" strike="noStrike">
                <a:solidFill>
                  <a:srgbClr val="000000"/>
                </a:solidFill>
                <a:latin typeface="Arial"/>
              </a:rPr>
              <a:t>
MoPals' Rewards App Provides Incentives to Share Photos, Reviews &amp; Posts</a:t>
            </a:r>
          </a:p>
        </p:txBody>
      </p:sp>
      <p:pic>
        <p:nvPicPr>
          <p:cNvPr id="40" name="regularImg" descr="New Image">
            <a:hlinkClick r:id="rId16" tooltip="http://www.trendhunter.com/id/275022"/>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8001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Athlete Incentive Platforms</a:t>
            </a:r>
            <a:r>
              <a:rPr sz="800" b="0" i="0" u="none" strike="noStrike">
                <a:solidFill>
                  <a:srgbClr val="000000"/>
                </a:solidFill>
                <a:latin typeface="Arial"/>
              </a:rPr>
              <a:t>
FanPay Rewards Student Athletes with a Crowdfunded Graduation Gift</a:t>
            </a:r>
          </a:p>
        </p:txBody>
      </p:sp>
    </p:spTree>
    <p:extLst>
      <p:ext uri="{BB962C8B-B14F-4D97-AF65-F5344CB8AC3E}">
        <p14:creationId xmlns:p14="http://schemas.microsoft.com/office/powerpoint/2010/main" val="3788858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In-Store Projected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Projected displays create whimsy, interactivity and prestige</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consumers become more and more exposed to multimedia entertainment, it becomes increasingly difficult to capture their attention through advertising and retail displays. Projected displays add a multi-sensory, interactive element to branding that not only captures attention, but creates more opportunity for brand interaction.</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7.2</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905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5023"/>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75023"/>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5023"/>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http://www.trendhunter.com/id/275023</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3802"/>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58515"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Virtual Technology Shops</a:t>
            </a:r>
            <a:r>
              <a:rPr sz="1000" b="0" i="0" u="none" strike="noStrike">
                <a:solidFill>
                  <a:srgbClr val="000000"/>
                </a:solidFill>
                <a:latin typeface="Arial"/>
              </a:rPr>
              <a:t>
Google's Virtual Shop Simulates its Branded Retail Space in London</a:t>
            </a:r>
          </a:p>
        </p:txBody>
      </p:sp>
      <p:pic>
        <p:nvPicPr>
          <p:cNvPr id="32" name="regularImg" descr="New Image">
            <a:hlinkClick r:id="rId12" tooltip="http://www.trendhunter.com/id/269562"/>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4287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Interactive In-Store Displays</a:t>
            </a:r>
            <a:r>
              <a:rPr sz="800" b="0" i="0" u="none" strike="noStrike">
                <a:solidFill>
                  <a:srgbClr val="000000"/>
                </a:solidFill>
                <a:latin typeface="Arial"/>
              </a:rPr>
              <a:t>
Kate Spade Introduces Perch Technology to Better Customer Experience</a:t>
            </a:r>
          </a:p>
        </p:txBody>
      </p:sp>
      <p:pic>
        <p:nvPicPr>
          <p:cNvPr id="36" name="regularImg" descr="New Image">
            <a:hlinkClick r:id="rId14" tooltip="http://www.trendhunter.com/id/260006"/>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3144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Projected Design Previews</a:t>
            </a:r>
            <a:r>
              <a:rPr sz="800" b="0" i="0" u="none" strike="noStrike">
                <a:solidFill>
                  <a:srgbClr val="000000"/>
                </a:solidFill>
                <a:latin typeface="Arial"/>
              </a:rPr>
              <a:t>
The Smart Projection Device Helps With Upholstery and Furniture Shopping</a:t>
            </a:r>
          </a:p>
        </p:txBody>
      </p:sp>
      <p:pic>
        <p:nvPicPr>
          <p:cNvPr id="40" name="regularImg" descr="New Image">
            <a:hlinkClick r:id="rId16" tooltip="http://www.trendhunter.com/id/271431"/>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2573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Digital Product Showrooms</a:t>
            </a:r>
            <a:r>
              <a:rPr sz="800" b="0" i="0" u="none" strike="noStrike">
                <a:solidFill>
                  <a:srgbClr val="000000"/>
                </a:solidFill>
                <a:latin typeface="Arial"/>
              </a:rPr>
              <a:t>
Made.com's Display Shows Off Items Available Online and In-Store</a:t>
            </a:r>
          </a:p>
        </p:txBody>
      </p:sp>
      <p:pic>
        <p:nvPicPr>
          <p:cNvPr id="44" name="regularImg" descr="New Image">
            <a:hlinkClick r:id="rId18" tooltip="http://www.trendhunter.com/id/270794"/>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10096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Digital Retail Showrooms</a:t>
            </a:r>
            <a:r>
              <a:rPr sz="800" b="0" i="0" u="none" strike="noStrike">
                <a:solidFill>
                  <a:srgbClr val="000000"/>
                </a:solidFill>
                <a:latin typeface="Arial"/>
              </a:rPr>
              <a:t>
Tommy Hilfiger's High Tech Retail Concept Gets Introduced in Amsterdam</a:t>
            </a:r>
          </a:p>
        </p:txBody>
      </p:sp>
    </p:spTree>
    <p:extLst>
      <p:ext uri="{BB962C8B-B14F-4D97-AF65-F5344CB8AC3E}">
        <p14:creationId xmlns:p14="http://schemas.microsoft.com/office/powerpoint/2010/main" val="161254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Automated Creation</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Consumers move from curating to creating with art-encouraging resources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younger generation is obsessed with avoiding the tedious professions that wreak havoc on their parents, resulting in a need to create. Many online resources and apps have been released as a result. This suits the desire to create, instead of simply curate, artistic content, accelerating the content creation abilities granted to consumers via Twitter and other micro-blogging sites.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6.9</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381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952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3596"/>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7 Ideas + 58 Related Examples</a:t>
            </a:r>
          </a:p>
        </p:txBody>
      </p:sp>
      <p:pic>
        <p:nvPicPr>
          <p:cNvPr id="25" name="arrowImg" descr="New Image">
            <a:hlinkClick r:id="rId7" tooltip="http://www.trendhunter.com/id/273596"/>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3596"/>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http://www.trendhunter.com/id/273596</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1506"/>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44043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Simplified Website Publishing Platforms</a:t>
            </a:r>
            <a:r>
              <a:rPr sz="1000" b="0" i="0" u="none" strike="noStrike">
                <a:solidFill>
                  <a:srgbClr val="000000"/>
                </a:solidFill>
                <a:latin typeface="Arial"/>
              </a:rPr>
              <a:t>
Make Your Own Beautiful Website On Squarespace</a:t>
            </a:r>
          </a:p>
        </p:txBody>
      </p:sp>
      <p:pic>
        <p:nvPicPr>
          <p:cNvPr id="32" name="regularImg" descr="New Image">
            <a:hlinkClick r:id="rId12" tooltip="http://www.trendhunter.com/id/273513"/>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5621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Music-Making Apps</a:t>
            </a:r>
            <a:r>
              <a:rPr sz="800" b="0" i="0" u="none" strike="noStrike">
                <a:solidFill>
                  <a:srgbClr val="000000"/>
                </a:solidFill>
                <a:latin typeface="Arial"/>
              </a:rPr>
              <a:t>
Humtap by Tamer Rashad Creates Full Compositions Through Hums and Taps</a:t>
            </a:r>
          </a:p>
        </p:txBody>
      </p:sp>
      <p:pic>
        <p:nvPicPr>
          <p:cNvPr id="36" name="regularImg" descr="New Image">
            <a:hlinkClick r:id="rId14" tooltip="http://www.trendhunter.com/id/273522"/>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2954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Beat-Making Apps</a:t>
            </a:r>
            <a:r>
              <a:rPr sz="800" b="0" i="0" u="none" strike="noStrike">
                <a:solidFill>
                  <a:srgbClr val="000000"/>
                </a:solidFill>
                <a:latin typeface="Arial"/>
              </a:rPr>
              <a:t>
Auxy for iPad Provides a Digital Mobile Space to Create Electronic Music</a:t>
            </a:r>
          </a:p>
        </p:txBody>
      </p:sp>
      <p:pic>
        <p:nvPicPr>
          <p:cNvPr id="40" name="regularImg" descr="New Image">
            <a:hlinkClick r:id="rId16" tooltip="http://www.trendhunter.com/id/257397"/>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60960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Photo-Focused Journalism Apps</a:t>
            </a:r>
          </a:p>
        </p:txBody>
      </p:sp>
      <p:pic>
        <p:nvPicPr>
          <p:cNvPr id="44" name="regularImg" descr="New Image">
            <a:hlinkClick r:id="rId18" tooltip="http://www.trendhunter.com/id/268091"/>
          </p:cNvPr>
          <p:cNvPicPr>
            <a:picLocks noChangeAspect="1"/>
          </p:cNvPicPr>
          <p:nvPr/>
        </p:nvPicPr>
        <p:blipFill>
          <a:blip r:embed="rId19"/>
          <a:stretch>
            <a:fillRect/>
          </a:stretch>
        </p:blipFill>
        <p:spPr>
          <a:xfrm>
            <a:off x="6905625" y="2667000"/>
            <a:ext cx="952500" cy="657225"/>
          </a:xfrm>
          <a:prstGeom prst="rect">
            <a:avLst/>
          </a:prstGeom>
        </p:spPr>
      </p:pic>
      <p:sp>
        <p:nvSpPr>
          <p:cNvPr id="45" name="TextBox 44"/>
          <p:cNvSpPr txBox="1"/>
          <p:nvPr/>
        </p:nvSpPr>
        <p:spPr>
          <a:xfrm>
            <a:off x="6905625" y="3314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314700"/>
            <a:ext cx="5524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619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Collaborative Design Platforms</a:t>
            </a:r>
          </a:p>
        </p:txBody>
      </p:sp>
      <p:pic>
        <p:nvPicPr>
          <p:cNvPr id="48" name="regularImg" descr="New Image">
            <a:hlinkClick r:id="rId20" tooltip="http://www.trendhunter.com/id/272672"/>
          </p:cNvPr>
          <p:cNvPicPr>
            <a:picLocks noChangeAspect="1"/>
          </p:cNvPicPr>
          <p:nvPr/>
        </p:nvPicPr>
        <p:blipFill>
          <a:blip r:embed="rId21"/>
          <a:stretch>
            <a:fillRect/>
          </a:stretch>
        </p:blipFill>
        <p:spPr>
          <a:xfrm>
            <a:off x="6905625" y="3429000"/>
            <a:ext cx="952500" cy="657225"/>
          </a:xfrm>
          <a:prstGeom prst="rect">
            <a:avLst/>
          </a:prstGeom>
        </p:spPr>
      </p:pic>
      <p:sp>
        <p:nvSpPr>
          <p:cNvPr id="49" name="TextBox 48"/>
          <p:cNvSpPr txBox="1"/>
          <p:nvPr/>
        </p:nvSpPr>
        <p:spPr>
          <a:xfrm>
            <a:off x="6905625" y="4076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4076700"/>
            <a:ext cx="4191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381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Social Reading Campaigns</a:t>
            </a:r>
          </a:p>
        </p:txBody>
      </p:sp>
      <p:pic>
        <p:nvPicPr>
          <p:cNvPr id="52" name="regularImg" descr="New Image">
            <a:hlinkClick r:id="rId22" tooltip="http://www.trendhunter.com/id/227021"/>
          </p:cNvPr>
          <p:cNvPicPr>
            <a:picLocks noChangeAspect="1"/>
          </p:cNvPicPr>
          <p:nvPr/>
        </p:nvPicPr>
        <p:blipFill>
          <a:blip r:embed="rId23"/>
          <a:stretch>
            <a:fillRect/>
          </a:stretch>
        </p:blipFill>
        <p:spPr>
          <a:xfrm>
            <a:off x="6905625" y="4191000"/>
            <a:ext cx="952500" cy="657225"/>
          </a:xfrm>
          <a:prstGeom prst="rect">
            <a:avLst/>
          </a:prstGeom>
        </p:spPr>
      </p:pic>
      <p:sp>
        <p:nvSpPr>
          <p:cNvPr id="53" name="TextBox 52"/>
          <p:cNvSpPr txBox="1"/>
          <p:nvPr/>
        </p:nvSpPr>
        <p:spPr>
          <a:xfrm>
            <a:off x="6905625" y="4838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838700"/>
            <a:ext cx="2286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143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Crowdsourced Writing Apps</a:t>
            </a:r>
          </a:p>
        </p:txBody>
      </p:sp>
    </p:spTree>
    <p:extLst>
      <p:ext uri="{BB962C8B-B14F-4D97-AF65-F5344CB8AC3E}">
        <p14:creationId xmlns:p14="http://schemas.microsoft.com/office/powerpoint/2010/main" val="3954644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8D13"/>
                </a:solidFill>
                <a:latin typeface="Arial"/>
              </a:rPr>
              <a:t>Experiential Flavoring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Moving beyond mere taste, consumers turn to interactive flavor enhancements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Moving beyond the allure of exotic flavoring, brands are turning to flavor enhancements that tantalize both taste buds and provide sensory experiences. Using things like flavored straws and powders to encourage user participation, brands are seeking to not only heighten engagement, but make the process of enhancing flavors more customized to consumer tastes.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6.7</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238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6195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2690"/>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+ 36 Related Examples</a:t>
            </a:r>
          </a:p>
        </p:txBody>
      </p:sp>
      <p:pic>
        <p:nvPicPr>
          <p:cNvPr id="25" name="arrowImg" descr="New Image">
            <a:hlinkClick r:id="rId7" tooltip="http://www.trendhunter.com/id/272690"/>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2690"/>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http://www.trendhunter.com/id/272690</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2297"/>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99473"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Water-Flavoring Bottles</a:t>
            </a:r>
            <a:r>
              <a:rPr sz="1000" b="0" i="0" u="none" strike="noStrike">
                <a:solidFill>
                  <a:srgbClr val="000000"/>
                </a:solidFill>
                <a:latin typeface="Arial"/>
              </a:rPr>
              <a:t>
The Core Flavored Water Bottle Concept Infuses Drinks with Fruity Flavors</a:t>
            </a:r>
          </a:p>
        </p:txBody>
      </p:sp>
      <p:pic>
        <p:nvPicPr>
          <p:cNvPr id="32" name="regularImg" descr="New Image">
            <a:hlinkClick r:id="rId12" tooltip="http://www.trendhunter.com/id/265080"/>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192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Beer-Flavoring Powders</a:t>
            </a:r>
            <a:r>
              <a:rPr sz="800" b="0" i="0" u="none" strike="noStrike">
                <a:solidFill>
                  <a:srgbClr val="000000"/>
                </a:solidFill>
                <a:latin typeface="Arial"/>
              </a:rPr>
              <a:t>
Ajigen's Powdered Packets Let You Customize a Beer Flavor</a:t>
            </a:r>
          </a:p>
        </p:txBody>
      </p:sp>
      <p:pic>
        <p:nvPicPr>
          <p:cNvPr id="36" name="regularImg" descr="New Image">
            <a:hlinkClick r:id="rId14" tooltip="http://www.trendhunter.com/id/27230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382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Spinning Alcohol Infusers</a:t>
            </a:r>
            <a:r>
              <a:rPr sz="800" b="0" i="0" u="none" strike="noStrike">
                <a:solidFill>
                  <a:srgbClr val="000000"/>
                </a:solidFill>
                <a:latin typeface="Arial"/>
              </a:rPr>
              <a:t>
Sempli's Incanter Helps You Add Flavor to Spirits at Home</a:t>
            </a:r>
          </a:p>
        </p:txBody>
      </p:sp>
      <p:pic>
        <p:nvPicPr>
          <p:cNvPr id="40" name="regularImg" descr="New Image">
            <a:hlinkClick r:id="rId16" tooltip="http://www.trendhunter.com/id/258758"/>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8953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Flavored Drinking Straws</a:t>
            </a:r>
            <a:r>
              <a:rPr sz="800" b="0" i="0" u="none" strike="noStrike">
                <a:solidFill>
                  <a:srgbClr val="000000"/>
                </a:solidFill>
                <a:latin typeface="Arial"/>
              </a:rPr>
              <a:t>
Tubulars' Straws Infuse Plain Milk with Tasty Flavors</a:t>
            </a:r>
          </a:p>
        </p:txBody>
      </p:sp>
    </p:spTree>
    <p:extLst>
      <p:ext uri="{BB962C8B-B14F-4D97-AF65-F5344CB8AC3E}">
        <p14:creationId xmlns:p14="http://schemas.microsoft.com/office/powerpoint/2010/main" val="20778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8D13"/>
                </a:solidFill>
                <a:latin typeface="Arial"/>
              </a:rPr>
              <a:t>Viral Oddity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Novel versions of well-known brands spark worldwide attention</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Novelty and oddity reign supreme in the foodie world, but for the mass majority of consumers, full-blown exoticism is still intimidating. Oddball special edition products from familiar brands satiate both needs. This allows consumers to explore within comfortable perimeters, while opening the value of these staple products up to a whole new market.</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4.8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381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714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6195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237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6 Ideas + 50 Related Examples</a:t>
            </a:r>
          </a:p>
        </p:txBody>
      </p:sp>
      <p:pic>
        <p:nvPicPr>
          <p:cNvPr id="25" name="arrowImg" descr="New Image">
            <a:hlinkClick r:id="rId7" tooltip="http://www.trendhunter.com/id/27237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237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http://www.trendhunter.com/id/272375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39759"/>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11277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Vegetable-Flavored Ice Creams</a:t>
            </a:r>
            <a:r>
              <a:rPr sz="1000" b="0" i="0" u="none" strike="noStrike">
                <a:solidFill>
                  <a:srgbClr val="000000"/>
                </a:solidFill>
                <a:latin typeface="Arial"/>
              </a:rPr>
              <a:t>
The 'Spoon Vege' Haagen Daz Ice Cream Features Carrots and Tomatoes</a:t>
            </a:r>
          </a:p>
        </p:txBody>
      </p:sp>
      <p:pic>
        <p:nvPicPr>
          <p:cNvPr id="32" name="regularImg" descr="New Image">
            <a:hlinkClick r:id="rId12" tooltip="http://www.trendhunter.com/id/270175"/>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0287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Sugary Cinnamon Snacks</a:t>
            </a:r>
            <a:r>
              <a:rPr sz="800" b="0" i="0" u="none" strike="noStrike">
                <a:solidFill>
                  <a:srgbClr val="000000"/>
                </a:solidFill>
                <a:latin typeface="Arial"/>
              </a:rPr>
              <a:t>
Cheetos' New Cinnamon Puff Snack Goes by the Name Sweetos</a:t>
            </a:r>
          </a:p>
        </p:txBody>
      </p:sp>
      <p:pic>
        <p:nvPicPr>
          <p:cNvPr id="36" name="regularImg" descr="New Image">
            <a:hlinkClick r:id="rId14" tooltip="http://www.trendhunter.com/id/22505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953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Pop-Inspired Cheesy Snacks</a:t>
            </a:r>
            <a:r>
              <a:rPr sz="800" b="0" i="0" u="none" strike="noStrike">
                <a:solidFill>
                  <a:srgbClr val="000000"/>
                </a:solidFill>
                <a:latin typeface="Arial"/>
              </a:rPr>
              <a:t>
Mountain Dew Cheetos Makes for a Strange Combination</a:t>
            </a:r>
          </a:p>
        </p:txBody>
      </p:sp>
      <p:pic>
        <p:nvPicPr>
          <p:cNvPr id="40" name="regularImg" descr="New Image">
            <a:hlinkClick r:id="rId16" tooltip="http://www.trendhunter.com/id/252997"/>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571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Poultry-Flavored Cookies</a:t>
            </a:r>
            <a:r>
              <a:rPr sz="800" b="0" i="0" u="none" strike="noStrike">
                <a:solidFill>
                  <a:srgbClr val="000000"/>
                </a:solidFill>
                <a:latin typeface="Arial"/>
              </a:rPr>
              <a:t>
The Latest Rumored Bizarre Oreo Flavor is Fried Chicken</a:t>
            </a:r>
          </a:p>
        </p:txBody>
      </p:sp>
      <p:pic>
        <p:nvPicPr>
          <p:cNvPr id="44" name="regularImg" descr="New Image">
            <a:hlinkClick r:id="rId18" tooltip="http://www.trendhunter.com/id/260266"/>
          </p:cNvPr>
          <p:cNvPicPr>
            <a:picLocks noChangeAspect="1"/>
          </p:cNvPicPr>
          <p:nvPr/>
        </p:nvPicPr>
        <p:blipFill>
          <a:blip r:embed="rId19"/>
          <a:stretch>
            <a:fillRect/>
          </a:stretch>
        </p:blipFill>
        <p:spPr>
          <a:xfrm>
            <a:off x="6905625" y="4000500"/>
            <a:ext cx="952500" cy="657225"/>
          </a:xfrm>
          <a:prstGeom prst="rect">
            <a:avLst/>
          </a:prstGeom>
        </p:spPr>
      </p:pic>
      <p:sp>
        <p:nvSpPr>
          <p:cNvPr id="45" name="TextBox 44"/>
          <p:cNvSpPr txBox="1"/>
          <p:nvPr/>
        </p:nvSpPr>
        <p:spPr>
          <a:xfrm>
            <a:off x="6905625" y="4648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4648200"/>
            <a:ext cx="20002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3952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Birthday Cake Pastries</a:t>
            </a:r>
          </a:p>
        </p:txBody>
      </p:sp>
      <p:pic>
        <p:nvPicPr>
          <p:cNvPr id="48" name="regularImg" descr="New Image">
            <a:hlinkClick r:id="rId20" tooltip="http://www.trendhunter.com/id/260080"/>
          </p:cNvPr>
          <p:cNvPicPr>
            <a:picLocks noChangeAspect="1"/>
          </p:cNvPicPr>
          <p:nvPr/>
        </p:nvPicPr>
        <p:blipFill>
          <a:blip r:embed="rId21"/>
          <a:stretch>
            <a:fillRect/>
          </a:stretch>
        </p:blipFill>
        <p:spPr>
          <a:xfrm>
            <a:off x="6905625" y="4762500"/>
            <a:ext cx="952500" cy="657225"/>
          </a:xfrm>
          <a:prstGeom prst="rect">
            <a:avLst/>
          </a:prstGeom>
        </p:spPr>
      </p:pic>
      <p:sp>
        <p:nvSpPr>
          <p:cNvPr id="49" name="TextBox 48"/>
          <p:cNvSpPr txBox="1"/>
          <p:nvPr/>
        </p:nvSpPr>
        <p:spPr>
          <a:xfrm>
            <a:off x="6905625" y="5410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5410200"/>
            <a:ext cx="190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4714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Cookie Themed Milk</a:t>
            </a:r>
          </a:p>
        </p:txBody>
      </p:sp>
    </p:spTree>
    <p:extLst>
      <p:ext uri="{BB962C8B-B14F-4D97-AF65-F5344CB8AC3E}">
        <p14:creationId xmlns:p14="http://schemas.microsoft.com/office/powerpoint/2010/main" val="382046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08B4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08B400"/>
                </a:solidFill>
                <a:latin typeface="Arial"/>
              </a:rPr>
              <a:t>Resource Sharing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Share culture moves past renting and into giving</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modern consumer has a strong sense of community created by the feeling of closeness created by online interaction. This is the reason for the rise of share and rental culture. Using this idea for more noble causes, consumers are seeking ways to share intangible goods with the less fortunate by lending necessary resources.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5.7</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905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619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0981"/>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+ 44 Related Examples</a:t>
            </a:r>
          </a:p>
        </p:txBody>
      </p:sp>
      <p:pic>
        <p:nvPicPr>
          <p:cNvPr id="25" name="arrowImg" descr="New Image">
            <a:hlinkClick r:id="rId7" tooltip="http://www.trendhunter.com/id/270981"/>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0981"/>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http://www.trendhunter.com/id/270981</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3550"/>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580323"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Generous Foodsharing Campaigns</a:t>
            </a:r>
            <a:r>
              <a:rPr sz="1000" b="0" i="0" u="none" strike="noStrike">
                <a:solidFill>
                  <a:srgbClr val="000000"/>
                </a:solidFill>
                <a:latin typeface="Arial"/>
              </a:rPr>
              <a:t>
Ben &amp; Jerry's Food Waste Campaign Shares What You Don't Eat</a:t>
            </a:r>
          </a:p>
        </p:txBody>
      </p:sp>
      <p:pic>
        <p:nvPicPr>
          <p:cNvPr id="32" name="regularImg" descr="New Image">
            <a:hlinkClick r:id="rId12" tooltip="http://www.trendhunter.com/id/263320"/>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9715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Energy-Sharing Networks</a:t>
            </a:r>
            <a:r>
              <a:rPr sz="800" b="0" i="0" u="none" strike="noStrike">
                <a:solidFill>
                  <a:srgbClr val="000000"/>
                </a:solidFill>
                <a:latin typeface="Arial"/>
              </a:rPr>
              <a:t>
The Gridmates Platform Allows Users to Donate Energy to Their Neighbors</a:t>
            </a:r>
          </a:p>
        </p:txBody>
      </p:sp>
      <p:pic>
        <p:nvPicPr>
          <p:cNvPr id="36" name="regularImg" descr="New Image">
            <a:hlinkClick r:id="rId14" tooltip="http://www.trendhunter.com/id/264808"/>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0477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Social Meal-Sharing Initiatives</a:t>
            </a:r>
            <a:r>
              <a:rPr sz="800" b="0" i="0" u="none" strike="noStrike">
                <a:solidFill>
                  <a:srgbClr val="000000"/>
                </a:solidFill>
                <a:latin typeface="Arial"/>
              </a:rPr>
              <a:t>
Social Feed Proposes Online Sharing as a Way to Feed Hungry Kids</a:t>
            </a:r>
          </a:p>
        </p:txBody>
      </p:sp>
      <p:pic>
        <p:nvPicPr>
          <p:cNvPr id="40" name="regularImg" descr="New Image">
            <a:hlinkClick r:id="rId16" tooltip="http://www.trendhunter.com/id/271348"/>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8572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Community Service-Settling Bills</a:t>
            </a:r>
            <a:r>
              <a:rPr sz="800" b="0" i="0" u="none" strike="noStrike">
                <a:solidFill>
                  <a:srgbClr val="000000"/>
                </a:solidFill>
                <a:latin typeface="Arial"/>
              </a:rPr>
              <a:t>
The Water Supplier Lets Poor Customers Pay by Exchanging Services</a:t>
            </a:r>
          </a:p>
        </p:txBody>
      </p:sp>
    </p:spTree>
    <p:extLst>
      <p:ext uri="{BB962C8B-B14F-4D97-AF65-F5344CB8AC3E}">
        <p14:creationId xmlns:p14="http://schemas.microsoft.com/office/powerpoint/2010/main" val="2434898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Reactive Fashion</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As fashion and technology merge, sensor-integrated apparel takes center stage</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Going beyond aesthetic design, fashion retailers are turning to responsive technology for customized appeal. Using sensors to help track and perfect body movements, brands are transforming the way consumers interact with clothing, providing not only function, but also a heightened sense of control.</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6.2</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238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333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333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68237"/>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3 Ideas + 36 Related Examples</a:t>
            </a:r>
          </a:p>
        </p:txBody>
      </p:sp>
      <p:pic>
        <p:nvPicPr>
          <p:cNvPr id="25" name="arrowImg" descr="New Image">
            <a:hlinkClick r:id="rId7" tooltip="http://www.trendhunter.com/id/268237"/>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68237"/>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http://www.trendhunter.com/id/268237</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1462"/>
          </p:cNvPr>
          <p:cNvPicPr>
            <a:picLocks noChangeAspect="1"/>
          </p:cNvPicPr>
          <p:nvPr/>
        </p:nvPicPr>
        <p:blipFill>
          <a:blip r:embed="rId11"/>
          <a:stretch>
            <a:fillRect/>
          </a:stretch>
        </p:blipFill>
        <p:spPr>
          <a:xfrm>
            <a:off x="1190625" y="1905000"/>
            <a:ext cx="4095750" cy="3333750"/>
          </a:xfrm>
          <a:prstGeom prst="rect">
            <a:avLst/>
          </a:prstGeom>
        </p:spPr>
      </p:pic>
      <p:sp>
        <p:nvSpPr>
          <p:cNvPr id="29" name="TextBox 28"/>
          <p:cNvSpPr txBox="1"/>
          <p:nvPr/>
        </p:nvSpPr>
        <p:spPr>
          <a:xfrm>
            <a:off x="119062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1190625" y="5238750"/>
            <a:ext cx="2539365"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109537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Robotic Fashion Fabrics</a:t>
            </a:r>
            <a:r>
              <a:rPr sz="1000" b="0" i="0" u="none" strike="noStrike">
                <a:solidFill>
                  <a:srgbClr val="000000"/>
                </a:solidFill>
                <a:latin typeface="Arial"/>
              </a:rPr>
              <a:t>
These Active Garments Offer an Endless List of Convenient Uses</a:t>
            </a:r>
          </a:p>
        </p:txBody>
      </p:sp>
      <p:pic>
        <p:nvPicPr>
          <p:cNvPr id="32" name="regularImg" descr="New Image">
            <a:hlinkClick r:id="rId12" tooltip="http://www.trendhunter.com/id/263512"/>
          </p:cNvPr>
          <p:cNvPicPr>
            <a:picLocks noChangeAspect="1"/>
          </p:cNvPicPr>
          <p:nvPr/>
        </p:nvPicPr>
        <p:blipFill>
          <a:blip r:embed="rId13"/>
          <a:stretch>
            <a:fillRect/>
          </a:stretch>
        </p:blipFill>
        <p:spPr>
          <a:xfrm>
            <a:off x="6048375" y="1905000"/>
            <a:ext cx="1905000" cy="1238250"/>
          </a:xfrm>
          <a:prstGeom prst="rect">
            <a:avLst/>
          </a:prstGeom>
        </p:spPr>
      </p:pic>
      <p:sp>
        <p:nvSpPr>
          <p:cNvPr id="33" name="TextBox 32"/>
          <p:cNvSpPr txBox="1"/>
          <p:nvPr/>
        </p:nvSpPr>
        <p:spPr>
          <a:xfrm>
            <a:off x="60483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6048375" y="3143250"/>
            <a:ext cx="11620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59531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Movement-Memorizing Ballet Shoes</a:t>
            </a:r>
            <a:r>
              <a:rPr sz="800" b="0" i="0" u="none" strike="noStrike">
                <a:solidFill>
                  <a:srgbClr val="000000"/>
                </a:solidFill>
                <a:latin typeface="Arial"/>
              </a:rPr>
              <a:t>
The E-Traces Pointe Shoes are Fitted with Arduino Technology</a:t>
            </a:r>
          </a:p>
        </p:txBody>
      </p:sp>
      <p:pic>
        <p:nvPicPr>
          <p:cNvPr id="36" name="regularImg" descr="New Image">
            <a:hlinkClick r:id="rId14" tooltip="http://www.trendhunter.com/id/256303"/>
          </p:cNvPr>
          <p:cNvPicPr>
            <a:picLocks noChangeAspect="1"/>
          </p:cNvPicPr>
          <p:nvPr/>
        </p:nvPicPr>
        <p:blipFill>
          <a:blip r:embed="rId15"/>
          <a:stretch>
            <a:fillRect/>
          </a:stretch>
        </p:blipFill>
        <p:spPr>
          <a:xfrm>
            <a:off x="6048375" y="4000500"/>
            <a:ext cx="1905000" cy="1238250"/>
          </a:xfrm>
          <a:prstGeom prst="rect">
            <a:avLst/>
          </a:prstGeom>
        </p:spPr>
      </p:pic>
      <p:sp>
        <p:nvSpPr>
          <p:cNvPr id="37" name="TextBox 36"/>
          <p:cNvSpPr txBox="1"/>
          <p:nvPr/>
        </p:nvSpPr>
        <p:spPr>
          <a:xfrm>
            <a:off x="60483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048375" y="5238750"/>
            <a:ext cx="10287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59531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Hi-Tech Workout Gear</a:t>
            </a:r>
            <a:r>
              <a:rPr sz="800" b="0" i="0" u="none" strike="noStrike">
                <a:solidFill>
                  <a:srgbClr val="000000"/>
                </a:solidFill>
                <a:latin typeface="Arial"/>
              </a:rPr>
              <a:t>
Athos is a Line that Senses the Activity Inside of Muscle Fibers</a:t>
            </a:r>
          </a:p>
        </p:txBody>
      </p:sp>
    </p:spTree>
    <p:extLst>
      <p:ext uri="{BB962C8B-B14F-4D97-AF65-F5344CB8AC3E}">
        <p14:creationId xmlns:p14="http://schemas.microsoft.com/office/powerpoint/2010/main" val="2310826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sp>
        <p:nvSpPr>
          <p:cNvPr id="3" name="TextBox 2"/>
          <p:cNvSpPr txBox="1"/>
          <p:nvPr/>
        </p:nvSpPr>
        <p:spPr>
          <a:xfrm>
            <a:off x="333375" y="2183679"/>
            <a:ext cx="8572500" cy="1015663"/>
          </a:xfrm>
          <a:prstGeom prst="rect">
            <a:avLst/>
          </a:prstGeom>
        </p:spPr>
        <p:txBody>
          <a:bodyPr vertOverflow="overflow" horzOverflow="overflow" wrap="square" lIns="91440" tIns="45720" rIns="91440" bIns="45720" numCol="1" rtlCol="0">
            <a:spAutoFit/>
          </a:bodyPr>
          <a:lstStyle/>
          <a:p>
            <a:pPr fontAlgn="base"/>
            <a:r>
              <a:rPr lang="en-US" sz="6000" dirty="0" smtClean="0">
                <a:solidFill>
                  <a:srgbClr val="000000"/>
                </a:solidFill>
                <a:latin typeface="Arial"/>
              </a:rPr>
              <a:t>Appendix</a:t>
            </a:r>
            <a:endParaRPr sz="6000" dirty="0">
              <a:solidFill>
                <a:srgbClr val="000000"/>
              </a:solidFill>
              <a:latin typeface="Arial"/>
            </a:endParaRPr>
          </a:p>
        </p:txBody>
      </p:sp>
      <p:sp>
        <p:nvSpPr>
          <p:cNvPr id="4" name="TextBox 3">
            <a:hlinkClick r:id="rId3"/>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sp>
        <p:nvSpPr>
          <p:cNvPr id="5" name="TextBox 4"/>
          <p:cNvSpPr txBox="1"/>
          <p:nvPr/>
        </p:nvSpPr>
        <p:spPr>
          <a:xfrm>
            <a:off x="381000" y="3190875"/>
            <a:ext cx="8096250" cy="646331"/>
          </a:xfrm>
          <a:prstGeom prst="rect">
            <a:avLst/>
          </a:prstGeom>
        </p:spPr>
        <p:txBody>
          <a:bodyPr vertOverflow="overflow" horzOverflow="overflow" wrap="square" lIns="91440" tIns="45720" rIns="91440" bIns="45720" numCol="1" rtlCol="0">
            <a:spAutoFit/>
          </a:bodyPr>
          <a:lstStyle/>
          <a:p>
            <a:pPr fontAlgn="base"/>
            <a:r>
              <a:rPr lang="en-US" sz="3600" dirty="0" smtClean="0">
                <a:solidFill>
                  <a:srgbClr val="FF0000"/>
                </a:solidFill>
                <a:latin typeface="Arial"/>
              </a:rPr>
              <a:t>Get More From Your Experience</a:t>
            </a:r>
            <a:endParaRPr sz="3600" dirty="0">
              <a:solidFill>
                <a:srgbClr val="FF0000"/>
              </a:solidFill>
              <a:latin typeface="Arial"/>
            </a:endParaRPr>
          </a:p>
        </p:txBody>
      </p:sp>
      <p:sp>
        <p:nvSpPr>
          <p:cNvPr id="6" name="TextBox 5"/>
          <p:cNvSpPr txBox="1"/>
          <p:nvPr/>
        </p:nvSpPr>
        <p:spPr>
          <a:xfrm>
            <a:off x="381000" y="4286250"/>
            <a:ext cx="8382000" cy="954107"/>
          </a:xfrm>
          <a:prstGeom prst="rect">
            <a:avLst/>
          </a:prstGeom>
        </p:spPr>
        <p:txBody>
          <a:bodyPr vertOverflow="overflow" horzOverflow="overflow" wrap="square" lIns="91440" tIns="45720" rIns="91440" bIns="45720" numCol="1" rtlCol="0">
            <a:spAutoFit/>
          </a:bodyPr>
          <a:lstStyle/>
          <a:p>
            <a:pPr fontAlgn="base"/>
            <a:r>
              <a:rPr lang="en-US" sz="1400" dirty="0" smtClean="0">
                <a:solidFill>
                  <a:srgbClr val="000000"/>
                </a:solidFill>
                <a:latin typeface="Arial"/>
              </a:rPr>
              <a:t>Your Trend Hunter custom reports are customized using the world’s most advanced, most powerful trend platform. Your dedicated advisor can help you get the most of it. This appendix shows you a few of the options that you have at your disposal and how other top-tier innovators rely on our service in different ways that could help you be more successful with less effort</a:t>
            </a:r>
            <a:endParaRPr sz="1400" dirty="0">
              <a:solidFill>
                <a:srgbClr val="000000"/>
              </a:solidFill>
              <a:latin typeface="Arial"/>
            </a:endParaRPr>
          </a:p>
        </p:txBody>
      </p:sp>
      <p:pic>
        <p:nvPicPr>
          <p:cNvPr id="8" name="sidebar image" descr="sidebar image"/>
          <p:cNvPicPr>
            <a:picLocks noChangeAspect="1"/>
          </p:cNvPicPr>
          <p:nvPr/>
        </p:nvPicPr>
        <p:blipFill>
          <a:blip r:embed="rId4"/>
          <a:stretch>
            <a:fillRect/>
          </a:stretch>
        </p:blipFill>
        <p:spPr>
          <a:xfrm>
            <a:off x="0" y="0"/>
            <a:ext cx="71437" cy="6858000"/>
          </a:xfrm>
          <a:prstGeom prst="rect">
            <a:avLst/>
          </a:prstGeom>
        </p:spPr>
      </p:pic>
    </p:spTree>
    <p:extLst>
      <p:ext uri="{BB962C8B-B14F-4D97-AF65-F5344CB8AC3E}">
        <p14:creationId xmlns:p14="http://schemas.microsoft.com/office/powerpoint/2010/main" val="2705672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5750" y="728246"/>
            <a:ext cx="8705850" cy="338554"/>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65000"/>
                    <a:lumOff val="35000"/>
                  </a:prstClr>
                </a:solidFill>
                <a:latin typeface="Calibri Light" panose="020F0302020204030204" pitchFamily="34" charset="0"/>
                <a:cs typeface="Arial" pitchFamily="34" charset="0"/>
              </a:rPr>
              <a:t>Our CEO is an award-winning innovator who grew a $1 billion business which inspired Trend Hunter</a:t>
            </a:r>
          </a:p>
        </p:txBody>
      </p:sp>
      <p:sp>
        <p:nvSpPr>
          <p:cNvPr id="20" name="TextBox 19"/>
          <p:cNvSpPr txBox="1"/>
          <p:nvPr/>
        </p:nvSpPr>
        <p:spPr>
          <a:xfrm>
            <a:off x="285750" y="269558"/>
            <a:ext cx="7029450" cy="461665"/>
          </a:xfrm>
          <a:prstGeom prst="rect">
            <a:avLst/>
          </a:prstGeom>
        </p:spPr>
        <p:txBody>
          <a:bodyPr vertOverflow="overflow" horzOverflow="overflow" wrap="square" lIns="91440" tIns="45720" rIns="91440" bIns="45720" numCol="1" rtlCol="0">
            <a:spAutoFit/>
          </a:bodyPr>
          <a:lstStyle/>
          <a:p>
            <a:pPr fontAlgn="base"/>
            <a:r>
              <a:rPr lang="en-US" sz="2400" b="1" dirty="0" smtClean="0">
                <a:solidFill>
                  <a:srgbClr val="FF0000"/>
                </a:solidFill>
                <a:latin typeface="Arial" panose="020B0604020202020204" pitchFamily="34" charset="0"/>
                <a:cs typeface="Arial" panose="020B0604020202020204" pitchFamily="34" charset="0"/>
              </a:rPr>
              <a:t>Our History: $1 Billion of Innovation Expertise</a:t>
            </a:r>
            <a:endParaRPr lang="en-US" sz="2400" b="1" dirty="0">
              <a:solidFill>
                <a:srgbClr val="FF0000"/>
              </a:solidFill>
              <a:latin typeface="Arial" panose="020B0604020202020204" pitchFamily="34" charset="0"/>
              <a:cs typeface="Arial" panose="020B0604020202020204" pitchFamily="34" charset="0"/>
            </a:endParaRPr>
          </a:p>
        </p:txBody>
      </p:sp>
      <p:sp>
        <p:nvSpPr>
          <p:cNvPr id="22" name="Rectangle 1"/>
          <p:cNvSpPr>
            <a:spLocks noChangeArrowheads="1"/>
          </p:cNvSpPr>
          <p:nvPr/>
        </p:nvSpPr>
        <p:spPr bwMode="auto">
          <a:xfrm>
            <a:off x="177799" y="4429001"/>
            <a:ext cx="1955801" cy="638377"/>
          </a:xfrm>
          <a:prstGeom prst="rect">
            <a:avLst/>
          </a:prstGeom>
          <a:noFill/>
          <a:ln>
            <a:noFill/>
          </a:ln>
          <a:extLst/>
        </p:spPr>
        <p:txBody>
          <a:bodyPr anchor="t" anchorCtr="0"/>
          <a:lstStyle/>
          <a:p>
            <a:pPr algn="ctr"/>
            <a:r>
              <a:rPr lang="en-US" sz="1400" dirty="0" smtClean="0">
                <a:solidFill>
                  <a:prstClr val="black"/>
                </a:solidFill>
                <a:latin typeface="Calibri Light" panose="020F0302020204030204" pitchFamily="34" charset="0"/>
              </a:rPr>
              <a:t>Director of Innovation</a:t>
            </a:r>
            <a:br>
              <a:rPr lang="en-US" sz="1400" dirty="0" smtClean="0">
                <a:solidFill>
                  <a:prstClr val="black"/>
                </a:solidFill>
                <a:latin typeface="Calibri Light" panose="020F0302020204030204" pitchFamily="34" charset="0"/>
              </a:rPr>
            </a:br>
            <a:r>
              <a:rPr lang="en-US" sz="1400" dirty="0" smtClean="0">
                <a:solidFill>
                  <a:prstClr val="black"/>
                </a:solidFill>
                <a:latin typeface="Calibri Light" panose="020F0302020204030204" pitchFamily="34" charset="0"/>
              </a:rPr>
              <a:t>at a Bank</a:t>
            </a:r>
            <a:endParaRPr lang="en-US" sz="1050" dirty="0" smtClean="0">
              <a:solidFill>
                <a:prstClr val="black"/>
              </a:solidFill>
              <a:latin typeface="Calibri Light" panose="020F0302020204030204" pitchFamily="34" charset="0"/>
            </a:endParaRPr>
          </a:p>
        </p:txBody>
      </p:sp>
      <p:pic>
        <p:nvPicPr>
          <p:cNvPr id="29" name="Picture 10" descr="Innovation Keynote Speaker Jeremy Gutsche To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6646" y="3479062"/>
            <a:ext cx="1101216" cy="8109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4085559" y="3355265"/>
            <a:ext cx="2086641" cy="1676695"/>
            <a:chOff x="4085559" y="3355265"/>
            <a:chExt cx="2086641" cy="1676695"/>
          </a:xfrm>
        </p:grpSpPr>
        <p:pic>
          <p:nvPicPr>
            <p:cNvPr id="43" name="Picture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0205" y="3355265"/>
              <a:ext cx="1037348" cy="1037348"/>
            </a:xfrm>
            <a:prstGeom prst="rect">
              <a:avLst/>
            </a:prstGeom>
          </p:spPr>
        </p:pic>
        <p:cxnSp>
          <p:nvCxnSpPr>
            <p:cNvPr id="44" name="Straight Connector 43"/>
            <p:cNvCxnSpPr/>
            <p:nvPr/>
          </p:nvCxnSpPr>
          <p:spPr>
            <a:xfrm>
              <a:off x="4085559" y="3851146"/>
              <a:ext cx="381000" cy="0"/>
            </a:xfrm>
            <a:prstGeom prst="line">
              <a:avLst/>
            </a:prstGeom>
            <a:ln w="12700">
              <a:solidFill>
                <a:schemeClr val="bg1">
                  <a:lumMod val="6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46" name="Rectangle 1"/>
            <p:cNvSpPr>
              <a:spLocks noChangeArrowheads="1"/>
            </p:cNvSpPr>
            <p:nvPr/>
          </p:nvSpPr>
          <p:spPr bwMode="auto">
            <a:xfrm>
              <a:off x="4085559" y="4430076"/>
              <a:ext cx="2086641" cy="601884"/>
            </a:xfrm>
            <a:prstGeom prst="rect">
              <a:avLst/>
            </a:prstGeom>
            <a:noFill/>
            <a:ln>
              <a:noFill/>
            </a:ln>
            <a:extLst/>
          </p:spPr>
          <p:txBody>
            <a:bodyPr anchor="t" anchorCtr="0"/>
            <a:lstStyle/>
            <a:p>
              <a:pPr algn="ctr"/>
              <a:r>
                <a:rPr lang="en-US" sz="1400" dirty="0" smtClean="0">
                  <a:solidFill>
                    <a:prstClr val="black"/>
                  </a:solidFill>
                  <a:latin typeface="Calibri Light" panose="020F0302020204030204" pitchFamily="34" charset="0"/>
                </a:rPr>
                <a:t>Built a Giant Research </a:t>
              </a:r>
              <a:br>
                <a:rPr lang="en-US" sz="1400" dirty="0" smtClean="0">
                  <a:solidFill>
                    <a:prstClr val="black"/>
                  </a:solidFill>
                  <a:latin typeface="Calibri Light" panose="020F0302020204030204" pitchFamily="34" charset="0"/>
                </a:rPr>
              </a:br>
              <a:r>
                <a:rPr lang="en-US" sz="1400" dirty="0" smtClean="0">
                  <a:solidFill>
                    <a:prstClr val="black"/>
                  </a:solidFill>
                  <a:latin typeface="Calibri Light" panose="020F0302020204030204" pitchFamily="34" charset="0"/>
                </a:rPr>
                <a:t>Lab to Study Ideas</a:t>
              </a:r>
              <a:endParaRPr lang="en-US" sz="1050" dirty="0">
                <a:solidFill>
                  <a:prstClr val="black"/>
                </a:solidFill>
                <a:latin typeface="Calibri Light" panose="020F0302020204030204" pitchFamily="34" charset="0"/>
              </a:endParaRPr>
            </a:p>
          </p:txBody>
        </p:sp>
      </p:grpSp>
      <p:grpSp>
        <p:nvGrpSpPr>
          <p:cNvPr id="9" name="Group 8"/>
          <p:cNvGrpSpPr/>
          <p:nvPr/>
        </p:nvGrpSpPr>
        <p:grpSpPr>
          <a:xfrm>
            <a:off x="6512493" y="5174829"/>
            <a:ext cx="2631507" cy="838529"/>
            <a:chOff x="6512493" y="5174829"/>
            <a:chExt cx="2631507" cy="838529"/>
          </a:xfrm>
        </p:grpSpPr>
        <p:pic>
          <p:nvPicPr>
            <p:cNvPr id="26" name="Picture 2" descr="Best Innovation Keynote Speak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12493" y="5174829"/>
              <a:ext cx="938921" cy="838529"/>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TextBox 32"/>
            <p:cNvSpPr txBox="1"/>
            <p:nvPr/>
          </p:nvSpPr>
          <p:spPr>
            <a:xfrm>
              <a:off x="7442199" y="5333731"/>
              <a:ext cx="1701801"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prstClr val="black">
                      <a:lumMod val="95000"/>
                      <a:lumOff val="5000"/>
                    </a:prstClr>
                  </a:solidFill>
                  <a:latin typeface="Calibri Light" panose="020F0302020204030204" pitchFamily="34" charset="0"/>
                  <a:cs typeface="Arial" pitchFamily="34" charset="0"/>
                </a:rPr>
                <a:t>New York Times Bestselling Methods</a:t>
              </a:r>
            </a:p>
          </p:txBody>
        </p:sp>
      </p:grpSp>
      <p:grpSp>
        <p:nvGrpSpPr>
          <p:cNvPr id="7" name="Group 6"/>
          <p:cNvGrpSpPr/>
          <p:nvPr/>
        </p:nvGrpSpPr>
        <p:grpSpPr>
          <a:xfrm>
            <a:off x="6477000" y="3474904"/>
            <a:ext cx="2514600" cy="638875"/>
            <a:chOff x="6477000" y="3474904"/>
            <a:chExt cx="2514600" cy="638875"/>
          </a:xfrm>
        </p:grpSpPr>
        <p:pic>
          <p:nvPicPr>
            <p:cNvPr id="25" name="Picture 6" descr="http://3-ps.googleusercontent.com/x/www.trendhunter.com/cdn.trendhunterstatic.com/xTrend-Hunter-Reports-Custom-Platform.jpg.pagespeed.ic.s--UQsZR4j.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3474904"/>
              <a:ext cx="1013828" cy="638875"/>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Box 33"/>
            <p:cNvSpPr txBox="1"/>
            <p:nvPr/>
          </p:nvSpPr>
          <p:spPr>
            <a:xfrm>
              <a:off x="7453086" y="3530348"/>
              <a:ext cx="1538514"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prstClr val="black">
                      <a:lumMod val="95000"/>
                      <a:lumOff val="5000"/>
                    </a:prstClr>
                  </a:solidFill>
                  <a:latin typeface="Calibri Light" panose="020F0302020204030204" pitchFamily="34" charset="0"/>
                  <a:cs typeface="Arial" pitchFamily="34" charset="0"/>
                </a:rPr>
                <a:t>Custom</a:t>
              </a:r>
              <a:br>
                <a:rPr lang="en-US" sz="1400" dirty="0" smtClean="0">
                  <a:solidFill>
                    <a:prstClr val="black">
                      <a:lumMod val="95000"/>
                      <a:lumOff val="5000"/>
                    </a:prstClr>
                  </a:solidFill>
                  <a:latin typeface="Calibri Light" panose="020F0302020204030204" pitchFamily="34" charset="0"/>
                  <a:cs typeface="Arial" pitchFamily="34" charset="0"/>
                </a:rPr>
              </a:br>
              <a:r>
                <a:rPr lang="en-US" sz="1400" dirty="0" smtClean="0">
                  <a:solidFill>
                    <a:prstClr val="black">
                      <a:lumMod val="95000"/>
                      <a:lumOff val="5000"/>
                    </a:prstClr>
                  </a:solidFill>
                  <a:latin typeface="Calibri Light" panose="020F0302020204030204" pitchFamily="34" charset="0"/>
                  <a:cs typeface="Arial" pitchFamily="34" charset="0"/>
                </a:rPr>
                <a:t>Dashboards</a:t>
              </a:r>
              <a:endParaRPr lang="en-US" sz="1050" i="1" dirty="0" smtClean="0">
                <a:solidFill>
                  <a:prstClr val="black">
                    <a:lumMod val="95000"/>
                    <a:lumOff val="5000"/>
                  </a:prstClr>
                </a:solidFill>
                <a:latin typeface="Calibri Light" panose="020F0302020204030204" pitchFamily="34" charset="0"/>
                <a:cs typeface="Arial" pitchFamily="34" charset="0"/>
              </a:endParaRPr>
            </a:p>
          </p:txBody>
        </p:sp>
      </p:grpSp>
      <p:grpSp>
        <p:nvGrpSpPr>
          <p:cNvPr id="6" name="Group 5"/>
          <p:cNvGrpSpPr/>
          <p:nvPr/>
        </p:nvGrpSpPr>
        <p:grpSpPr>
          <a:xfrm>
            <a:off x="6529972" y="2592707"/>
            <a:ext cx="2461628" cy="652399"/>
            <a:chOff x="6529972" y="2592707"/>
            <a:chExt cx="2461628" cy="652399"/>
          </a:xfrm>
        </p:grpSpPr>
        <p:sp>
          <p:nvSpPr>
            <p:cNvPr id="35" name="TextBox 34"/>
            <p:cNvSpPr txBox="1"/>
            <p:nvPr/>
          </p:nvSpPr>
          <p:spPr>
            <a:xfrm>
              <a:off x="7453086" y="2647394"/>
              <a:ext cx="1538514"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prstClr val="black">
                      <a:lumMod val="95000"/>
                      <a:lumOff val="5000"/>
                    </a:prstClr>
                  </a:solidFill>
                  <a:latin typeface="Calibri Light" panose="020F0302020204030204" pitchFamily="34" charset="0"/>
                  <a:cs typeface="Arial" pitchFamily="34" charset="0"/>
                </a:rPr>
                <a:t>Custom </a:t>
              </a:r>
              <a:br>
                <a:rPr lang="en-US" sz="1400" dirty="0" smtClean="0">
                  <a:solidFill>
                    <a:prstClr val="black">
                      <a:lumMod val="95000"/>
                      <a:lumOff val="5000"/>
                    </a:prstClr>
                  </a:solidFill>
                  <a:latin typeface="Calibri Light" panose="020F0302020204030204" pitchFamily="34" charset="0"/>
                  <a:cs typeface="Arial" pitchFamily="34" charset="0"/>
                </a:rPr>
              </a:br>
              <a:r>
                <a:rPr lang="en-US" sz="1400" dirty="0" smtClean="0">
                  <a:solidFill>
                    <a:prstClr val="black">
                      <a:lumMod val="95000"/>
                      <a:lumOff val="5000"/>
                    </a:prstClr>
                  </a:solidFill>
                  <a:latin typeface="Calibri Light" panose="020F0302020204030204" pitchFamily="34" charset="0"/>
                  <a:cs typeface="Arial" pitchFamily="34" charset="0"/>
                </a:rPr>
                <a:t>Reports</a:t>
              </a:r>
              <a:endParaRPr lang="en-US" sz="1050" i="1" dirty="0" smtClean="0">
                <a:solidFill>
                  <a:prstClr val="black">
                    <a:lumMod val="95000"/>
                    <a:lumOff val="5000"/>
                  </a:prstClr>
                </a:solidFill>
                <a:latin typeface="Calibri Light" panose="020F0302020204030204" pitchFamily="34" charset="0"/>
                <a:cs typeface="Arial" pitchFamily="34" charset="0"/>
              </a:endParaRPr>
            </a:p>
          </p:txBody>
        </p: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9972" y="2592707"/>
              <a:ext cx="921228" cy="652399"/>
            </a:xfrm>
            <a:prstGeom prst="rect">
              <a:avLst/>
            </a:prstGeom>
          </p:spPr>
        </p:pic>
      </p:grpSp>
      <p:grpSp>
        <p:nvGrpSpPr>
          <p:cNvPr id="8" name="Group 7"/>
          <p:cNvGrpSpPr/>
          <p:nvPr/>
        </p:nvGrpSpPr>
        <p:grpSpPr>
          <a:xfrm>
            <a:off x="6510867" y="4300407"/>
            <a:ext cx="2480733" cy="652217"/>
            <a:chOff x="6510867" y="4300407"/>
            <a:chExt cx="2480733" cy="652217"/>
          </a:xfrm>
        </p:grpSpPr>
        <p:sp>
          <p:nvSpPr>
            <p:cNvPr id="36" name="TextBox 35"/>
            <p:cNvSpPr txBox="1"/>
            <p:nvPr/>
          </p:nvSpPr>
          <p:spPr>
            <a:xfrm>
              <a:off x="7453086" y="4358236"/>
              <a:ext cx="1538514"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prstClr val="black">
                      <a:lumMod val="95000"/>
                      <a:lumOff val="5000"/>
                    </a:prstClr>
                  </a:solidFill>
                  <a:latin typeface="Calibri Light" panose="020F0302020204030204" pitchFamily="34" charset="0"/>
                  <a:cs typeface="Arial" pitchFamily="34" charset="0"/>
                </a:rPr>
                <a:t>Custom</a:t>
              </a:r>
            </a:p>
            <a:p>
              <a:pPr fontAlgn="base"/>
              <a:r>
                <a:rPr lang="en-US" sz="1400" dirty="0" smtClean="0">
                  <a:solidFill>
                    <a:prstClr val="black">
                      <a:lumMod val="95000"/>
                      <a:lumOff val="5000"/>
                    </a:prstClr>
                  </a:solidFill>
                  <a:latin typeface="Calibri Light" panose="020F0302020204030204" pitchFamily="34" charset="0"/>
                  <a:cs typeface="Arial" pitchFamily="34" charset="0"/>
                </a:rPr>
                <a:t>Presentations</a:t>
              </a:r>
              <a:endParaRPr lang="en-US" sz="1050" i="1" dirty="0" smtClean="0">
                <a:solidFill>
                  <a:prstClr val="black">
                    <a:lumMod val="95000"/>
                    <a:lumOff val="5000"/>
                  </a:prstClr>
                </a:solidFill>
                <a:latin typeface="Calibri Light" panose="020F0302020204030204" pitchFamily="34" charset="0"/>
                <a:cs typeface="Arial" pitchFamily="34" charset="0"/>
              </a:endParaRPr>
            </a:p>
          </p:txBody>
        </p:sp>
        <p:pic>
          <p:nvPicPr>
            <p:cNvPr id="39" name="Picture 6" descr="https://ci6.googleusercontent.com/proxy/KxHXNVakETA9ImB-YU9YPR7XKd1CnwD-A65bLm_blBHj0bL2uWcViF0F6-x2kIAfC3KdDYVdSB48-_NwwL6YK6gaRP2z8q0w2ORjbTfdmH2rUxyueVMyHPX5GA3HgdX-aoLriWTPrE7El9ioHEaCuEMe2OwVoP1WXRB11ydYBZds_ZJm2X3EZ4Hbl9XmI0LR3P5ZR5hFKUVrtgY=s0-d-e1-ft#https://docs.google.com/uc?export=download&amp;id=0Bzb6cgO8E0KdenA5cV8yclowSDA&amp;revid=0Bzb6cgO8E0KdK2E0eUVsYUxsZHE2eUpIeG81YXk2M2RJbWY0PQ"/>
            <p:cNvPicPr>
              <a:picLocks noChangeAspect="1" noChangeArrowheads="1"/>
            </p:cNvPicPr>
            <p:nvPr/>
          </p:nvPicPr>
          <p:blipFill rotWithShape="1">
            <a:blip r:embed="rId8" cstate="email">
              <a:lum bright="3000"/>
              <a:extLst>
                <a:ext uri="{BEBA8EAE-BF5A-486C-A8C5-ECC9F3942E4B}">
                  <a14:imgProps xmlns:a14="http://schemas.microsoft.com/office/drawing/2010/main">
                    <a14:imgLayer r:embed="rId9">
                      <a14:imgEffect>
                        <a14:saturation sat="79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6510867" y="4300407"/>
              <a:ext cx="960637" cy="65221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p:cNvGrpSpPr/>
          <p:nvPr/>
        </p:nvGrpSpPr>
        <p:grpSpPr>
          <a:xfrm>
            <a:off x="1943604" y="3490275"/>
            <a:ext cx="2289843" cy="1540610"/>
            <a:chOff x="1943604" y="3490275"/>
            <a:chExt cx="2289843" cy="1540610"/>
          </a:xfrm>
        </p:grpSpPr>
        <p:sp>
          <p:nvSpPr>
            <p:cNvPr id="23" name="Rectangle 1"/>
            <p:cNvSpPr>
              <a:spLocks noChangeArrowheads="1"/>
            </p:cNvSpPr>
            <p:nvPr/>
          </p:nvSpPr>
          <p:spPr bwMode="auto">
            <a:xfrm>
              <a:off x="2146806" y="4429001"/>
              <a:ext cx="2086641" cy="601884"/>
            </a:xfrm>
            <a:prstGeom prst="rect">
              <a:avLst/>
            </a:prstGeom>
            <a:noFill/>
            <a:ln>
              <a:noFill/>
            </a:ln>
            <a:extLst/>
          </p:spPr>
          <p:txBody>
            <a:bodyPr anchor="t" anchorCtr="0"/>
            <a:lstStyle/>
            <a:p>
              <a:pPr algn="ctr"/>
              <a:r>
                <a:rPr lang="en-US" sz="1400" dirty="0" smtClean="0">
                  <a:solidFill>
                    <a:prstClr val="black"/>
                  </a:solidFill>
                  <a:latin typeface="Calibri Light" panose="020F0302020204030204" pitchFamily="34" charset="0"/>
                </a:rPr>
                <a:t>Created an Idea Pipeline</a:t>
              </a:r>
              <a:br>
                <a:rPr lang="en-US" sz="1400" dirty="0" smtClean="0">
                  <a:solidFill>
                    <a:prstClr val="black"/>
                  </a:solidFill>
                  <a:latin typeface="Calibri Light" panose="020F0302020204030204" pitchFamily="34" charset="0"/>
                </a:rPr>
              </a:br>
              <a:r>
                <a:rPr lang="en-US" sz="1400" dirty="0" smtClean="0">
                  <a:solidFill>
                    <a:prstClr val="black"/>
                  </a:solidFill>
                  <a:latin typeface="Calibri Light" panose="020F0302020204030204" pitchFamily="34" charset="0"/>
                </a:rPr>
                <a:t>&amp; $1 Billion Business</a:t>
              </a:r>
              <a:endParaRPr lang="en-US" sz="1050" dirty="0">
                <a:solidFill>
                  <a:prstClr val="black"/>
                </a:solidFill>
                <a:latin typeface="Calibri Light" panose="020F0302020204030204" pitchFamily="34" charset="0"/>
              </a:endParaRPr>
            </a:p>
          </p:txBody>
        </p:sp>
        <p:cxnSp>
          <p:nvCxnSpPr>
            <p:cNvPr id="31" name="Straight Connector 30"/>
            <p:cNvCxnSpPr/>
            <p:nvPr/>
          </p:nvCxnSpPr>
          <p:spPr>
            <a:xfrm>
              <a:off x="1943604" y="3856977"/>
              <a:ext cx="266196" cy="0"/>
            </a:xfrm>
            <a:prstGeom prst="line">
              <a:avLst/>
            </a:prstGeom>
            <a:ln w="12700">
              <a:solidFill>
                <a:schemeClr val="bg1">
                  <a:lumMod val="6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pic>
          <p:nvPicPr>
            <p:cNvPr id="1026" name="Picture 2" descr="Exploiting Chaos Framewor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570312" y="3490275"/>
              <a:ext cx="1295400" cy="79970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B5274F97-0F13-42E5-9A1D-07478243785D}" type="slidenum">
              <a:rPr lang="nl-BE" smtClean="0">
                <a:solidFill>
                  <a:prstClr val="black">
                    <a:tint val="75000"/>
                  </a:prstClr>
                </a:solidFill>
              </a:rPr>
              <a:pPr/>
              <a:t>38</a:t>
            </a:fld>
            <a:endParaRPr lang="nl-BE">
              <a:solidFill>
                <a:prstClr val="black">
                  <a:tint val="75000"/>
                </a:prstClr>
              </a:solidFill>
            </a:endParaRPr>
          </a:p>
        </p:txBody>
      </p:sp>
      <p:grpSp>
        <p:nvGrpSpPr>
          <p:cNvPr id="5" name="Group 4"/>
          <p:cNvGrpSpPr/>
          <p:nvPr/>
        </p:nvGrpSpPr>
        <p:grpSpPr>
          <a:xfrm>
            <a:off x="6019800" y="1752600"/>
            <a:ext cx="2960913" cy="4260758"/>
            <a:chOff x="6019800" y="1752600"/>
            <a:chExt cx="2960913" cy="4260758"/>
          </a:xfrm>
        </p:grpSpPr>
        <p:sp>
          <p:nvSpPr>
            <p:cNvPr id="28" name="Left Brace 27"/>
            <p:cNvSpPr/>
            <p:nvPr/>
          </p:nvSpPr>
          <p:spPr>
            <a:xfrm>
              <a:off x="6019800" y="1764440"/>
              <a:ext cx="304800" cy="4248918"/>
            </a:xfrm>
            <a:prstGeom prst="leftBrace">
              <a:avLst>
                <a:gd name="adj1" fmla="val 65476"/>
                <a:gd name="adj2" fmla="val 4945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prstClr val="black"/>
                </a:solidFill>
              </a:endParaRPr>
            </a:p>
          </p:txBody>
        </p:sp>
        <p:pic>
          <p:nvPicPr>
            <p:cNvPr id="38" name="Picture 10" descr="http://4-ps.googleusercontent.com/x/www.trendhunter.com/cdn.trendhunterstatic.com/xTrend-Hunter-Reports-Dedicated-Advisors.jpg.pagespeed.ic.gftnm7Hcm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9442" y="1752600"/>
              <a:ext cx="902757" cy="60936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442199" y="1764440"/>
              <a:ext cx="1538514"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prstClr val="black">
                      <a:lumMod val="95000"/>
                      <a:lumOff val="5000"/>
                    </a:prstClr>
                  </a:solidFill>
                  <a:latin typeface="Calibri Light" panose="020F0302020204030204" pitchFamily="34" charset="0"/>
                  <a:cs typeface="Arial" pitchFamily="34" charset="0"/>
                </a:rPr>
                <a:t>Dedicated Advisors</a:t>
              </a:r>
              <a:endParaRPr lang="en-US" sz="1050" i="1" dirty="0" smtClean="0">
                <a:solidFill>
                  <a:prstClr val="black">
                    <a:lumMod val="95000"/>
                    <a:lumOff val="5000"/>
                  </a:prstClr>
                </a:solidFill>
                <a:latin typeface="Calibri Light" panose="020F0302020204030204" pitchFamily="34" charset="0"/>
                <a:cs typeface="Arial" pitchFamily="34" charset="0"/>
              </a:endParaRPr>
            </a:p>
          </p:txBody>
        </p:sp>
      </p:grpSp>
    </p:spTree>
    <p:extLst>
      <p:ext uri="{BB962C8B-B14F-4D97-AF65-F5344CB8AC3E}">
        <p14:creationId xmlns:p14="http://schemas.microsoft.com/office/powerpoint/2010/main" val="3366504507"/>
      </p:ext>
    </p:extLst>
  </p:cSld>
  <p:clrMapOvr>
    <a:masterClrMapping/>
  </p:clrMapOvr>
  <mc:AlternateContent xmlns:mc="http://schemas.openxmlformats.org/markup-compatibility/2006" xmlns:p14="http://schemas.microsoft.com/office/powerpoint/2010/main">
    <mc:Choice Requires="p14">
      <p:transition spd="slow" p14:dur="2000" advTm="27607"/>
    </mc:Choice>
    <mc:Fallback xmlns="">
      <p:transition spd="slow" advTm="27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p:cNvSpPr>
            <a:spLocks noChangeArrowheads="1"/>
          </p:cNvSpPr>
          <p:nvPr/>
        </p:nvSpPr>
        <p:spPr bwMode="auto">
          <a:xfrm>
            <a:off x="321734" y="3431122"/>
            <a:ext cx="2362200" cy="808038"/>
          </a:xfrm>
          <a:prstGeom prst="rect">
            <a:avLst/>
          </a:prstGeom>
          <a:noFill/>
          <a:ln>
            <a:noFill/>
          </a:ln>
          <a:extLst/>
        </p:spPr>
        <p:txBody>
          <a:bodyPr anchor="t" anchorCtr="0"/>
          <a:lstStyle/>
          <a:p>
            <a:pPr algn="ctr"/>
            <a:r>
              <a:rPr lang="en-US" sz="2800" dirty="0" smtClean="0">
                <a:solidFill>
                  <a:srgbClr val="FF0000"/>
                </a:solidFill>
              </a:rPr>
              <a:t>Your Team</a:t>
            </a:r>
            <a:endParaRPr lang="en-US" sz="1400" dirty="0">
              <a:solidFill>
                <a:srgbClr val="FF0000"/>
              </a:solidFill>
              <a:latin typeface="Calibri Light" panose="020F0302020204030204" pitchFamily="34" charset="0"/>
            </a:endParaRPr>
          </a:p>
        </p:txBody>
      </p:sp>
      <p:sp>
        <p:nvSpPr>
          <p:cNvPr id="19" name="Isosceles Triangle 18"/>
          <p:cNvSpPr/>
          <p:nvPr/>
        </p:nvSpPr>
        <p:spPr bwMode="auto">
          <a:xfrm rot="5400000">
            <a:off x="2051316" y="3510317"/>
            <a:ext cx="1371599" cy="38243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endParaRPr lang="en-CA" sz="1900" smtClean="0">
              <a:solidFill>
                <a:prstClr val="white"/>
              </a:solidFill>
              <a:latin typeface="Arial" pitchFamily="34" charset="0"/>
            </a:endParaRPr>
          </a:p>
        </p:txBody>
      </p:sp>
      <p:sp>
        <p:nvSpPr>
          <p:cNvPr id="2" name="Slide Number Placeholder 1"/>
          <p:cNvSpPr>
            <a:spLocks noGrp="1"/>
          </p:cNvSpPr>
          <p:nvPr>
            <p:ph type="sldNum" sz="quarter" idx="12"/>
          </p:nvPr>
        </p:nvSpPr>
        <p:spPr/>
        <p:txBody>
          <a:bodyPr/>
          <a:lstStyle/>
          <a:p>
            <a:fld id="{B5274F97-0F13-42E5-9A1D-07478243785D}" type="slidenum">
              <a:rPr lang="nl-BE" smtClean="0">
                <a:solidFill>
                  <a:prstClr val="black">
                    <a:tint val="75000"/>
                  </a:prstClr>
                </a:solidFill>
              </a:rPr>
              <a:pPr/>
              <a:t>39</a:t>
            </a:fld>
            <a:endParaRPr lang="nl-BE">
              <a:solidFill>
                <a:prstClr val="black">
                  <a:tint val="75000"/>
                </a:prstClr>
              </a:solidFill>
            </a:endParaRPr>
          </a:p>
        </p:txBody>
      </p:sp>
      <p:sp>
        <p:nvSpPr>
          <p:cNvPr id="30" name="TextBox 29"/>
          <p:cNvSpPr txBox="1"/>
          <p:nvPr/>
        </p:nvSpPr>
        <p:spPr>
          <a:xfrm>
            <a:off x="285750" y="728246"/>
            <a:ext cx="8705850" cy="338554"/>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65000"/>
                    <a:lumOff val="35000"/>
                  </a:prstClr>
                </a:solidFill>
                <a:latin typeface="Calibri Light" panose="020F0302020204030204" pitchFamily="34" charset="0"/>
                <a:cs typeface="Arial" pitchFamily="34" charset="0"/>
              </a:rPr>
              <a:t>Every month, your advisor creates custom research for your exact projects and curiosities</a:t>
            </a:r>
          </a:p>
        </p:txBody>
      </p:sp>
      <p:sp>
        <p:nvSpPr>
          <p:cNvPr id="31" name="TextBox 30"/>
          <p:cNvSpPr txBox="1"/>
          <p:nvPr/>
        </p:nvSpPr>
        <p:spPr>
          <a:xfrm>
            <a:off x="285750" y="269558"/>
            <a:ext cx="7029450" cy="461665"/>
          </a:xfrm>
          <a:prstGeom prst="rect">
            <a:avLst/>
          </a:prstGeom>
        </p:spPr>
        <p:txBody>
          <a:bodyPr vertOverflow="overflow" horzOverflow="overflow" wrap="square" lIns="91440" tIns="45720" rIns="91440" bIns="45720" numCol="1" rtlCol="0">
            <a:spAutoFit/>
          </a:bodyPr>
          <a:lstStyle/>
          <a:p>
            <a:pPr fontAlgn="base"/>
            <a:r>
              <a:rPr lang="en-US" sz="2400" b="1" dirty="0" smtClean="0">
                <a:solidFill>
                  <a:srgbClr val="FF0000"/>
                </a:solidFill>
                <a:latin typeface="Arial" panose="020B0604020202020204" pitchFamily="34" charset="0"/>
                <a:cs typeface="Arial" panose="020B0604020202020204" pitchFamily="34" charset="0"/>
              </a:rPr>
              <a:t>Our Process: Fast, Ongoing Custom Research</a:t>
            </a:r>
            <a:endParaRPr lang="en-US" sz="2400" b="1" dirty="0">
              <a:solidFill>
                <a:srgbClr val="FF0000"/>
              </a:solidFill>
              <a:latin typeface="Arial" panose="020B0604020202020204" pitchFamily="34" charset="0"/>
              <a:cs typeface="Arial" panose="020B0604020202020204" pitchFamily="34" charset="0"/>
            </a:endParaRPr>
          </a:p>
        </p:txBody>
      </p:sp>
      <p:grpSp>
        <p:nvGrpSpPr>
          <p:cNvPr id="32" name="Group 31"/>
          <p:cNvGrpSpPr/>
          <p:nvPr/>
        </p:nvGrpSpPr>
        <p:grpSpPr>
          <a:xfrm>
            <a:off x="5075179" y="1672968"/>
            <a:ext cx="4003903" cy="4245729"/>
            <a:chOff x="5075179" y="1672968"/>
            <a:chExt cx="4003903" cy="4245729"/>
          </a:xfrm>
        </p:grpSpPr>
        <p:sp>
          <p:nvSpPr>
            <p:cNvPr id="33" name="Right Brace 32"/>
            <p:cNvSpPr/>
            <p:nvPr/>
          </p:nvSpPr>
          <p:spPr>
            <a:xfrm flipH="1">
              <a:off x="5075179" y="1672968"/>
              <a:ext cx="312161" cy="4245729"/>
            </a:xfrm>
            <a:prstGeom prst="rightBrace">
              <a:avLst>
                <a:gd name="adj1" fmla="val 71198"/>
                <a:gd name="adj2" fmla="val 47923"/>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36" name="Rectangle 35"/>
            <p:cNvSpPr/>
            <p:nvPr/>
          </p:nvSpPr>
          <p:spPr>
            <a:xfrm>
              <a:off x="6934200" y="1882648"/>
              <a:ext cx="2144882" cy="646331"/>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dirty="0" smtClean="0">
                  <a:solidFill>
                    <a:prstClr val="black">
                      <a:lumMod val="65000"/>
                      <a:lumOff val="35000"/>
                    </a:prstClr>
                  </a:solidFill>
                  <a:latin typeface="Arial" panose="020B0604020202020204" pitchFamily="34" charset="0"/>
                  <a:cs typeface="Arial" panose="020B0604020202020204" pitchFamily="34" charset="0"/>
                </a:rPr>
                <a:t>Sends Request to</a:t>
              </a:r>
              <a:br>
                <a:rPr lang="en-US" dirty="0" smtClean="0">
                  <a:solidFill>
                    <a:prstClr val="black">
                      <a:lumMod val="65000"/>
                      <a:lumOff val="35000"/>
                    </a:prstClr>
                  </a:solidFill>
                  <a:latin typeface="Arial" panose="020B0604020202020204" pitchFamily="34" charset="0"/>
                  <a:cs typeface="Arial" panose="020B0604020202020204" pitchFamily="34" charset="0"/>
                </a:rPr>
              </a:br>
              <a:r>
                <a:rPr lang="en-US" dirty="0" smtClean="0">
                  <a:solidFill>
                    <a:prstClr val="black">
                      <a:lumMod val="65000"/>
                      <a:lumOff val="35000"/>
                    </a:prstClr>
                  </a:solidFill>
                  <a:latin typeface="Arial" panose="020B0604020202020204" pitchFamily="34" charset="0"/>
                  <a:cs typeface="Arial" panose="020B0604020202020204" pitchFamily="34" charset="0"/>
                </a:rPr>
                <a:t>Research Team</a:t>
              </a:r>
              <a:endParaRPr lang="en-US" sz="1000" dirty="0">
                <a:solidFill>
                  <a:prstClr val="black">
                    <a:lumMod val="65000"/>
                    <a:lumOff val="35000"/>
                  </a:prst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5523855" y="3106741"/>
            <a:ext cx="3598614" cy="1456800"/>
            <a:chOff x="5523855" y="3106741"/>
            <a:chExt cx="3598614" cy="1456800"/>
          </a:xfrm>
        </p:grpSpPr>
        <p:pic>
          <p:nvPicPr>
            <p:cNvPr id="38" name="Picture 37"/>
            <p:cNvPicPr>
              <a:picLocks noChangeAspect="1"/>
            </p:cNvPicPr>
            <p:nvPr/>
          </p:nvPicPr>
          <p:blipFill rotWithShape="1">
            <a:blip r:embed="rId3" cstate="email">
              <a:extLst>
                <a:ext uri="{28A0092B-C50C-407E-A947-70E740481C1C}">
                  <a14:useLocalDpi xmlns:a14="http://schemas.microsoft.com/office/drawing/2010/main"/>
                </a:ext>
              </a:extLst>
            </a:blip>
            <a:srcRect r="39785"/>
            <a:stretch/>
          </p:blipFill>
          <p:spPr>
            <a:xfrm>
              <a:off x="5523855" y="3106741"/>
              <a:ext cx="1435440" cy="1456800"/>
            </a:xfrm>
            <a:prstGeom prst="rect">
              <a:avLst/>
            </a:prstGeom>
          </p:spPr>
        </p:pic>
        <p:sp>
          <p:nvSpPr>
            <p:cNvPr id="39" name="Rectangle 38"/>
            <p:cNvSpPr/>
            <p:nvPr/>
          </p:nvSpPr>
          <p:spPr>
            <a:xfrm>
              <a:off x="6962090" y="3282811"/>
              <a:ext cx="2101114" cy="369332"/>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dirty="0" smtClean="0">
                  <a:solidFill>
                    <a:prstClr val="black">
                      <a:lumMod val="65000"/>
                      <a:lumOff val="35000"/>
                    </a:prstClr>
                  </a:solidFill>
                  <a:latin typeface="Arial" panose="020B0604020202020204" pitchFamily="34" charset="0"/>
                  <a:cs typeface="Arial" panose="020B0604020202020204" pitchFamily="34" charset="0"/>
                </a:rPr>
                <a:t>Filters Big Data</a:t>
              </a:r>
              <a:endParaRPr lang="en-US" sz="1000" dirty="0" smtClean="0">
                <a:solidFill>
                  <a:prstClr val="black">
                    <a:lumMod val="65000"/>
                    <a:lumOff val="35000"/>
                  </a:prstClr>
                </a:solidFill>
                <a:latin typeface="Arial" panose="020B0604020202020204" pitchFamily="34" charset="0"/>
                <a:cs typeface="Arial" panose="020B0604020202020204" pitchFamily="34" charset="0"/>
              </a:endParaRPr>
            </a:p>
          </p:txBody>
        </p:sp>
        <p:sp>
          <p:nvSpPr>
            <p:cNvPr id="40" name="Rectangle 82953"/>
            <p:cNvSpPr>
              <a:spLocks noChangeArrowheads="1"/>
            </p:cNvSpPr>
            <p:nvPr/>
          </p:nvSpPr>
          <p:spPr bwMode="auto">
            <a:xfrm>
              <a:off x="6988544" y="3580549"/>
              <a:ext cx="21339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prstClr val="black"/>
                  </a:solidFill>
                  <a:latin typeface="Calibri Light" panose="020F0302020204030204" pitchFamily="34" charset="0"/>
                  <a:cs typeface="Arial" charset="0"/>
                </a:rPr>
                <a:t>2,000 chocolate ideas </a:t>
              </a:r>
            </a:p>
            <a:p>
              <a:r>
                <a:rPr lang="en-US" sz="1200" dirty="0" smtClean="0">
                  <a:solidFill>
                    <a:prstClr val="black"/>
                  </a:solidFill>
                  <a:latin typeface="Calibri Light" panose="020F0302020204030204" pitchFamily="34" charset="0"/>
                  <a:cs typeface="Arial" charset="0"/>
                </a:rPr>
                <a:t>15,000 food innovations</a:t>
              </a:r>
              <a:br>
                <a:rPr lang="en-US" sz="1200" dirty="0" smtClean="0">
                  <a:solidFill>
                    <a:prstClr val="black"/>
                  </a:solidFill>
                  <a:latin typeface="Calibri Light" panose="020F0302020204030204" pitchFamily="34" charset="0"/>
                  <a:cs typeface="Arial" charset="0"/>
                </a:rPr>
              </a:br>
              <a:r>
                <a:rPr lang="en-US" sz="1200" dirty="0" smtClean="0">
                  <a:solidFill>
                    <a:prstClr val="black"/>
                  </a:solidFill>
                  <a:latin typeface="Calibri Light" panose="020F0302020204030204" pitchFamily="34" charset="0"/>
                  <a:cs typeface="Arial" charset="0"/>
                </a:rPr>
                <a:t>30,000 marketing &amp; media</a:t>
              </a:r>
            </a:p>
            <a:p>
              <a:r>
                <a:rPr lang="en-US" sz="1200" dirty="0" smtClean="0">
                  <a:solidFill>
                    <a:prstClr val="black"/>
                  </a:solidFill>
                  <a:latin typeface="Calibri Light" panose="020F0302020204030204" pitchFamily="34" charset="0"/>
                  <a:cs typeface="Arial" charset="0"/>
                </a:rPr>
                <a:t>50,000 lifestyle articles</a:t>
              </a:r>
              <a:endParaRPr lang="en-US" sz="1200" dirty="0">
                <a:solidFill>
                  <a:prstClr val="black"/>
                </a:solidFill>
                <a:latin typeface="Calibri Light" panose="020F0302020204030204" pitchFamily="34" charset="0"/>
                <a:cs typeface="Arial" charset="0"/>
              </a:endParaRPr>
            </a:p>
          </p:txBody>
        </p:sp>
      </p:grpSp>
      <p:grpSp>
        <p:nvGrpSpPr>
          <p:cNvPr id="41" name="Group 40"/>
          <p:cNvGrpSpPr/>
          <p:nvPr/>
        </p:nvGrpSpPr>
        <p:grpSpPr>
          <a:xfrm>
            <a:off x="5484672" y="4828793"/>
            <a:ext cx="3578532" cy="1232317"/>
            <a:chOff x="5484672" y="4828793"/>
            <a:chExt cx="3578532" cy="1232317"/>
          </a:xfrm>
        </p:grpSpPr>
        <p:pic>
          <p:nvPicPr>
            <p:cNvPr id="42" name="Picture 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4672" y="4828793"/>
              <a:ext cx="1458539" cy="1232317"/>
            </a:xfrm>
            <a:prstGeom prst="rect">
              <a:avLst/>
            </a:prstGeom>
          </p:spPr>
        </p:pic>
        <p:sp>
          <p:nvSpPr>
            <p:cNvPr id="43" name="Rectangle 42"/>
            <p:cNvSpPr/>
            <p:nvPr/>
          </p:nvSpPr>
          <p:spPr>
            <a:xfrm>
              <a:off x="6936690" y="5084880"/>
              <a:ext cx="2126514" cy="646331"/>
            </a:xfrm>
            <a:prstGeom prst="rect">
              <a:avLst/>
            </a:prstGeom>
          </p:spPr>
          <p:txBody>
            <a:bodyPr wrap="square">
              <a:spAutoFit/>
            </a:bodyPr>
            <a:lstStyle/>
            <a:p>
              <a:pPr eaLnBrk="0" fontAlgn="base" hangingPunct="0">
                <a:spcBef>
                  <a:spcPct val="0"/>
                </a:spcBef>
                <a:spcAft>
                  <a:spcPts val="600"/>
                </a:spcAft>
                <a:buClr>
                  <a:srgbClr val="000000"/>
                </a:buClr>
              </a:pPr>
              <a:r>
                <a:rPr lang="en-US" dirty="0" smtClean="0">
                  <a:solidFill>
                    <a:prstClr val="black">
                      <a:lumMod val="65000"/>
                      <a:lumOff val="35000"/>
                    </a:prstClr>
                  </a:solidFill>
                  <a:latin typeface="Arial" panose="020B0604020202020204" pitchFamily="34" charset="0"/>
                  <a:cs typeface="Arial" panose="020B0604020202020204" pitchFamily="34" charset="0"/>
                </a:rPr>
                <a:t>Prepares Report </a:t>
              </a:r>
              <a:br>
                <a:rPr lang="en-US" dirty="0" smtClean="0">
                  <a:solidFill>
                    <a:prstClr val="black">
                      <a:lumMod val="65000"/>
                      <a:lumOff val="35000"/>
                    </a:prstClr>
                  </a:solidFill>
                  <a:latin typeface="Arial" panose="020B0604020202020204" pitchFamily="34" charset="0"/>
                  <a:cs typeface="Arial" panose="020B0604020202020204" pitchFamily="34" charset="0"/>
                </a:rPr>
              </a:br>
              <a:r>
                <a:rPr lang="en-US" dirty="0" smtClean="0">
                  <a:solidFill>
                    <a:prstClr val="black">
                      <a:lumMod val="65000"/>
                      <a:lumOff val="35000"/>
                    </a:prstClr>
                  </a:solidFill>
                  <a:latin typeface="Arial" panose="020B0604020202020204" pitchFamily="34" charset="0"/>
                  <a:cs typeface="Arial" panose="020B0604020202020204" pitchFamily="34" charset="0"/>
                </a:rPr>
                <a:t>&amp; Presentation</a:t>
              </a:r>
              <a:endParaRPr lang="en-US" sz="1000" dirty="0" smtClean="0">
                <a:solidFill>
                  <a:prstClr val="black">
                    <a:lumMod val="65000"/>
                    <a:lumOff val="35000"/>
                  </a:prstClr>
                </a:solidFill>
                <a:latin typeface="Arial" panose="020B0604020202020204" pitchFamily="34" charset="0"/>
                <a:cs typeface="Arial" panose="020B0604020202020204" pitchFamily="34" charset="0"/>
              </a:endParaRPr>
            </a:p>
          </p:txBody>
        </p:sp>
      </p:grpSp>
      <p:pic>
        <p:nvPicPr>
          <p:cNvPr id="44" name="Picture 2" descr="C:\Users\Jeremy\Desktop\Trend Hunter\Shelby Nomination\Shelby Walsh - Profile 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715809"/>
            <a:ext cx="1284480" cy="189589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https://ci6.googleusercontent.com/proxy/KxHXNVakETA9ImB-YU9YPR7XKd1CnwD-A65bLm_blBHj0bL2uWcViF0F6-x2kIAfC3KdDYVdSB48-_NwwL6YK6gaRP2z8q0w2ORjbTfdmH2rUxyueVMyHPX5GA3HgdX-aoLriWTPrE7El9ioHEaCuEMe2OwVoP1WXRB11ydYBZds_ZJm2X3EZ4Hbl9XmI0LR3P5ZR5hFKUVrtgY=s0-d-e1-ft#https://docs.google.com/uc?export=download&amp;id=0Bzb6cgO8E0KdenA5cV8yclowSDA&amp;revid=0Bzb6cgO8E0KdK2E0eUVsYUxsZHE2eUpIeG81YXk2M2RJbWY0PQ"/>
          <p:cNvPicPr>
            <a:picLocks noChangeAspect="1" noChangeArrowheads="1"/>
          </p:cNvPicPr>
          <p:nvPr/>
        </p:nvPicPr>
        <p:blipFill rotWithShape="1">
          <a:blip r:embed="rId6" cstate="email">
            <a:lum bright="3000"/>
            <a:extLst>
              <a:ext uri="{BEBA8EAE-BF5A-486C-A8C5-ECC9F3942E4B}">
                <a14:imgProps xmlns:a14="http://schemas.microsoft.com/office/drawing/2010/main">
                  <a14:imgLayer r:embed="rId7">
                    <a14:imgEffect>
                      <a14:saturation sat="79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5523855" y="1779465"/>
            <a:ext cx="1329240" cy="9024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33260859"/>
      </p:ext>
    </p:extLst>
  </p:cSld>
  <p:clrMapOvr>
    <a:masterClrMapping/>
  </p:clrMapOvr>
  <mc:AlternateContent xmlns:mc="http://schemas.openxmlformats.org/markup-compatibility/2006" xmlns:p14="http://schemas.microsoft.com/office/powerpoint/2010/main">
    <mc:Choice Requires="p14">
      <p:transition spd="slow" p14:dur="2000" advTm="27532"/>
    </mc:Choice>
    <mc:Fallback xmlns="">
      <p:transition spd="slow" advTm="275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JcAlwMBIgACEQEDEQH/xAAcAAEAAgMBAQEAAAAAAAAAAAAABQYEBwgBAwL/xABGEAABAwMBBAYFCAcGBwAAAAABAAIDBAURBhIhMUEHEzJRYXEUFYGT0yIjM0JVcnWhFzRSkbHB0iRDc4Ky0RY2RmOSorP/xAAVAQEBAAAAAAAAAAAAAAAAAAAAAf/EABURAQEAAAAAAAAAAAAAAAAAAAAB/9oADAMBAAIRAxEAPwDeKIiAiIgIiICIiAiIgIiICIiAiIgIiICIiAiIgIiICIVS77eLTpy0R3K8ur3NqKt8I6meQnay8jdtDAw0oLoi1fB0j6TqZmQU0N+mmkOGRxmVznHwAes65a00pa4/7dUV7KrODRtqXvlb94NeQ3yJBQbCRar/AEnaN7r17yT+tP0naN7r17yT+tBtTKZWpz0qaJBwXXgH/Ff8RfQdJ2jSM4vX/nJ/Wg2ovMrVT+lDRrWlxF6wBn6ST+tX+hZGyvhdTvn6qelMmzJM5/NuO0Tg4JQS6IiAiIgIiICIiAiIgLWHSja57vpG3QQGNjWXR8s00rsMhjDZ9p7jyAz/AAHNbPWp+mSeWLQVEyORzWTXVzJGg4D2/POwfDLQfYg1dWXqKhhkt+mg+npnDZmrT8moqu/LuLIzyYPMkklQO4L1ZVqNM27ULq79UFVEajPDqw8bf/rlFWywaAdNaDftT1otNmDQ5rnDMsoPDZHLPLiT3LAqtQWahcY9N6fpgxp3VV1HpMzvENJ2G/uKunT3VzOFihp3ZtsjJJGuYfkOeNkN3jd2SceZWpEE6dZ6hAIbcRHH+xHTQtaPZsYVvtem2XezNumuWUloppXsbSVUMYp6mZznAYcwDZLSOZbkceCdGWkKNtC/V+p9llspgZKeOTsyY+u4HiAeA5n2KLvNXdekK9es6yKaj0/TPI66QYipoRja+VwMhHIZOSBwQRd01AbVUVdHbLFbKFlOXxObPTNqZSWkg7b5Ac788AAui6FxdVUDiAC6gJwBgcWclzTJT1+tNS1Yt1M7r6+aSQNPCJpJOXnkAMZP++F0xSM6usoo9pr9ihLdpvB2CzeEKlUREQREQEREBERAREQFrDpTtc920ZRQUjovSG3J744Xv2XTkCYbDO92CSBzwVs9a815p2u1PYLPb7eQxwu7pZZid0MYE2X/AJjHiR5oNCUlBWVtYKKko6ieqJ2eoZES8HgcjGRjnngp6q0pFZQDqi6QUcwAcKCk/tFUd3Mbms9rltPWOorboGiprbTiaqutVCGVFW17G1XVgFolc8tO07I3bQ5HuWo5IdN1cjpTertBK9xc91bRCck8yXMfknxwivKi+QxWie0W6OskopS05uNQJOqLTnMcbQGxnx3nBI5r96G03JqnUVPb27TacfOVMjfqxDiM8idwHn4L5+rNP5OdVt2eWLVPlbU0rHaejrRE1+mmmqn3AsdG7qRFI9p7DWtJOBxdvPNBX+mjUsTpYtK2ssjoaENNS1m5u0ANlnk0YPmR3Ko2fTlzr6ET11UbVZGuy6prZHMiJ/7bPru8h7Vkvv0NM2S42nTrXF052rpcwap5lO/uEbXb84AUBc7pcLvUekXSsmq5uTpXZDfBo4NHgAAgmLxqOkorRUWbSMUtLRSMxU10u6prcb/lEdlnc3uO/mF0Xbfprd+H/wA2Lk2f6GT7p/gusrd9Pbvw/wDmxETCIiAiIgIiICIiAiIgLBtH6iP8WX/6OWcoanudJbqSkbWzsh9Kq5IIS84DpC55Dc95DSg5z1bV1mpNcXF0LHzTzVj6enjbvOyxxa0D2DJ7skr4jStxk220k1urZmdqnpK6OSXxw3O/2ZUvqqiq9E6/qKl1OJYJZ5Z4A7IbNFJtbTcjgQHEeG481FNZpIFsrZL9GGuDmwNbCS3HDEmeXfs5RX00bp03u9mOvzTW6j+euMso2RExvFpzwJ4Y48e5ZPSHq06pu49GaYrXSAx0kXDI/bI5E49gwsur1nSXqjNoutNUUdsJaW1FPMZagOaMB0219MMcRuIxuWE3Ql2qHxyWySluFulJ2bhTyfNRtAyTIO0wgciP3oMezyyM0fqVkpcaV3ouwwn5PXdaCCPHZa7PgFX1L3y4Uphhs9p2hb6RxeXvGy+plIAMr28t25o5DxKhyQBvIHmg/E/0En3D/BdZW76e3fh/82Lm+w6MvGoI3yQwei0DWky11X83ExvM5Pa9n5LpKiDW1lC1jw9raEgPH1hlm9BLIiIgiIgIiICIiAiIgLUXTUQNC20uIA9bu4/dnW3CoUUlWYPR5rdQVUTZXvaZZjzcSDgsODgoNAUOvZpLW206mo4b7bm42BPIWTQ7sZZIN+R47/FY0n/A9Q4yRVV+os/3To4ZgPAHIP710N6tP2BaPeD4SerT9gWj3g+Eg5yNZpSi/VaG43N+eNdUMhjH+WMZPltBItZ3mlnY+11sdtiiPzdPRRtjib35b9bPe7JXRvq0/YFo94PhJ6tP2BaPeD4SDTEPSnDWsbHqjTVqun7Uoa1rj/lcHD8wsodJWlKAdZZtD0UVRyLhFGAfNrSVt31afsC0e8Hwk9Wn7AtHvB8JBzprHXV51TDJFXVLIqMNJbRwfJjyN4zzcR4rpC3fT278P/mxfI20n/p+0e8Hwll0sNUa1s1RBBCyOExtbFKX5yQf2RjggkkREBERAREQF5kKH1lXVFs0pd6+if1dTTUcssT9kHZcGkg4O4r4WCluL6ahrqq+VlQJIGSPhfDA1ji5ve2MHn3oJ/ITIVMhudTddYXezy3aa2SUbWeiU0LY9qZjm5MuXtO0M5GBuGN6mqujuctuiebvJTVMMR611LDGWSuA44e12OHAd6CZyFheuLXnZ9ZUec4x17f91Xuj2W63WwW68XK81FQ6oiLnwGGFrM5I+qwO5d6wtItul/prjVT3uoh6m51NOxkVLT7IYx+GjfGTw55QXvITIVT1dXXGC+abt1BXyUkdfPKyd8ccbnENjLhjbaQN45KfttHU0rZG1VxqK4uILXTMjaWjuGw1v5oM3IXqrHSFdK2z2KGpts/UzOraeIu2Gu+S6QBwwQeIKsw3IGQm4Kmaq1RVWe+0JiDfVFPMyK6SkdgyjEflg4J+83vWZ0jXWts2kqmvts3U1Uc0DWv2GuwHSsa7cQRwJCCzpkLCvc8lNZq+ogdsyxU0j2OwDhwaSDvUBqi5XCBmmYqKsfTOuFfHBUSMjY5xaYnuONppA3tHJBbMr1VG73C56VlpauurzcbVNUNgnM0TGS05ecNeCwAFucAgjO/OeS9vtXcpNa2u0UdymoqaehnmkMUUT3Oc1zAN72ux2igtmUyFXr8+tsmkLzVMuE1RV09JNNFPNHGC1wYS3c1oaQCOYUM+53e1W/T1xfdX15uU1NDLSTwxNLutAyYyxrSC3Jdg5GAeHFBe0Xg4BEFf6Qv+Rb/+Hzf6CsHRz9Ksprd6tfahcH0rB8w9nWOOwC4bt/Lerc4BwwRkFfkRMByGjI8EFR1ONL3qKqgvk8VFVUBy2eSQQzwcxIx2QcHG4jccEd6zdKT3Gp0TTTXnbNY6ndtue3Zc8b9lzhyJbgkeKn5KeKRzHSRsc5nZLmg48u5fTZG/xQVPoqIPR/ZiD/cn/UVW9Bu0uyK6SXh9qbXMvVUWuqXMEgAky3jv48Fs8NAGAMAcgvOqj3/Ibv8AAIKL0hmgOpNI+tHU/oZqZ+s9ILdgjqjjOd3HCtNifZfRpI7C+iMDX5e2kLS0OI57PPgpIxtd2mg+YRrGtzsgDPcEFM6W3tj0rC97g1jbjSFzjuAHWt3lTsupbM2jqqqK5Us7KWJ0sogma8ho8AfYpYtDu0AR4heCJg4NaPIIKY3RMF30/UNvLqltfcmulqg2rl6tkjhuGwHBpDcNHD6qgJ6m46l6I6yjMRmvNskZDVwN3uc+CVrj7S1ufHK2pjdheCNoJIABPggrN71Ha63S9Q63VcVXLXQOipYIXgySvcCA0N45788MEnABUfrh8dDJo01U0cbIbtGHyPdhoxDIOJVyZSU8crpY4I2Sv7T2sAcfMr6OY13aAPmEFI1jPBq2mg0/ZpmVfX1Mb6ueAh0dPExwcdpw3bRwABx3r4arFq/SJZBe/RPRPVtTj0vZ2NrbZjtbsq/NaG7gAB4I6Nj+00HzCCqakfbHdHV/bZX0zqRluqWj0UtLGnqySN27O/8ANV+hhi0/VaSvhBNFXUMNBUF52hDK9oMcgz2cnLTjHELZYjaBgNAHdhCxpGCBjuwg9HAIvRuRAREQEREBERAREQEREBERAREQEREBERAREQEREBERAREQEREBERAREQEREBERAREQEREH/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p:cNvSpPr txBox="1"/>
          <p:nvPr/>
        </p:nvSpPr>
        <p:spPr>
          <a:xfrm>
            <a:off x="285750" y="152400"/>
            <a:ext cx="7486650" cy="830997"/>
          </a:xfrm>
          <a:prstGeom prst="rect">
            <a:avLst/>
          </a:prstGeom>
        </p:spPr>
        <p:txBody>
          <a:bodyPr vertOverflow="overflow" horzOverflow="overflow" wrap="square" lIns="91440" tIns="45720" rIns="91440" bIns="45720" numCol="1" rtlCol="0">
            <a:spAutoFit/>
          </a:bodyPr>
          <a:lstStyle/>
          <a:p>
            <a:r>
              <a:rPr lang="en-CA" sz="2400" dirty="0">
                <a:solidFill>
                  <a:prstClr val="white">
                    <a:lumMod val="50000"/>
                  </a:prstClr>
                </a:solidFill>
                <a:latin typeface="Calibri Light" panose="020F0302020204030204" pitchFamily="34" charset="0"/>
              </a:rPr>
              <a:t>2</a:t>
            </a:r>
            <a:r>
              <a:rPr lang="en-CA" sz="2400" dirty="0" smtClean="0">
                <a:solidFill>
                  <a:prstClr val="white">
                    <a:lumMod val="50000"/>
                  </a:prstClr>
                </a:solidFill>
                <a:latin typeface="Calibri Light" panose="020F0302020204030204" pitchFamily="34" charset="0"/>
              </a:rPr>
              <a:t>. It’s unlike anything ever before possible because</a:t>
            </a:r>
            <a:br>
              <a:rPr lang="en-CA" sz="2400"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 it’s fueled by 170,000 hunters + a 130,000,000 people</a:t>
            </a:r>
            <a:endParaRPr lang="en-CA" sz="2400" dirty="0">
              <a:solidFill>
                <a:prstClr val="white">
                  <a:lumMod val="50000"/>
                </a:prstClr>
              </a:solidFill>
              <a:latin typeface="Calibri Light" panose="020F0302020204030204" pitchFamily="34" charset="0"/>
            </a:endParaRPr>
          </a:p>
        </p:txBody>
      </p:sp>
      <p:pic>
        <p:nvPicPr>
          <p:cNvPr id="130" name="Picture 1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328" y="2368968"/>
            <a:ext cx="1096437" cy="2211280"/>
          </a:xfrm>
          <a:prstGeom prst="rect">
            <a:avLst/>
          </a:prstGeom>
        </p:spPr>
      </p:pic>
      <p:sp>
        <p:nvSpPr>
          <p:cNvPr id="131" name="Rectangle 275"/>
          <p:cNvSpPr>
            <a:spLocks noChangeArrowheads="1"/>
          </p:cNvSpPr>
          <p:nvPr/>
        </p:nvSpPr>
        <p:spPr bwMode="auto">
          <a:xfrm>
            <a:off x="304800" y="1905000"/>
            <a:ext cx="1356386" cy="441339"/>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400" dirty="0" smtClean="0">
                <a:solidFill>
                  <a:prstClr val="black">
                    <a:lumMod val="65000"/>
                    <a:lumOff val="35000"/>
                  </a:prstClr>
                </a:solidFill>
                <a:latin typeface="Calibri Light" panose="020F0302020204030204" pitchFamily="34" charset="0"/>
                <a:cs typeface="Calibri"/>
              </a:rPr>
              <a:t>#1 Largest</a:t>
            </a:r>
            <a:br>
              <a:rPr lang="en-US" sz="1400" dirty="0" smtClean="0">
                <a:solidFill>
                  <a:prstClr val="black">
                    <a:lumMod val="65000"/>
                    <a:lumOff val="35000"/>
                  </a:prstClr>
                </a:solidFill>
                <a:latin typeface="Calibri Light" panose="020F0302020204030204" pitchFamily="34" charset="0"/>
                <a:cs typeface="Calibri"/>
              </a:rPr>
            </a:br>
            <a:r>
              <a:rPr lang="en-US" sz="1400" dirty="0" smtClean="0">
                <a:solidFill>
                  <a:prstClr val="black">
                    <a:lumMod val="65000"/>
                    <a:lumOff val="35000"/>
                  </a:prstClr>
                </a:solidFill>
                <a:latin typeface="Calibri Light" panose="020F0302020204030204" pitchFamily="34" charset="0"/>
                <a:cs typeface="Calibri"/>
              </a:rPr>
              <a:t>Network</a:t>
            </a:r>
            <a:endParaRPr lang="en-US" sz="1100" dirty="0">
              <a:solidFill>
                <a:prstClr val="black">
                  <a:lumMod val="65000"/>
                  <a:lumOff val="35000"/>
                </a:prstClr>
              </a:solidFill>
              <a:latin typeface="Calibri Light" panose="020F0302020204030204" pitchFamily="34" charset="0"/>
              <a:cs typeface="Calibri"/>
            </a:endParaRPr>
          </a:p>
        </p:txBody>
      </p:sp>
      <p:sp>
        <p:nvSpPr>
          <p:cNvPr id="132" name="Rectangle 275"/>
          <p:cNvSpPr>
            <a:spLocks noChangeArrowheads="1"/>
          </p:cNvSpPr>
          <p:nvPr/>
        </p:nvSpPr>
        <p:spPr bwMode="auto">
          <a:xfrm>
            <a:off x="152401" y="4659125"/>
            <a:ext cx="1752599"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rPr>
              <a:t>170,000 Hunters </a:t>
            </a:r>
            <a:r>
              <a:rPr lang="en-US" sz="1400" dirty="0">
                <a:solidFill>
                  <a:srgbClr val="595959"/>
                </a:solidFill>
                <a:latin typeface="Calibri Light" panose="020F0302020204030204" pitchFamily="34" charset="0"/>
              </a:rPr>
              <a:t/>
            </a:r>
            <a:br>
              <a:rPr lang="en-US" sz="1400" dirty="0">
                <a:solidFill>
                  <a:srgbClr val="595959"/>
                </a:solidFill>
                <a:latin typeface="Calibri Light" panose="020F0302020204030204" pitchFamily="34" charset="0"/>
              </a:rPr>
            </a:br>
            <a:r>
              <a:rPr lang="en-US" sz="1400" dirty="0" smtClean="0">
                <a:solidFill>
                  <a:srgbClr val="595959"/>
                </a:solidFill>
                <a:latin typeface="Calibri Light" panose="020F0302020204030204" pitchFamily="34" charset="0"/>
              </a:rPr>
              <a:t>(8 arenas’ worth)</a:t>
            </a:r>
          </a:p>
        </p:txBody>
      </p:sp>
      <p:grpSp>
        <p:nvGrpSpPr>
          <p:cNvPr id="133" name="Group 132"/>
          <p:cNvGrpSpPr/>
          <p:nvPr/>
        </p:nvGrpSpPr>
        <p:grpSpPr>
          <a:xfrm>
            <a:off x="1904998" y="1905001"/>
            <a:ext cx="2122714" cy="3208646"/>
            <a:chOff x="1904998" y="2049154"/>
            <a:chExt cx="2122714" cy="3208646"/>
          </a:xfrm>
        </p:grpSpPr>
        <p:sp>
          <p:nvSpPr>
            <p:cNvPr id="134" name="Rectangle 68"/>
            <p:cNvSpPr>
              <a:spLocks noChangeArrowheads="1"/>
            </p:cNvSpPr>
            <p:nvPr/>
          </p:nvSpPr>
          <p:spPr bwMode="auto">
            <a:xfrm>
              <a:off x="2258984" y="2049154"/>
              <a:ext cx="1627216"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prstClr val="black">
                      <a:lumMod val="65000"/>
                      <a:lumOff val="35000"/>
                    </a:prstClr>
                  </a:solidFill>
                  <a:latin typeface="Calibri Light" panose="020F0302020204030204" pitchFamily="34" charset="0"/>
                  <a:cs typeface="Calibri"/>
                </a:rPr>
                <a:t>#1 Largest Idea Database</a:t>
              </a:r>
              <a:endParaRPr lang="en-US" sz="1400" dirty="0">
                <a:solidFill>
                  <a:prstClr val="black">
                    <a:lumMod val="65000"/>
                    <a:lumOff val="35000"/>
                  </a:prstClr>
                </a:solidFill>
                <a:latin typeface="Calibri Light" panose="020F0302020204030204" pitchFamily="34" charset="0"/>
                <a:cs typeface="Calibri"/>
              </a:endParaRPr>
            </a:p>
          </p:txBody>
        </p:sp>
        <p:sp>
          <p:nvSpPr>
            <p:cNvPr id="135" name="Rectangle 76"/>
            <p:cNvSpPr>
              <a:spLocks noChangeArrowheads="1"/>
            </p:cNvSpPr>
            <p:nvPr/>
          </p:nvSpPr>
          <p:spPr bwMode="auto">
            <a:xfrm rot="5400000">
              <a:off x="3208975" y="3684921"/>
              <a:ext cx="213190" cy="186929"/>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36" name="Rectangle 77"/>
            <p:cNvSpPr>
              <a:spLocks noChangeArrowheads="1"/>
            </p:cNvSpPr>
            <p:nvPr/>
          </p:nvSpPr>
          <p:spPr bwMode="auto">
            <a:xfrm rot="5400000">
              <a:off x="3208204" y="3971492"/>
              <a:ext cx="214734" cy="186929"/>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37" name="Rectangle 78"/>
            <p:cNvSpPr>
              <a:spLocks noChangeArrowheads="1"/>
            </p:cNvSpPr>
            <p:nvPr/>
          </p:nvSpPr>
          <p:spPr bwMode="auto">
            <a:xfrm rot="5400000">
              <a:off x="2974157" y="3684921"/>
              <a:ext cx="213190" cy="186929"/>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38" name="Rectangle 79"/>
            <p:cNvSpPr>
              <a:spLocks noChangeArrowheads="1"/>
            </p:cNvSpPr>
            <p:nvPr/>
          </p:nvSpPr>
          <p:spPr bwMode="auto">
            <a:xfrm rot="5400000">
              <a:off x="2973385" y="3971492"/>
              <a:ext cx="214734" cy="186929"/>
            </a:xfrm>
            <a:prstGeom prst="rect">
              <a:avLst/>
            </a:prstGeom>
            <a:solidFill>
              <a:srgbClr val="80008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39" name="Rectangle 80"/>
            <p:cNvSpPr>
              <a:spLocks noChangeArrowheads="1"/>
            </p:cNvSpPr>
            <p:nvPr/>
          </p:nvSpPr>
          <p:spPr bwMode="auto">
            <a:xfrm rot="5400000">
              <a:off x="3209749" y="4255746"/>
              <a:ext cx="211646" cy="186929"/>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0" name="Rectangle 81"/>
            <p:cNvSpPr>
              <a:spLocks noChangeArrowheads="1"/>
            </p:cNvSpPr>
            <p:nvPr/>
          </p:nvSpPr>
          <p:spPr bwMode="auto">
            <a:xfrm rot="5400000">
              <a:off x="3208975" y="4536138"/>
              <a:ext cx="213190" cy="186929"/>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1" name="Rectangle 82"/>
            <p:cNvSpPr>
              <a:spLocks noChangeArrowheads="1"/>
            </p:cNvSpPr>
            <p:nvPr/>
          </p:nvSpPr>
          <p:spPr bwMode="auto">
            <a:xfrm rot="5400000">
              <a:off x="2974929" y="4255746"/>
              <a:ext cx="211646" cy="186929"/>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2" name="Rectangle 83"/>
            <p:cNvSpPr>
              <a:spLocks noChangeArrowheads="1"/>
            </p:cNvSpPr>
            <p:nvPr/>
          </p:nvSpPr>
          <p:spPr bwMode="auto">
            <a:xfrm rot="5400000">
              <a:off x="2974157" y="4536138"/>
              <a:ext cx="213190" cy="186929"/>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3" name="Rectangle 84"/>
            <p:cNvSpPr>
              <a:spLocks noChangeArrowheads="1"/>
            </p:cNvSpPr>
            <p:nvPr/>
          </p:nvSpPr>
          <p:spPr bwMode="auto">
            <a:xfrm rot="5400000">
              <a:off x="3455381" y="3684148"/>
              <a:ext cx="213190" cy="18847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4" name="Rectangle 85"/>
            <p:cNvSpPr>
              <a:spLocks noChangeArrowheads="1"/>
            </p:cNvSpPr>
            <p:nvPr/>
          </p:nvSpPr>
          <p:spPr bwMode="auto">
            <a:xfrm rot="5400000">
              <a:off x="3454609" y="3970720"/>
              <a:ext cx="214734"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5" name="Rectangle 86"/>
            <p:cNvSpPr>
              <a:spLocks noChangeArrowheads="1"/>
            </p:cNvSpPr>
            <p:nvPr/>
          </p:nvSpPr>
          <p:spPr bwMode="auto">
            <a:xfrm rot="5400000">
              <a:off x="3456153" y="4254973"/>
              <a:ext cx="211646" cy="188473"/>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6" name="Rectangle 87"/>
            <p:cNvSpPr>
              <a:spLocks noChangeArrowheads="1"/>
            </p:cNvSpPr>
            <p:nvPr/>
          </p:nvSpPr>
          <p:spPr bwMode="auto">
            <a:xfrm rot="5400000">
              <a:off x="3455381" y="4535366"/>
              <a:ext cx="213190"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7" name="Rectangle 76"/>
            <p:cNvSpPr>
              <a:spLocks noChangeArrowheads="1"/>
            </p:cNvSpPr>
            <p:nvPr/>
          </p:nvSpPr>
          <p:spPr bwMode="auto">
            <a:xfrm rot="5400000">
              <a:off x="3454608" y="2538637"/>
              <a:ext cx="214735" cy="188473"/>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Calibri Light" panose="020F0302020204030204" pitchFamily="34" charset="0"/>
              </a:endParaRPr>
            </a:p>
          </p:txBody>
        </p:sp>
        <p:sp>
          <p:nvSpPr>
            <p:cNvPr id="148" name="Rectangle 77"/>
            <p:cNvSpPr>
              <a:spLocks noChangeArrowheads="1"/>
            </p:cNvSpPr>
            <p:nvPr/>
          </p:nvSpPr>
          <p:spPr bwMode="auto">
            <a:xfrm rot="5400000">
              <a:off x="3453064" y="2824435"/>
              <a:ext cx="217825" cy="18847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49" name="Rectangle 78"/>
            <p:cNvSpPr>
              <a:spLocks noChangeArrowheads="1"/>
            </p:cNvSpPr>
            <p:nvPr/>
          </p:nvSpPr>
          <p:spPr bwMode="auto">
            <a:xfrm rot="5400000">
              <a:off x="3208203" y="2539410"/>
              <a:ext cx="214735" cy="186929"/>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Calibri Light" panose="020F0302020204030204" pitchFamily="34" charset="0"/>
              </a:endParaRPr>
            </a:p>
          </p:txBody>
        </p:sp>
        <p:sp>
          <p:nvSpPr>
            <p:cNvPr id="150" name="Rectangle 79"/>
            <p:cNvSpPr>
              <a:spLocks noChangeArrowheads="1"/>
            </p:cNvSpPr>
            <p:nvPr/>
          </p:nvSpPr>
          <p:spPr bwMode="auto">
            <a:xfrm rot="5400000">
              <a:off x="3206659" y="2825208"/>
              <a:ext cx="217825" cy="186929"/>
            </a:xfrm>
            <a:prstGeom prst="rect">
              <a:avLst/>
            </a:prstGeom>
            <a:solidFill>
              <a:srgbClr val="80008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1" name="Rectangle 80"/>
            <p:cNvSpPr>
              <a:spLocks noChangeArrowheads="1"/>
            </p:cNvSpPr>
            <p:nvPr/>
          </p:nvSpPr>
          <p:spPr bwMode="auto">
            <a:xfrm rot="5400000">
              <a:off x="3453837" y="3107916"/>
              <a:ext cx="216280"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2" name="Rectangle 81"/>
            <p:cNvSpPr>
              <a:spLocks noChangeArrowheads="1"/>
            </p:cNvSpPr>
            <p:nvPr/>
          </p:nvSpPr>
          <p:spPr bwMode="auto">
            <a:xfrm rot="5400000">
              <a:off x="3455381" y="3389081"/>
              <a:ext cx="213190" cy="188473"/>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3" name="Rectangle 82"/>
            <p:cNvSpPr>
              <a:spLocks noChangeArrowheads="1"/>
            </p:cNvSpPr>
            <p:nvPr/>
          </p:nvSpPr>
          <p:spPr bwMode="auto">
            <a:xfrm rot="5400000">
              <a:off x="3207431" y="3108689"/>
              <a:ext cx="216280" cy="186929"/>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4" name="Rectangle 83"/>
            <p:cNvSpPr>
              <a:spLocks noChangeArrowheads="1"/>
            </p:cNvSpPr>
            <p:nvPr/>
          </p:nvSpPr>
          <p:spPr bwMode="auto">
            <a:xfrm rot="5400000">
              <a:off x="3208975" y="3389854"/>
              <a:ext cx="213190" cy="186929"/>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5" name="Rectangle 84"/>
            <p:cNvSpPr>
              <a:spLocks noChangeArrowheads="1"/>
            </p:cNvSpPr>
            <p:nvPr/>
          </p:nvSpPr>
          <p:spPr bwMode="auto">
            <a:xfrm rot="5400000">
              <a:off x="2973384" y="2539410"/>
              <a:ext cx="214735" cy="186929"/>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Calibri Light" panose="020F0302020204030204" pitchFamily="34" charset="0"/>
              </a:endParaRPr>
            </a:p>
          </p:txBody>
        </p:sp>
        <p:sp>
          <p:nvSpPr>
            <p:cNvPr id="156" name="Rectangle 85"/>
            <p:cNvSpPr>
              <a:spLocks noChangeArrowheads="1"/>
            </p:cNvSpPr>
            <p:nvPr/>
          </p:nvSpPr>
          <p:spPr bwMode="auto">
            <a:xfrm rot="5400000">
              <a:off x="2971840" y="2825208"/>
              <a:ext cx="217825" cy="186929"/>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7" name="Rectangle 86"/>
            <p:cNvSpPr>
              <a:spLocks noChangeArrowheads="1"/>
            </p:cNvSpPr>
            <p:nvPr/>
          </p:nvSpPr>
          <p:spPr bwMode="auto">
            <a:xfrm rot="5400000">
              <a:off x="2972613" y="3108689"/>
              <a:ext cx="216280" cy="186929"/>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8" name="Rectangle 87"/>
            <p:cNvSpPr>
              <a:spLocks noChangeArrowheads="1"/>
            </p:cNvSpPr>
            <p:nvPr/>
          </p:nvSpPr>
          <p:spPr bwMode="auto">
            <a:xfrm rot="5400000">
              <a:off x="2974157" y="3389854"/>
              <a:ext cx="213190" cy="186929"/>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59" name="Rectangle 158"/>
            <p:cNvSpPr>
              <a:spLocks noChangeArrowheads="1"/>
            </p:cNvSpPr>
            <p:nvPr/>
          </p:nvSpPr>
          <p:spPr bwMode="auto">
            <a:xfrm rot="5400000">
              <a:off x="2738567" y="3684148"/>
              <a:ext cx="213190" cy="18847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0" name="Rectangle 159"/>
            <p:cNvSpPr>
              <a:spLocks noChangeArrowheads="1"/>
            </p:cNvSpPr>
            <p:nvPr/>
          </p:nvSpPr>
          <p:spPr bwMode="auto">
            <a:xfrm rot="5400000">
              <a:off x="2737796" y="3970720"/>
              <a:ext cx="214734"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1" name="Rectangle 160"/>
            <p:cNvSpPr>
              <a:spLocks noChangeArrowheads="1"/>
            </p:cNvSpPr>
            <p:nvPr/>
          </p:nvSpPr>
          <p:spPr bwMode="auto">
            <a:xfrm rot="5400000">
              <a:off x="2739340" y="4254973"/>
              <a:ext cx="211646" cy="188473"/>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2" name="Rectangle 161"/>
            <p:cNvSpPr>
              <a:spLocks noChangeArrowheads="1"/>
            </p:cNvSpPr>
            <p:nvPr/>
          </p:nvSpPr>
          <p:spPr bwMode="auto">
            <a:xfrm rot="5400000">
              <a:off x="2738567" y="4535366"/>
              <a:ext cx="213190"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3" name="Rectangle 76"/>
            <p:cNvSpPr>
              <a:spLocks noChangeArrowheads="1"/>
            </p:cNvSpPr>
            <p:nvPr/>
          </p:nvSpPr>
          <p:spPr bwMode="auto">
            <a:xfrm rot="5400000">
              <a:off x="2737795" y="2538637"/>
              <a:ext cx="214735" cy="188473"/>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Calibri Light" panose="020F0302020204030204" pitchFamily="34" charset="0"/>
              </a:endParaRPr>
            </a:p>
          </p:txBody>
        </p:sp>
        <p:sp>
          <p:nvSpPr>
            <p:cNvPr id="164" name="Rectangle 77"/>
            <p:cNvSpPr>
              <a:spLocks noChangeArrowheads="1"/>
            </p:cNvSpPr>
            <p:nvPr/>
          </p:nvSpPr>
          <p:spPr bwMode="auto">
            <a:xfrm rot="5400000">
              <a:off x="2736250" y="2824435"/>
              <a:ext cx="217825" cy="18847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5" name="Rectangle 80"/>
            <p:cNvSpPr>
              <a:spLocks noChangeArrowheads="1"/>
            </p:cNvSpPr>
            <p:nvPr/>
          </p:nvSpPr>
          <p:spPr bwMode="auto">
            <a:xfrm rot="5400000">
              <a:off x="2737022" y="3107916"/>
              <a:ext cx="216280" cy="18847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6" name="Rectangle 81"/>
            <p:cNvSpPr>
              <a:spLocks noChangeArrowheads="1"/>
            </p:cNvSpPr>
            <p:nvPr/>
          </p:nvSpPr>
          <p:spPr bwMode="auto">
            <a:xfrm rot="5400000">
              <a:off x="2738567" y="3389081"/>
              <a:ext cx="213190" cy="188473"/>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7" name="Rectangle 76"/>
            <p:cNvSpPr>
              <a:spLocks noChangeArrowheads="1"/>
            </p:cNvSpPr>
            <p:nvPr/>
          </p:nvSpPr>
          <p:spPr bwMode="auto">
            <a:xfrm rot="5400000">
              <a:off x="2513017" y="3685693"/>
              <a:ext cx="213190" cy="185383"/>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8" name="Rectangle 77"/>
            <p:cNvSpPr>
              <a:spLocks noChangeArrowheads="1"/>
            </p:cNvSpPr>
            <p:nvPr/>
          </p:nvSpPr>
          <p:spPr bwMode="auto">
            <a:xfrm rot="5400000">
              <a:off x="2512246" y="3972265"/>
              <a:ext cx="214734" cy="18538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69" name="Rectangle 80"/>
            <p:cNvSpPr>
              <a:spLocks noChangeArrowheads="1"/>
            </p:cNvSpPr>
            <p:nvPr/>
          </p:nvSpPr>
          <p:spPr bwMode="auto">
            <a:xfrm rot="5400000">
              <a:off x="2513790" y="4256518"/>
              <a:ext cx="211646" cy="185383"/>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70" name="Rectangle 81"/>
            <p:cNvSpPr>
              <a:spLocks noChangeArrowheads="1"/>
            </p:cNvSpPr>
            <p:nvPr/>
          </p:nvSpPr>
          <p:spPr bwMode="auto">
            <a:xfrm rot="5400000">
              <a:off x="2513017" y="4536911"/>
              <a:ext cx="213190" cy="185383"/>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71" name="Rectangle 78"/>
            <p:cNvSpPr>
              <a:spLocks noChangeArrowheads="1"/>
            </p:cNvSpPr>
            <p:nvPr/>
          </p:nvSpPr>
          <p:spPr bwMode="auto">
            <a:xfrm rot="5400000">
              <a:off x="2512245" y="2540182"/>
              <a:ext cx="214735" cy="185383"/>
            </a:xfrm>
            <a:prstGeom prst="rect">
              <a:avLst/>
            </a:prstGeom>
            <a:solidFill>
              <a:srgbClr val="0070C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Calibri Light" panose="020F0302020204030204" pitchFamily="34" charset="0"/>
              </a:endParaRPr>
            </a:p>
          </p:txBody>
        </p:sp>
        <p:sp>
          <p:nvSpPr>
            <p:cNvPr id="172" name="Rectangle 79"/>
            <p:cNvSpPr>
              <a:spLocks noChangeArrowheads="1"/>
            </p:cNvSpPr>
            <p:nvPr/>
          </p:nvSpPr>
          <p:spPr bwMode="auto">
            <a:xfrm rot="5400000">
              <a:off x="2510700" y="2825981"/>
              <a:ext cx="217825" cy="185383"/>
            </a:xfrm>
            <a:prstGeom prst="rect">
              <a:avLst/>
            </a:prstGeom>
            <a:solidFill>
              <a:srgbClr val="80008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73" name="Rectangle 82"/>
            <p:cNvSpPr>
              <a:spLocks noChangeArrowheads="1"/>
            </p:cNvSpPr>
            <p:nvPr/>
          </p:nvSpPr>
          <p:spPr bwMode="auto">
            <a:xfrm rot="5400000">
              <a:off x="2511472" y="3109462"/>
              <a:ext cx="216280" cy="185383"/>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74" name="Rectangle 83"/>
            <p:cNvSpPr>
              <a:spLocks noChangeArrowheads="1"/>
            </p:cNvSpPr>
            <p:nvPr/>
          </p:nvSpPr>
          <p:spPr bwMode="auto">
            <a:xfrm rot="5400000">
              <a:off x="2513017" y="3390627"/>
              <a:ext cx="213190" cy="185383"/>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Calibri Light" panose="020F0302020204030204" pitchFamily="34" charset="0"/>
              </a:endParaRPr>
            </a:p>
          </p:txBody>
        </p:sp>
        <p:sp>
          <p:nvSpPr>
            <p:cNvPr id="175" name="Rectangle 275"/>
            <p:cNvSpPr>
              <a:spLocks noChangeArrowheads="1"/>
            </p:cNvSpPr>
            <p:nvPr/>
          </p:nvSpPr>
          <p:spPr bwMode="auto">
            <a:xfrm>
              <a:off x="2205074" y="4816461"/>
              <a:ext cx="1822638"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rPr>
                <a:t>5,000 Ideas / Month</a:t>
              </a:r>
              <a:br>
                <a:rPr lang="en-US" sz="1400" dirty="0" smtClean="0">
                  <a:solidFill>
                    <a:srgbClr val="595959"/>
                  </a:solidFill>
                  <a:latin typeface="Calibri Light" panose="020F0302020204030204" pitchFamily="34" charset="0"/>
                </a:rPr>
              </a:br>
              <a:r>
                <a:rPr lang="en-US" sz="1400" dirty="0" smtClean="0">
                  <a:solidFill>
                    <a:srgbClr val="595959"/>
                  </a:solidFill>
                  <a:latin typeface="Calibri Light" panose="020F0302020204030204" pitchFamily="34" charset="0"/>
                </a:rPr>
                <a:t>(280,000 Total)</a:t>
              </a:r>
              <a:endParaRPr lang="en-US" sz="1400" dirty="0">
                <a:solidFill>
                  <a:srgbClr val="595959"/>
                </a:solidFill>
                <a:latin typeface="Calibri Light" panose="020F0302020204030204" pitchFamily="34" charset="0"/>
              </a:endParaRPr>
            </a:p>
          </p:txBody>
        </p:sp>
        <p:sp>
          <p:nvSpPr>
            <p:cNvPr id="176" name="Isosceles Triangle 175"/>
            <p:cNvSpPr/>
            <p:nvPr/>
          </p:nvSpPr>
          <p:spPr>
            <a:xfrm rot="5400000">
              <a:off x="990598" y="3489498"/>
              <a:ext cx="2133602" cy="30480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77" name="Group 176"/>
          <p:cNvGrpSpPr/>
          <p:nvPr/>
        </p:nvGrpSpPr>
        <p:grpSpPr>
          <a:xfrm>
            <a:off x="4001762" y="2313854"/>
            <a:ext cx="2146267" cy="2399743"/>
            <a:chOff x="4001762" y="2458007"/>
            <a:chExt cx="2146267" cy="2399743"/>
          </a:xfrm>
        </p:grpSpPr>
        <p:grpSp>
          <p:nvGrpSpPr>
            <p:cNvPr id="178" name="Group 177"/>
            <p:cNvGrpSpPr/>
            <p:nvPr/>
          </p:nvGrpSpPr>
          <p:grpSpPr>
            <a:xfrm>
              <a:off x="4645425" y="2930013"/>
              <a:ext cx="667379" cy="1359475"/>
              <a:chOff x="4376738" y="3571875"/>
              <a:chExt cx="685800" cy="1397000"/>
            </a:xfrm>
          </p:grpSpPr>
          <p:sp>
            <p:nvSpPr>
              <p:cNvPr id="182" name="Rectangle 76"/>
              <p:cNvSpPr>
                <a:spLocks noChangeArrowheads="1"/>
              </p:cNvSpPr>
              <p:nvPr/>
            </p:nvSpPr>
            <p:spPr bwMode="auto">
              <a:xfrm rot="5400000">
                <a:off x="4612482" y="4466431"/>
                <a:ext cx="217488" cy="19367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3" name="Rectangle 77"/>
              <p:cNvSpPr>
                <a:spLocks noChangeArrowheads="1"/>
              </p:cNvSpPr>
              <p:nvPr/>
            </p:nvSpPr>
            <p:spPr bwMode="auto">
              <a:xfrm rot="5400000">
                <a:off x="4610895" y="4761706"/>
                <a:ext cx="220662" cy="193675"/>
              </a:xfrm>
              <a:prstGeom prst="rect">
                <a:avLst/>
              </a:prstGeom>
              <a:solidFill>
                <a:srgbClr val="D9D9D9"/>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4" name="Rectangle 78"/>
              <p:cNvSpPr>
                <a:spLocks noChangeArrowheads="1"/>
              </p:cNvSpPr>
              <p:nvPr/>
            </p:nvSpPr>
            <p:spPr bwMode="auto">
              <a:xfrm rot="5400000">
                <a:off x="4364832" y="4466431"/>
                <a:ext cx="217488" cy="193675"/>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5" name="Rectangle 79"/>
              <p:cNvSpPr>
                <a:spLocks noChangeArrowheads="1"/>
              </p:cNvSpPr>
              <p:nvPr/>
            </p:nvSpPr>
            <p:spPr bwMode="auto">
              <a:xfrm rot="5400000">
                <a:off x="4363245" y="4761706"/>
                <a:ext cx="220662" cy="193675"/>
              </a:xfrm>
              <a:prstGeom prst="rect">
                <a:avLst/>
              </a:prstGeom>
              <a:solidFill>
                <a:srgbClr val="80008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6" name="Rectangle 84"/>
              <p:cNvSpPr>
                <a:spLocks noChangeArrowheads="1"/>
              </p:cNvSpPr>
              <p:nvPr/>
            </p:nvSpPr>
            <p:spPr bwMode="auto">
              <a:xfrm rot="5400000">
                <a:off x="4858544" y="4468019"/>
                <a:ext cx="217488" cy="190500"/>
              </a:xfrm>
              <a:prstGeom prst="rect">
                <a:avLst/>
              </a:prstGeom>
              <a:solidFill>
                <a:srgbClr val="D9D9D9"/>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7" name="Rectangle 85"/>
              <p:cNvSpPr>
                <a:spLocks noChangeArrowheads="1"/>
              </p:cNvSpPr>
              <p:nvPr/>
            </p:nvSpPr>
            <p:spPr bwMode="auto">
              <a:xfrm rot="5400000">
                <a:off x="4856957" y="4763294"/>
                <a:ext cx="220662" cy="190500"/>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8" name="Rectangle 77"/>
              <p:cNvSpPr>
                <a:spLocks noChangeArrowheads="1"/>
              </p:cNvSpPr>
              <p:nvPr/>
            </p:nvSpPr>
            <p:spPr bwMode="auto">
              <a:xfrm rot="5400000">
                <a:off x="4858544" y="3585369"/>
                <a:ext cx="217488" cy="190500"/>
              </a:xfrm>
              <a:prstGeom prst="rect">
                <a:avLst/>
              </a:prstGeom>
              <a:solidFill>
                <a:srgbClr val="D9D9D9"/>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89" name="Rectangle 79"/>
              <p:cNvSpPr>
                <a:spLocks noChangeArrowheads="1"/>
              </p:cNvSpPr>
              <p:nvPr/>
            </p:nvSpPr>
            <p:spPr bwMode="auto">
              <a:xfrm rot="5400000">
                <a:off x="4612482" y="3583781"/>
                <a:ext cx="217488" cy="193675"/>
              </a:xfrm>
              <a:prstGeom prst="rect">
                <a:avLst/>
              </a:prstGeom>
              <a:solidFill>
                <a:srgbClr val="80008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0" name="Rectangle 80"/>
              <p:cNvSpPr>
                <a:spLocks noChangeArrowheads="1"/>
              </p:cNvSpPr>
              <p:nvPr/>
            </p:nvSpPr>
            <p:spPr bwMode="auto">
              <a:xfrm rot="5400000">
                <a:off x="4858544" y="3875882"/>
                <a:ext cx="217487" cy="190500"/>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1" name="Rectangle 81"/>
              <p:cNvSpPr>
                <a:spLocks noChangeArrowheads="1"/>
              </p:cNvSpPr>
              <p:nvPr/>
            </p:nvSpPr>
            <p:spPr bwMode="auto">
              <a:xfrm rot="5400000">
                <a:off x="4857750" y="4164013"/>
                <a:ext cx="219075" cy="190500"/>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2" name="Rectangle 82"/>
              <p:cNvSpPr>
                <a:spLocks noChangeArrowheads="1"/>
              </p:cNvSpPr>
              <p:nvPr/>
            </p:nvSpPr>
            <p:spPr bwMode="auto">
              <a:xfrm rot="5400000">
                <a:off x="4612482" y="3874294"/>
                <a:ext cx="217487" cy="193675"/>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3" name="Rectangle 83"/>
              <p:cNvSpPr>
                <a:spLocks noChangeArrowheads="1"/>
              </p:cNvSpPr>
              <p:nvPr/>
            </p:nvSpPr>
            <p:spPr bwMode="auto">
              <a:xfrm rot="5400000">
                <a:off x="4611688" y="4162425"/>
                <a:ext cx="219075" cy="193675"/>
              </a:xfrm>
              <a:prstGeom prst="rect">
                <a:avLst/>
              </a:prstGeom>
              <a:solidFill>
                <a:srgbClr val="D9D9D9"/>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4" name="Rectangle 85"/>
              <p:cNvSpPr>
                <a:spLocks noChangeArrowheads="1"/>
              </p:cNvSpPr>
              <p:nvPr/>
            </p:nvSpPr>
            <p:spPr bwMode="auto">
              <a:xfrm rot="5400000">
                <a:off x="4364832" y="3583781"/>
                <a:ext cx="217488" cy="193675"/>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5" name="Rectangle 86"/>
              <p:cNvSpPr>
                <a:spLocks noChangeArrowheads="1"/>
              </p:cNvSpPr>
              <p:nvPr/>
            </p:nvSpPr>
            <p:spPr bwMode="auto">
              <a:xfrm rot="5400000">
                <a:off x="4364832" y="3874294"/>
                <a:ext cx="217487" cy="19367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96" name="Rectangle 87"/>
              <p:cNvSpPr>
                <a:spLocks noChangeArrowheads="1"/>
              </p:cNvSpPr>
              <p:nvPr/>
            </p:nvSpPr>
            <p:spPr bwMode="auto">
              <a:xfrm rot="5400000">
                <a:off x="4364038" y="4162425"/>
                <a:ext cx="219075" cy="193675"/>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grpSp>
        <p:sp>
          <p:nvSpPr>
            <p:cNvPr id="179" name="Rectangle 275"/>
            <p:cNvSpPr>
              <a:spLocks noChangeArrowheads="1"/>
            </p:cNvSpPr>
            <p:nvPr/>
          </p:nvSpPr>
          <p:spPr bwMode="auto">
            <a:xfrm>
              <a:off x="4001762" y="4420707"/>
              <a:ext cx="2146267"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rPr>
                <a:t>130,000,000 </a:t>
              </a:r>
              <a:r>
                <a:rPr lang="en-US" sz="1400" dirty="0" smtClean="0">
                  <a:solidFill>
                    <a:srgbClr val="595959"/>
                  </a:solidFill>
                  <a:latin typeface="Calibri Light" panose="020F0302020204030204" pitchFamily="34" charset="0"/>
                </a:rPr>
                <a:t>People  </a:t>
              </a:r>
              <a:br>
                <a:rPr lang="en-US" sz="1400" dirty="0" smtClean="0">
                  <a:solidFill>
                    <a:srgbClr val="595959"/>
                  </a:solidFill>
                  <a:latin typeface="Calibri Light" panose="020F0302020204030204" pitchFamily="34" charset="0"/>
                </a:rPr>
              </a:br>
              <a:r>
                <a:rPr lang="en-US" sz="1400" dirty="0" smtClean="0">
                  <a:solidFill>
                    <a:srgbClr val="595959"/>
                  </a:solidFill>
                  <a:latin typeface="Calibri Light" panose="020F0302020204030204" pitchFamily="34" charset="0"/>
                </a:rPr>
                <a:t>(1 in 60 on the planet)</a:t>
              </a:r>
              <a:endParaRPr lang="en-US" sz="1400" dirty="0">
                <a:solidFill>
                  <a:srgbClr val="595959"/>
                </a:solidFill>
                <a:latin typeface="Calibri Light" panose="020F0302020204030204" pitchFamily="34" charset="0"/>
              </a:endParaRPr>
            </a:p>
          </p:txBody>
        </p:sp>
        <p:sp>
          <p:nvSpPr>
            <p:cNvPr id="180" name="Rectangle 275"/>
            <p:cNvSpPr>
              <a:spLocks noChangeArrowheads="1"/>
            </p:cNvSpPr>
            <p:nvPr/>
          </p:nvSpPr>
          <p:spPr bwMode="auto">
            <a:xfrm>
              <a:off x="4263794" y="2458007"/>
              <a:ext cx="1383813"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cs typeface="Calibri"/>
                </a:rPr>
                <a:t>Crowd </a:t>
              </a:r>
              <a:br>
                <a:rPr lang="en-US" sz="1400" dirty="0" smtClean="0">
                  <a:solidFill>
                    <a:srgbClr val="595959"/>
                  </a:solidFill>
                  <a:latin typeface="Calibri Light" panose="020F0302020204030204" pitchFamily="34" charset="0"/>
                  <a:cs typeface="Calibri"/>
                </a:rPr>
              </a:br>
              <a:r>
                <a:rPr lang="en-US" sz="1400" dirty="0" smtClean="0">
                  <a:solidFill>
                    <a:srgbClr val="595959"/>
                  </a:solidFill>
                  <a:latin typeface="Calibri Light" panose="020F0302020204030204" pitchFamily="34" charset="0"/>
                  <a:cs typeface="Calibri"/>
                </a:rPr>
                <a:t>Filtering</a:t>
              </a:r>
              <a:endParaRPr lang="en-US" sz="1000" dirty="0">
                <a:solidFill>
                  <a:srgbClr val="595959"/>
                </a:solidFill>
                <a:latin typeface="Calibri Light" panose="020F0302020204030204" pitchFamily="34" charset="0"/>
                <a:cs typeface="Calibri"/>
              </a:endParaRPr>
            </a:p>
          </p:txBody>
        </p:sp>
        <p:sp>
          <p:nvSpPr>
            <p:cNvPr id="181" name="Isosceles Triangle 180"/>
            <p:cNvSpPr/>
            <p:nvPr/>
          </p:nvSpPr>
          <p:spPr>
            <a:xfrm rot="5400000">
              <a:off x="3124199" y="3489499"/>
              <a:ext cx="2133602" cy="30480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7" name="Group 196"/>
          <p:cNvGrpSpPr/>
          <p:nvPr/>
        </p:nvGrpSpPr>
        <p:grpSpPr>
          <a:xfrm>
            <a:off x="5671456" y="2652742"/>
            <a:ext cx="1682518" cy="1530803"/>
            <a:chOff x="5671456" y="2796895"/>
            <a:chExt cx="1682518" cy="1530803"/>
          </a:xfrm>
        </p:grpSpPr>
        <p:grpSp>
          <p:nvGrpSpPr>
            <p:cNvPr id="198" name="Group 197"/>
            <p:cNvGrpSpPr/>
            <p:nvPr/>
          </p:nvGrpSpPr>
          <p:grpSpPr>
            <a:xfrm>
              <a:off x="6257470" y="3273766"/>
              <a:ext cx="739986" cy="732262"/>
              <a:chOff x="5926138" y="3902075"/>
              <a:chExt cx="760412" cy="752475"/>
            </a:xfrm>
          </p:grpSpPr>
          <p:sp>
            <p:nvSpPr>
              <p:cNvPr id="201" name="Rectangle 76"/>
              <p:cNvSpPr>
                <a:spLocks noChangeArrowheads="1"/>
              </p:cNvSpPr>
              <p:nvPr/>
            </p:nvSpPr>
            <p:spPr bwMode="auto">
              <a:xfrm rot="10800000">
                <a:off x="6527800" y="4310063"/>
                <a:ext cx="158750" cy="160337"/>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2" name="Rectangle 77"/>
              <p:cNvSpPr>
                <a:spLocks noChangeArrowheads="1"/>
              </p:cNvSpPr>
              <p:nvPr/>
            </p:nvSpPr>
            <p:spPr bwMode="auto">
              <a:xfrm rot="10800000">
                <a:off x="6345238" y="4310063"/>
                <a:ext cx="157162" cy="160337"/>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3" name="Rectangle 78"/>
              <p:cNvSpPr>
                <a:spLocks noChangeArrowheads="1"/>
              </p:cNvSpPr>
              <p:nvPr/>
            </p:nvSpPr>
            <p:spPr bwMode="auto">
              <a:xfrm rot="10800000">
                <a:off x="6527800" y="4078288"/>
                <a:ext cx="158750" cy="161925"/>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4" name="Rectangle 79"/>
              <p:cNvSpPr>
                <a:spLocks noChangeArrowheads="1"/>
              </p:cNvSpPr>
              <p:nvPr/>
            </p:nvSpPr>
            <p:spPr bwMode="auto">
              <a:xfrm rot="10800000">
                <a:off x="6345238" y="4078288"/>
                <a:ext cx="157162" cy="161925"/>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5" name="Rectangle 80"/>
              <p:cNvSpPr>
                <a:spLocks noChangeArrowheads="1"/>
              </p:cNvSpPr>
              <p:nvPr/>
            </p:nvSpPr>
            <p:spPr bwMode="auto">
              <a:xfrm rot="10800000">
                <a:off x="6102350" y="4310063"/>
                <a:ext cx="161925" cy="160337"/>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6" name="Rectangle 81"/>
              <p:cNvSpPr>
                <a:spLocks noChangeArrowheads="1"/>
              </p:cNvSpPr>
              <p:nvPr/>
            </p:nvSpPr>
            <p:spPr bwMode="auto">
              <a:xfrm rot="10800000">
                <a:off x="5926138" y="4310063"/>
                <a:ext cx="160337" cy="160337"/>
              </a:xfrm>
              <a:prstGeom prst="rect">
                <a:avLst/>
              </a:prstGeom>
              <a:solidFill>
                <a:srgbClr val="0070C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7" name="Rectangle 82"/>
              <p:cNvSpPr>
                <a:spLocks noChangeArrowheads="1"/>
              </p:cNvSpPr>
              <p:nvPr/>
            </p:nvSpPr>
            <p:spPr bwMode="auto">
              <a:xfrm rot="10800000">
                <a:off x="6102350" y="4078288"/>
                <a:ext cx="161925" cy="16192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8" name="Rectangle 83"/>
              <p:cNvSpPr>
                <a:spLocks noChangeArrowheads="1"/>
              </p:cNvSpPr>
              <p:nvPr/>
            </p:nvSpPr>
            <p:spPr bwMode="auto">
              <a:xfrm rot="10800000">
                <a:off x="5926138" y="4078288"/>
                <a:ext cx="160337" cy="16192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09" name="Rectangle 84"/>
              <p:cNvSpPr>
                <a:spLocks noChangeArrowheads="1"/>
              </p:cNvSpPr>
              <p:nvPr/>
            </p:nvSpPr>
            <p:spPr bwMode="auto">
              <a:xfrm rot="10800000">
                <a:off x="6527800" y="3902075"/>
                <a:ext cx="158750" cy="160338"/>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0" name="Rectangle 85"/>
              <p:cNvSpPr>
                <a:spLocks noChangeArrowheads="1"/>
              </p:cNvSpPr>
              <p:nvPr/>
            </p:nvSpPr>
            <p:spPr bwMode="auto">
              <a:xfrm rot="10800000">
                <a:off x="6345238" y="3902075"/>
                <a:ext cx="157162" cy="160338"/>
              </a:xfrm>
              <a:prstGeom prst="rect">
                <a:avLst/>
              </a:prstGeom>
              <a:solidFill>
                <a:srgbClr val="00FF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1" name="Rectangle 86"/>
              <p:cNvSpPr>
                <a:spLocks noChangeArrowheads="1"/>
              </p:cNvSpPr>
              <p:nvPr/>
            </p:nvSpPr>
            <p:spPr bwMode="auto">
              <a:xfrm rot="10800000">
                <a:off x="6102350" y="3902075"/>
                <a:ext cx="161925" cy="160338"/>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2" name="Rectangle 87"/>
              <p:cNvSpPr>
                <a:spLocks noChangeArrowheads="1"/>
              </p:cNvSpPr>
              <p:nvPr/>
            </p:nvSpPr>
            <p:spPr bwMode="auto">
              <a:xfrm rot="10800000">
                <a:off x="5926138" y="3902075"/>
                <a:ext cx="160337" cy="160338"/>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3" name="Rectangle 76"/>
              <p:cNvSpPr>
                <a:spLocks noChangeArrowheads="1"/>
              </p:cNvSpPr>
              <p:nvPr/>
            </p:nvSpPr>
            <p:spPr bwMode="auto">
              <a:xfrm rot="10800000">
                <a:off x="6527800" y="4494213"/>
                <a:ext cx="158750" cy="160337"/>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4" name="Rectangle 77"/>
              <p:cNvSpPr>
                <a:spLocks noChangeArrowheads="1"/>
              </p:cNvSpPr>
              <p:nvPr/>
            </p:nvSpPr>
            <p:spPr bwMode="auto">
              <a:xfrm rot="10800000">
                <a:off x="6345238" y="4494213"/>
                <a:ext cx="157162" cy="160337"/>
              </a:xfrm>
              <a:prstGeom prst="rect">
                <a:avLst/>
              </a:prstGeom>
              <a:solidFill>
                <a:srgbClr val="7030A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5" name="Rectangle 80"/>
              <p:cNvSpPr>
                <a:spLocks noChangeArrowheads="1"/>
              </p:cNvSpPr>
              <p:nvPr/>
            </p:nvSpPr>
            <p:spPr bwMode="auto">
              <a:xfrm rot="10800000">
                <a:off x="6102350" y="4494213"/>
                <a:ext cx="161925" cy="160337"/>
              </a:xfrm>
              <a:prstGeom prst="rect">
                <a:avLst/>
              </a:prstGeom>
              <a:solidFill>
                <a:srgbClr val="3366FF"/>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16" name="Rectangle 81"/>
              <p:cNvSpPr>
                <a:spLocks noChangeArrowheads="1"/>
              </p:cNvSpPr>
              <p:nvPr/>
            </p:nvSpPr>
            <p:spPr bwMode="auto">
              <a:xfrm rot="10800000">
                <a:off x="5926138" y="4494213"/>
                <a:ext cx="160337" cy="160337"/>
              </a:xfrm>
              <a:prstGeom prst="rect">
                <a:avLst/>
              </a:prstGeom>
              <a:solidFill>
                <a:srgbClr val="0070C0"/>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sp>
          <p:nvSpPr>
            <p:cNvPr id="199" name="Rectangle 275"/>
            <p:cNvSpPr>
              <a:spLocks noChangeArrowheads="1"/>
            </p:cNvSpPr>
            <p:nvPr/>
          </p:nvSpPr>
          <p:spPr bwMode="auto">
            <a:xfrm>
              <a:off x="5867400" y="2796895"/>
              <a:ext cx="1486574"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cs typeface="Calibri"/>
                </a:rPr>
                <a:t>Data-Driven</a:t>
              </a:r>
              <a:br>
                <a:rPr lang="en-US" sz="1400" dirty="0" smtClean="0">
                  <a:solidFill>
                    <a:srgbClr val="595959"/>
                  </a:solidFill>
                  <a:latin typeface="Calibri Light" panose="020F0302020204030204" pitchFamily="34" charset="0"/>
                  <a:cs typeface="Calibri"/>
                </a:rPr>
              </a:br>
              <a:r>
                <a:rPr lang="en-US" sz="1400" dirty="0" smtClean="0">
                  <a:solidFill>
                    <a:srgbClr val="595959"/>
                  </a:solidFill>
                  <a:latin typeface="Calibri Light" panose="020F0302020204030204" pitchFamily="34" charset="0"/>
                  <a:cs typeface="Calibri"/>
                </a:rPr>
                <a:t>Opportunities</a:t>
              </a:r>
              <a:endParaRPr lang="en-US" sz="1000" dirty="0">
                <a:solidFill>
                  <a:srgbClr val="595959"/>
                </a:solidFill>
                <a:latin typeface="Calibri Light" panose="020F0302020204030204" pitchFamily="34" charset="0"/>
                <a:cs typeface="Calibri"/>
              </a:endParaRPr>
            </a:p>
          </p:txBody>
        </p:sp>
        <p:sp>
          <p:nvSpPr>
            <p:cNvPr id="200" name="Isosceles Triangle 199"/>
            <p:cNvSpPr/>
            <p:nvPr/>
          </p:nvSpPr>
          <p:spPr>
            <a:xfrm rot="5400000">
              <a:off x="5083626" y="3543925"/>
              <a:ext cx="1371603" cy="19594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7" name="Group 216"/>
          <p:cNvGrpSpPr/>
          <p:nvPr/>
        </p:nvGrpSpPr>
        <p:grpSpPr>
          <a:xfrm>
            <a:off x="6662057" y="2655219"/>
            <a:ext cx="2068287" cy="1275381"/>
            <a:chOff x="6662057" y="2799372"/>
            <a:chExt cx="2068287" cy="1275381"/>
          </a:xfrm>
        </p:grpSpPr>
        <p:sp>
          <p:nvSpPr>
            <p:cNvPr id="218" name="Rectangle 275"/>
            <p:cNvSpPr>
              <a:spLocks noChangeArrowheads="1"/>
            </p:cNvSpPr>
            <p:nvPr/>
          </p:nvSpPr>
          <p:spPr bwMode="auto">
            <a:xfrm>
              <a:off x="7398195" y="2799372"/>
              <a:ext cx="1332149" cy="441339"/>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dirty="0" smtClean="0">
                  <a:solidFill>
                    <a:srgbClr val="595959"/>
                  </a:solidFill>
                  <a:latin typeface="Calibri Light" panose="020F0302020204030204" pitchFamily="34" charset="0"/>
                  <a:cs typeface="Calibri"/>
                </a:rPr>
                <a:t>Dedicated Advisors</a:t>
              </a:r>
              <a:endParaRPr lang="en-US" sz="1000" dirty="0">
                <a:solidFill>
                  <a:srgbClr val="595959"/>
                </a:solidFill>
                <a:latin typeface="Calibri Light" panose="020F0302020204030204" pitchFamily="34" charset="0"/>
                <a:cs typeface="Calibri"/>
              </a:endParaRPr>
            </a:p>
          </p:txBody>
        </p:sp>
        <p:sp>
          <p:nvSpPr>
            <p:cNvPr id="219" name="Rectangle 275"/>
            <p:cNvSpPr>
              <a:spLocks noChangeArrowheads="1"/>
            </p:cNvSpPr>
            <p:nvPr/>
          </p:nvSpPr>
          <p:spPr bwMode="auto">
            <a:xfrm>
              <a:off x="6662057" y="3369755"/>
              <a:ext cx="1332149" cy="647550"/>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4400" dirty="0" smtClean="0">
                  <a:solidFill>
                    <a:prstClr val="white">
                      <a:lumMod val="75000"/>
                    </a:prstClr>
                  </a:solidFill>
                  <a:latin typeface="Arial Black" panose="020B0A04020102020204" pitchFamily="34" charset="0"/>
                  <a:cs typeface="Calibri"/>
                </a:rPr>
                <a:t>+</a:t>
              </a:r>
              <a:endParaRPr lang="en-US" sz="2800" dirty="0">
                <a:solidFill>
                  <a:prstClr val="white">
                    <a:lumMod val="75000"/>
                  </a:prstClr>
                </a:solidFill>
                <a:latin typeface="Arial Black" panose="020B0A04020102020204" pitchFamily="34" charset="0"/>
                <a:cs typeface="Calibri"/>
              </a:endParaRPr>
            </a:p>
          </p:txBody>
        </p:sp>
        <p:pic>
          <p:nvPicPr>
            <p:cNvPr id="220" name="Picture 2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826" y="3201837"/>
              <a:ext cx="872916" cy="872916"/>
            </a:xfrm>
            <a:prstGeom prst="rect">
              <a:avLst/>
            </a:prstGeom>
          </p:spPr>
        </p:pic>
      </p:grpSp>
      <p:grpSp>
        <p:nvGrpSpPr>
          <p:cNvPr id="221" name="Group 220"/>
          <p:cNvGrpSpPr/>
          <p:nvPr/>
        </p:nvGrpSpPr>
        <p:grpSpPr>
          <a:xfrm>
            <a:off x="517357" y="6096000"/>
            <a:ext cx="6569243" cy="544355"/>
            <a:chOff x="517357" y="5305083"/>
            <a:chExt cx="5744759" cy="544355"/>
          </a:xfrm>
        </p:grpSpPr>
        <p:sp>
          <p:nvSpPr>
            <p:cNvPr id="222" name="Right Brace 221"/>
            <p:cNvSpPr/>
            <p:nvPr/>
          </p:nvSpPr>
          <p:spPr>
            <a:xfrm rot="16200000" flipH="1">
              <a:off x="3196019" y="2633702"/>
              <a:ext cx="228601" cy="5571363"/>
            </a:xfrm>
            <a:prstGeom prst="rightBrace">
              <a:avLst>
                <a:gd name="adj1" fmla="val 71198"/>
                <a:gd name="adj2" fmla="val 49865"/>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lumMod val="85000"/>
                    <a:lumOff val="15000"/>
                  </a:prstClr>
                </a:solidFill>
                <a:latin typeface="Calibri Light" panose="020F0302020204030204" pitchFamily="34" charset="0"/>
              </a:endParaRPr>
            </a:p>
          </p:txBody>
        </p:sp>
        <p:sp>
          <p:nvSpPr>
            <p:cNvPr id="223" name="Rectangle 68"/>
            <p:cNvSpPr>
              <a:spLocks noChangeArrowheads="1"/>
            </p:cNvSpPr>
            <p:nvPr/>
          </p:nvSpPr>
          <p:spPr bwMode="auto">
            <a:xfrm>
              <a:off x="517357" y="5510884"/>
              <a:ext cx="5744759" cy="338554"/>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en-US" sz="1600" dirty="0" smtClean="0">
                  <a:solidFill>
                    <a:srgbClr val="595959"/>
                  </a:solidFill>
                  <a:latin typeface="Calibri Light" panose="020F0302020204030204" pitchFamily="34" charset="0"/>
                </a:rPr>
                <a:t>Subsidized by the ad revenue from billions of page views</a:t>
              </a:r>
              <a:endParaRPr lang="en-US" sz="1600" dirty="0">
                <a:solidFill>
                  <a:srgbClr val="595959"/>
                </a:solidFill>
                <a:latin typeface="Calibri Light" panose="020F0302020204030204" pitchFamily="34" charset="0"/>
              </a:endParaRPr>
            </a:p>
          </p:txBody>
        </p:sp>
      </p:grpSp>
      <p:sp>
        <p:nvSpPr>
          <p:cNvPr id="224" name="Slide Number Placeholder 2"/>
          <p:cNvSpPr>
            <a:spLocks noGrp="1"/>
          </p:cNvSpPr>
          <p:nvPr>
            <p:ph type="sldNum" sz="quarter" idx="12"/>
          </p:nvPr>
        </p:nvSpPr>
        <p:spPr>
          <a:xfrm>
            <a:off x="6553200" y="6356350"/>
            <a:ext cx="2133600" cy="365125"/>
          </a:xfrm>
        </p:spPr>
        <p:txBody>
          <a:bodyPr/>
          <a:lstStyle/>
          <a:p>
            <a:fld id="{B5274F97-0F13-42E5-9A1D-07478243785D}" type="slidenum">
              <a:rPr lang="nl-BE" smtClean="0">
                <a:solidFill>
                  <a:prstClr val="black">
                    <a:tint val="75000"/>
                  </a:prstClr>
                </a:solidFill>
              </a:rPr>
              <a:pPr/>
              <a:t>4</a:t>
            </a:fld>
            <a:endParaRPr lang="nl-BE">
              <a:solidFill>
                <a:prstClr val="black">
                  <a:tint val="75000"/>
                </a:prstClr>
              </a:solidFill>
            </a:endParaRPr>
          </a:p>
        </p:txBody>
      </p:sp>
    </p:spTree>
    <p:extLst>
      <p:ext uri="{BB962C8B-B14F-4D97-AF65-F5344CB8AC3E}">
        <p14:creationId xmlns:p14="http://schemas.microsoft.com/office/powerpoint/2010/main" val="416551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4800" y="680970"/>
            <a:ext cx="8763000" cy="338554"/>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Calibri Light" panose="020F0302020204030204" pitchFamily="34" charset="0"/>
                <a:cs typeface="Arial" pitchFamily="34" charset="0"/>
              </a:rPr>
              <a:t>You can choose from dozens of customization options, which we continue to enhance</a:t>
            </a:r>
            <a:endParaRPr lang="en-US" sz="1600" u="sng" dirty="0">
              <a:solidFill>
                <a:prstClr val="black">
                  <a:lumMod val="50000"/>
                  <a:lumOff val="50000"/>
                </a:prstClr>
              </a:solidFill>
              <a:latin typeface="Calibri Light" panose="020F0302020204030204" pitchFamily="34" charset="0"/>
              <a:cs typeface="Arial" pitchFamily="34" charset="0"/>
            </a:endParaRPr>
          </a:p>
        </p:txBody>
      </p:sp>
      <p:sp>
        <p:nvSpPr>
          <p:cNvPr id="37" name="TextBox 36"/>
          <p:cNvSpPr txBox="1"/>
          <p:nvPr/>
        </p:nvSpPr>
        <p:spPr>
          <a:xfrm>
            <a:off x="285750" y="193357"/>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New Levels of Customization</a:t>
            </a:r>
            <a:endParaRPr lang="en-US" sz="2600" b="1" dirty="0">
              <a:solidFill>
                <a:srgbClr val="FF0000"/>
              </a:solidFill>
              <a:latin typeface="Arial" pitchFamily="34" charset="0"/>
              <a:cs typeface="Arial" pitchFamily="34" charset="0"/>
            </a:endParaRPr>
          </a:p>
        </p:txBody>
      </p:sp>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103" y="4461237"/>
            <a:ext cx="1459697" cy="1789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2673434" y="3229507"/>
            <a:ext cx="1289805" cy="913892"/>
            <a:chOff x="1923331" y="3102934"/>
            <a:chExt cx="1440852" cy="1020916"/>
          </a:xfrm>
        </p:grpSpPr>
        <p:pic>
          <p:nvPicPr>
            <p:cNvPr id="4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3395" y="3247736"/>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835" y="3172071"/>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331" y="3102934"/>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48" name="Rectangle 82953"/>
          <p:cNvSpPr>
            <a:spLocks noChangeArrowheads="1"/>
          </p:cNvSpPr>
          <p:nvPr/>
        </p:nvSpPr>
        <p:spPr bwMode="auto">
          <a:xfrm>
            <a:off x="2590800" y="1468689"/>
            <a:ext cx="1430244"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2000" b="1" dirty="0" smtClean="0">
                <a:solidFill>
                  <a:prstClr val="white">
                    <a:lumMod val="50000"/>
                  </a:prstClr>
                </a:solidFill>
                <a:cs typeface="Arial" charset="0"/>
              </a:rPr>
              <a:t>Format</a:t>
            </a:r>
          </a:p>
        </p:txBody>
      </p:sp>
      <p:sp>
        <p:nvSpPr>
          <p:cNvPr id="55" name="Rectangle 82953"/>
          <p:cNvSpPr>
            <a:spLocks noChangeArrowheads="1"/>
          </p:cNvSpPr>
          <p:nvPr/>
        </p:nvSpPr>
        <p:spPr bwMode="auto">
          <a:xfrm>
            <a:off x="6118972" y="1451952"/>
            <a:ext cx="1430244"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2000" b="1" dirty="0" smtClean="0">
                <a:solidFill>
                  <a:prstClr val="white">
                    <a:lumMod val="50000"/>
                  </a:prstClr>
                </a:solidFill>
                <a:cs typeface="Arial" charset="0"/>
              </a:rPr>
              <a:t>Breadth</a:t>
            </a:r>
          </a:p>
        </p:txBody>
      </p:sp>
      <p:sp>
        <p:nvSpPr>
          <p:cNvPr id="56" name="Rectangle 82953"/>
          <p:cNvSpPr>
            <a:spLocks noChangeArrowheads="1"/>
          </p:cNvSpPr>
          <p:nvPr/>
        </p:nvSpPr>
        <p:spPr bwMode="auto">
          <a:xfrm>
            <a:off x="7816701" y="1451952"/>
            <a:ext cx="1430244"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2000" b="1" dirty="0" smtClean="0">
                <a:solidFill>
                  <a:prstClr val="white">
                    <a:lumMod val="50000"/>
                  </a:prstClr>
                </a:solidFill>
                <a:cs typeface="Arial" charset="0"/>
              </a:rPr>
              <a:t>Depth</a:t>
            </a:r>
          </a:p>
        </p:txBody>
      </p:sp>
      <p:sp>
        <p:nvSpPr>
          <p:cNvPr id="61" name="Rectangle 82953"/>
          <p:cNvSpPr>
            <a:spLocks noChangeArrowheads="1"/>
          </p:cNvSpPr>
          <p:nvPr/>
        </p:nvSpPr>
        <p:spPr bwMode="auto">
          <a:xfrm>
            <a:off x="4386232" y="1447799"/>
            <a:ext cx="1430244"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2000" b="1" dirty="0" smtClean="0">
                <a:solidFill>
                  <a:prstClr val="white">
                    <a:lumMod val="50000"/>
                  </a:prstClr>
                </a:solidFill>
                <a:cs typeface="Arial" charset="0"/>
              </a:rPr>
              <a:t>Timeline</a:t>
            </a:r>
          </a:p>
        </p:txBody>
      </p:sp>
      <p:sp>
        <p:nvSpPr>
          <p:cNvPr id="80" name="Rectangle 82953"/>
          <p:cNvSpPr>
            <a:spLocks noChangeArrowheads="1"/>
          </p:cNvSpPr>
          <p:nvPr/>
        </p:nvSpPr>
        <p:spPr bwMode="auto">
          <a:xfrm>
            <a:off x="4478544" y="2638388"/>
            <a:ext cx="1337932" cy="97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4400" b="1" dirty="0" smtClean="0">
                <a:solidFill>
                  <a:srgbClr val="0070C0"/>
                </a:solidFill>
                <a:latin typeface="Arial Black" panose="020B0A04020102020204" pitchFamily="34" charset="0"/>
                <a:cs typeface="Arial" charset="0"/>
              </a:rPr>
              <a:t>24</a:t>
            </a:r>
            <a:r>
              <a:rPr lang="en-US" sz="4400" dirty="0" smtClean="0">
                <a:solidFill>
                  <a:srgbClr val="0070C0"/>
                </a:solidFill>
                <a:cs typeface="Arial" charset="0"/>
              </a:rPr>
              <a:t> </a:t>
            </a:r>
            <a:r>
              <a:rPr lang="en-US" sz="2400" dirty="0" smtClean="0">
                <a:solidFill>
                  <a:srgbClr val="0070C0"/>
                </a:solidFill>
                <a:cs typeface="Arial" charset="0"/>
              </a:rPr>
              <a:t/>
            </a:r>
            <a:br>
              <a:rPr lang="en-US" sz="2400" dirty="0" smtClean="0">
                <a:solidFill>
                  <a:srgbClr val="0070C0"/>
                </a:solidFill>
                <a:cs typeface="Arial" charset="0"/>
              </a:rPr>
            </a:br>
            <a:r>
              <a:rPr lang="en-US" sz="2400" dirty="0" smtClean="0">
                <a:solidFill>
                  <a:srgbClr val="0070C0"/>
                </a:solidFill>
                <a:cs typeface="Arial" charset="0"/>
              </a:rPr>
              <a:t>Hours</a:t>
            </a:r>
            <a:r>
              <a:rPr lang="en-US" sz="2400" dirty="0" smtClean="0">
                <a:solidFill>
                  <a:prstClr val="black"/>
                </a:solidFill>
                <a:cs typeface="Arial" charset="0"/>
              </a:rPr>
              <a:t/>
            </a:r>
            <a:br>
              <a:rPr lang="en-US" sz="2400" dirty="0" smtClean="0">
                <a:solidFill>
                  <a:prstClr val="black"/>
                </a:solidFill>
                <a:cs typeface="Arial" charset="0"/>
              </a:rPr>
            </a:br>
            <a:r>
              <a:rPr lang="en-US" sz="1400" dirty="0">
                <a:solidFill>
                  <a:prstClr val="black"/>
                </a:solidFill>
                <a:cs typeface="Arial" charset="0"/>
              </a:rPr>
              <a:t>(</a:t>
            </a:r>
            <a:r>
              <a:rPr lang="en-US" sz="1400" dirty="0" smtClean="0">
                <a:solidFill>
                  <a:prstClr val="black"/>
                </a:solidFill>
                <a:cs typeface="Arial" charset="0"/>
              </a:rPr>
              <a:t>Faster)</a:t>
            </a:r>
          </a:p>
        </p:txBody>
      </p:sp>
      <p:sp>
        <p:nvSpPr>
          <p:cNvPr id="81" name="Rectangle 82953"/>
          <p:cNvSpPr>
            <a:spLocks noChangeArrowheads="1"/>
          </p:cNvSpPr>
          <p:nvPr/>
        </p:nvSpPr>
        <p:spPr bwMode="auto">
          <a:xfrm>
            <a:off x="4476774" y="4368202"/>
            <a:ext cx="1339701" cy="97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4400" b="1" dirty="0" smtClean="0">
                <a:solidFill>
                  <a:srgbClr val="0070C0"/>
                </a:solidFill>
                <a:latin typeface="Arial Black" panose="020B0A04020102020204" pitchFamily="34" charset="0"/>
                <a:cs typeface="Arial" charset="0"/>
              </a:rPr>
              <a:t>1-2</a:t>
            </a:r>
            <a:r>
              <a:rPr lang="en-US" sz="4400" b="1" dirty="0" smtClean="0">
                <a:solidFill>
                  <a:srgbClr val="0070C0"/>
                </a:solidFill>
                <a:cs typeface="Arial" charset="0"/>
              </a:rPr>
              <a:t> </a:t>
            </a:r>
            <a:r>
              <a:rPr lang="en-US" sz="2400" dirty="0" smtClean="0">
                <a:solidFill>
                  <a:srgbClr val="0070C0"/>
                </a:solidFill>
                <a:cs typeface="Arial" charset="0"/>
              </a:rPr>
              <a:t/>
            </a:r>
            <a:br>
              <a:rPr lang="en-US" sz="2400" dirty="0" smtClean="0">
                <a:solidFill>
                  <a:srgbClr val="0070C0"/>
                </a:solidFill>
                <a:cs typeface="Arial" charset="0"/>
              </a:rPr>
            </a:br>
            <a:r>
              <a:rPr lang="en-US" sz="2400" dirty="0" smtClean="0">
                <a:solidFill>
                  <a:srgbClr val="0070C0"/>
                </a:solidFill>
                <a:cs typeface="Arial" charset="0"/>
              </a:rPr>
              <a:t>Weeks</a:t>
            </a:r>
          </a:p>
          <a:p>
            <a:pPr algn="ctr">
              <a:lnSpc>
                <a:spcPct val="70000"/>
              </a:lnSpc>
            </a:pPr>
            <a:r>
              <a:rPr lang="en-US" sz="1400" dirty="0">
                <a:solidFill>
                  <a:prstClr val="black"/>
                </a:solidFill>
                <a:cs typeface="Arial" charset="0"/>
              </a:rPr>
              <a:t>(</a:t>
            </a:r>
            <a:r>
              <a:rPr lang="en-US" sz="1400" dirty="0" smtClean="0">
                <a:solidFill>
                  <a:prstClr val="black"/>
                </a:solidFill>
                <a:cs typeface="Arial" charset="0"/>
              </a:rPr>
              <a:t>Deeper)</a:t>
            </a:r>
          </a:p>
        </p:txBody>
      </p:sp>
      <p:grpSp>
        <p:nvGrpSpPr>
          <p:cNvPr id="82" name="Group 81"/>
          <p:cNvGrpSpPr/>
          <p:nvPr/>
        </p:nvGrpSpPr>
        <p:grpSpPr>
          <a:xfrm>
            <a:off x="2687002" y="1978965"/>
            <a:ext cx="1289805" cy="922585"/>
            <a:chOff x="2394099" y="1957879"/>
            <a:chExt cx="1440852" cy="1030627"/>
          </a:xfrm>
        </p:grpSpPr>
        <p:grpSp>
          <p:nvGrpSpPr>
            <p:cNvPr id="83" name="Group 82"/>
            <p:cNvGrpSpPr/>
            <p:nvPr/>
          </p:nvGrpSpPr>
          <p:grpSpPr>
            <a:xfrm>
              <a:off x="2394099" y="1967590"/>
              <a:ext cx="1440852" cy="1020916"/>
              <a:chOff x="1923331" y="3102934"/>
              <a:chExt cx="1440852" cy="1020916"/>
            </a:xfrm>
          </p:grpSpPr>
          <p:pic>
            <p:nvPicPr>
              <p:cNvPr id="8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3395" y="3247736"/>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835" y="3172071"/>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331" y="3102934"/>
                <a:ext cx="1310788" cy="876114"/>
              </a:xfrm>
              <a:prstGeom prst="rect">
                <a:avLst/>
              </a:prstGeom>
              <a:ln>
                <a:noFill/>
              </a:ln>
              <a:effectLst>
                <a:outerShdw blurRad="165100" dist="50800" dir="2700000" algn="tl" rotWithShape="0">
                  <a:srgbClr val="333333">
                    <a:alpha val="62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962" y="1957879"/>
              <a:ext cx="1304925" cy="885825"/>
            </a:xfrm>
            <a:prstGeom prst="rect">
              <a:avLst/>
            </a:prstGeom>
          </p:spPr>
        </p:pic>
      </p:grpSp>
      <p:sp>
        <p:nvSpPr>
          <p:cNvPr id="90" name="Rectangle 89"/>
          <p:cNvSpPr/>
          <p:nvPr/>
        </p:nvSpPr>
        <p:spPr>
          <a:xfrm>
            <a:off x="2758459" y="2867634"/>
            <a:ext cx="1116139" cy="307777"/>
          </a:xfrm>
          <a:prstGeom prst="rect">
            <a:avLst/>
          </a:prstGeom>
        </p:spPr>
        <p:txBody>
          <a:bodyPr wrap="none">
            <a:spAutoFit/>
          </a:bodyPr>
          <a:lstStyle/>
          <a:p>
            <a:r>
              <a:rPr lang="en-US" sz="1400" dirty="0" smtClean="0">
                <a:solidFill>
                  <a:prstClr val="black"/>
                </a:solidFill>
                <a:cs typeface="Arial" charset="0"/>
              </a:rPr>
              <a:t>Presentation</a:t>
            </a:r>
            <a:endParaRPr lang="en-US" sz="1400" dirty="0">
              <a:solidFill>
                <a:prstClr val="black"/>
              </a:solidFill>
            </a:endParaRPr>
          </a:p>
        </p:txBody>
      </p:sp>
      <p:sp>
        <p:nvSpPr>
          <p:cNvPr id="91" name="Rectangle 90"/>
          <p:cNvSpPr/>
          <p:nvPr/>
        </p:nvSpPr>
        <p:spPr>
          <a:xfrm>
            <a:off x="3010094" y="4116867"/>
            <a:ext cx="667170" cy="307777"/>
          </a:xfrm>
          <a:prstGeom prst="rect">
            <a:avLst/>
          </a:prstGeom>
        </p:spPr>
        <p:txBody>
          <a:bodyPr wrap="none">
            <a:spAutoFit/>
          </a:bodyPr>
          <a:lstStyle/>
          <a:p>
            <a:r>
              <a:rPr lang="en-US" sz="1400" dirty="0" smtClean="0">
                <a:solidFill>
                  <a:prstClr val="black"/>
                </a:solidFill>
                <a:cs typeface="Arial" charset="0"/>
              </a:rPr>
              <a:t>Classic</a:t>
            </a:r>
            <a:endParaRPr lang="en-US" sz="1400" dirty="0">
              <a:solidFill>
                <a:prstClr val="black"/>
              </a:solidFill>
            </a:endParaRPr>
          </a:p>
        </p:txBody>
      </p:sp>
      <p:sp>
        <p:nvSpPr>
          <p:cNvPr id="92" name="Rectangle 91"/>
          <p:cNvSpPr/>
          <p:nvPr/>
        </p:nvSpPr>
        <p:spPr>
          <a:xfrm>
            <a:off x="2781494" y="6093023"/>
            <a:ext cx="1172885" cy="307777"/>
          </a:xfrm>
          <a:prstGeom prst="rect">
            <a:avLst/>
          </a:prstGeom>
        </p:spPr>
        <p:txBody>
          <a:bodyPr wrap="none">
            <a:spAutoFit/>
          </a:bodyPr>
          <a:lstStyle/>
          <a:p>
            <a:r>
              <a:rPr lang="en-US" sz="1400" dirty="0" smtClean="0">
                <a:solidFill>
                  <a:prstClr val="black"/>
                </a:solidFill>
                <a:cs typeface="Arial" charset="0"/>
              </a:rPr>
              <a:t>Reading View</a:t>
            </a:r>
            <a:endParaRPr lang="en-US" sz="1400" dirty="0">
              <a:solidFill>
                <a:prstClr val="black"/>
              </a:solidFill>
            </a:endParaRPr>
          </a:p>
        </p:txBody>
      </p:sp>
      <p:sp>
        <p:nvSpPr>
          <p:cNvPr id="93" name="Rectangle 82953"/>
          <p:cNvSpPr>
            <a:spLocks noChangeArrowheads="1"/>
          </p:cNvSpPr>
          <p:nvPr/>
        </p:nvSpPr>
        <p:spPr bwMode="auto">
          <a:xfrm>
            <a:off x="7848600" y="2146795"/>
            <a:ext cx="1447800" cy="24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1400" dirty="0" smtClean="0">
                <a:solidFill>
                  <a:prstClr val="black"/>
                </a:solidFill>
                <a:cs typeface="Arial" charset="0"/>
              </a:rPr>
              <a:t>~20 Pages</a:t>
            </a:r>
          </a:p>
        </p:txBody>
      </p:sp>
      <p:sp>
        <p:nvSpPr>
          <p:cNvPr id="94" name="Rectangle 82953"/>
          <p:cNvSpPr>
            <a:spLocks noChangeArrowheads="1"/>
          </p:cNvSpPr>
          <p:nvPr/>
        </p:nvSpPr>
        <p:spPr bwMode="auto">
          <a:xfrm>
            <a:off x="7967332" y="5843174"/>
            <a:ext cx="1219200" cy="252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1400" dirty="0" smtClean="0">
                <a:solidFill>
                  <a:prstClr val="black"/>
                </a:solidFill>
                <a:cs typeface="Arial" charset="0"/>
              </a:rPr>
              <a:t>~100 Pages</a:t>
            </a:r>
          </a:p>
        </p:txBody>
      </p:sp>
      <p:sp>
        <p:nvSpPr>
          <p:cNvPr id="95" name="Rectangle 82953"/>
          <p:cNvSpPr>
            <a:spLocks noChangeArrowheads="1"/>
          </p:cNvSpPr>
          <p:nvPr/>
        </p:nvSpPr>
        <p:spPr bwMode="auto">
          <a:xfrm>
            <a:off x="6273313" y="2598276"/>
            <a:ext cx="1219200" cy="511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2400" dirty="0" smtClean="0">
                <a:solidFill>
                  <a:prstClr val="black"/>
                </a:solidFill>
                <a:cs typeface="Arial" charset="0"/>
              </a:rPr>
              <a:t>Focused</a:t>
            </a:r>
            <a:br>
              <a:rPr lang="en-US" sz="2400" dirty="0" smtClean="0">
                <a:solidFill>
                  <a:prstClr val="black"/>
                </a:solidFill>
                <a:cs typeface="Arial" charset="0"/>
              </a:rPr>
            </a:br>
            <a:r>
              <a:rPr lang="en-US" sz="1400" dirty="0" smtClean="0">
                <a:solidFill>
                  <a:prstClr val="black"/>
                </a:solidFill>
                <a:cs typeface="Arial" charset="0"/>
              </a:rPr>
              <a:t>Your Industry</a:t>
            </a:r>
          </a:p>
        </p:txBody>
      </p:sp>
      <p:sp>
        <p:nvSpPr>
          <p:cNvPr id="96" name="Rectangle 82953"/>
          <p:cNvSpPr>
            <a:spLocks noChangeArrowheads="1"/>
          </p:cNvSpPr>
          <p:nvPr/>
        </p:nvSpPr>
        <p:spPr bwMode="auto">
          <a:xfrm>
            <a:off x="6292810" y="5571240"/>
            <a:ext cx="1219200" cy="511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2400" dirty="0" smtClean="0">
                <a:solidFill>
                  <a:prstClr val="black"/>
                </a:solidFill>
                <a:cs typeface="Arial" charset="0"/>
              </a:rPr>
              <a:t>Outside </a:t>
            </a:r>
            <a:r>
              <a:rPr lang="en-US" sz="1400" dirty="0" smtClean="0">
                <a:solidFill>
                  <a:prstClr val="black"/>
                </a:solidFill>
                <a:cs typeface="Arial" charset="0"/>
              </a:rPr>
              <a:t>Your Industry</a:t>
            </a:r>
          </a:p>
        </p:txBody>
      </p:sp>
      <p:sp>
        <p:nvSpPr>
          <p:cNvPr id="97" name="Rectangle 82953"/>
          <p:cNvSpPr>
            <a:spLocks noChangeArrowheads="1"/>
          </p:cNvSpPr>
          <p:nvPr/>
        </p:nvSpPr>
        <p:spPr bwMode="auto">
          <a:xfrm>
            <a:off x="6177616" y="4054949"/>
            <a:ext cx="1369831"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70000"/>
              </a:lnSpc>
            </a:pPr>
            <a:r>
              <a:rPr lang="en-US" sz="2400" dirty="0" smtClean="0">
                <a:solidFill>
                  <a:prstClr val="black"/>
                </a:solidFill>
                <a:cs typeface="Arial" charset="0"/>
              </a:rPr>
              <a:t>Balanced</a:t>
            </a:r>
            <a:r>
              <a:rPr lang="en-US" sz="2400" dirty="0">
                <a:solidFill>
                  <a:prstClr val="black"/>
                </a:solidFill>
                <a:cs typeface="Arial" charset="0"/>
              </a:rPr>
              <a:t/>
            </a:r>
            <a:br>
              <a:rPr lang="en-US" sz="2400" dirty="0">
                <a:solidFill>
                  <a:prstClr val="black"/>
                </a:solidFill>
                <a:cs typeface="Arial" charset="0"/>
              </a:rPr>
            </a:br>
            <a:r>
              <a:rPr lang="en-US" sz="1400" dirty="0" smtClean="0">
                <a:solidFill>
                  <a:prstClr val="black"/>
                </a:solidFill>
                <a:cs typeface="Arial" charset="0"/>
              </a:rPr>
              <a:t>Include Related Ideas</a:t>
            </a:r>
          </a:p>
        </p:txBody>
      </p:sp>
      <p:sp>
        <p:nvSpPr>
          <p:cNvPr id="98" name="Up-Down Arrow 97"/>
          <p:cNvSpPr/>
          <p:nvPr/>
        </p:nvSpPr>
        <p:spPr>
          <a:xfrm>
            <a:off x="6700382" y="2064876"/>
            <a:ext cx="324297" cy="506659"/>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Up-Down Arrow 98"/>
          <p:cNvSpPr/>
          <p:nvPr/>
        </p:nvSpPr>
        <p:spPr>
          <a:xfrm rot="5400000">
            <a:off x="6720764" y="5015619"/>
            <a:ext cx="324297" cy="671212"/>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Up-Down Arrow 99"/>
          <p:cNvSpPr/>
          <p:nvPr/>
        </p:nvSpPr>
        <p:spPr>
          <a:xfrm>
            <a:off x="6711016" y="3436476"/>
            <a:ext cx="324297" cy="671212"/>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Up-Down Arrow 100"/>
          <p:cNvSpPr/>
          <p:nvPr/>
        </p:nvSpPr>
        <p:spPr>
          <a:xfrm rot="5400000">
            <a:off x="6710808" y="3426052"/>
            <a:ext cx="324297" cy="671212"/>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ight Brace 101"/>
          <p:cNvSpPr/>
          <p:nvPr/>
        </p:nvSpPr>
        <p:spPr>
          <a:xfrm flipH="1">
            <a:off x="2201120" y="1773686"/>
            <a:ext cx="291710" cy="4497288"/>
          </a:xfrm>
          <a:prstGeom prst="rightBrace">
            <a:avLst>
              <a:gd name="adj1" fmla="val 71198"/>
              <a:gd name="adj2" fmla="val 4754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103" name="Rectangle 82953"/>
          <p:cNvSpPr>
            <a:spLocks noChangeArrowheads="1"/>
          </p:cNvSpPr>
          <p:nvPr/>
        </p:nvSpPr>
        <p:spPr bwMode="auto">
          <a:xfrm>
            <a:off x="484541" y="5112603"/>
            <a:ext cx="15929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1200" b="1" dirty="0" smtClean="0">
                <a:solidFill>
                  <a:prstClr val="black"/>
                </a:solidFill>
                <a:cs typeface="Arial" charset="0"/>
              </a:rPr>
              <a:t>Step 1: </a:t>
            </a:r>
            <a:br>
              <a:rPr lang="en-US" sz="1200" b="1" dirty="0" smtClean="0">
                <a:solidFill>
                  <a:prstClr val="black"/>
                </a:solidFill>
                <a:cs typeface="Arial" charset="0"/>
              </a:rPr>
            </a:br>
            <a:r>
              <a:rPr lang="en-US" sz="2000" b="1" dirty="0" smtClean="0">
                <a:solidFill>
                  <a:prstClr val="black"/>
                </a:solidFill>
                <a:cs typeface="Arial" charset="0"/>
              </a:rPr>
              <a:t>Discuss </a:t>
            </a:r>
            <a:br>
              <a:rPr lang="en-US" sz="2000" b="1" dirty="0" smtClean="0">
                <a:solidFill>
                  <a:prstClr val="black"/>
                </a:solidFill>
                <a:cs typeface="Arial" charset="0"/>
              </a:rPr>
            </a:br>
            <a:r>
              <a:rPr lang="en-US" sz="1400" dirty="0">
                <a:solidFill>
                  <a:prstClr val="black"/>
                </a:solidFill>
                <a:cs typeface="Arial" charset="0"/>
              </a:rPr>
              <a:t>T</a:t>
            </a:r>
            <a:r>
              <a:rPr lang="en-US" sz="1400" dirty="0" smtClean="0">
                <a:solidFill>
                  <a:prstClr val="black"/>
                </a:solidFill>
                <a:cs typeface="Arial" charset="0"/>
              </a:rPr>
              <a:t>opic &amp; needs</a:t>
            </a:r>
            <a:br>
              <a:rPr lang="en-US" sz="1400" dirty="0" smtClean="0">
                <a:solidFill>
                  <a:prstClr val="black"/>
                </a:solidFill>
                <a:cs typeface="Arial" charset="0"/>
              </a:rPr>
            </a:br>
            <a:r>
              <a:rPr lang="en-US" sz="1400" dirty="0" smtClean="0">
                <a:solidFill>
                  <a:prstClr val="black"/>
                </a:solidFill>
                <a:cs typeface="Arial" charset="0"/>
              </a:rPr>
              <a:t>via phone or email</a:t>
            </a:r>
            <a:endParaRPr lang="en-US" sz="1200" dirty="0" smtClean="0">
              <a:solidFill>
                <a:prstClr val="black"/>
              </a:solidFill>
              <a:cs typeface="Arial" charset="0"/>
            </a:endParaRPr>
          </a:p>
        </p:txBody>
      </p:sp>
      <p:pic>
        <p:nvPicPr>
          <p:cNvPr id="104" name="Picture 2" descr="C:\Users\Jeremy\Desktop\Trend Hunter\Shelby Nomination\Shelby Walsh - Profile Pict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73" y="2528016"/>
            <a:ext cx="1702684" cy="2513161"/>
          </a:xfrm>
          <a:prstGeom prst="rect">
            <a:avLst/>
          </a:prstGeom>
          <a:noFill/>
          <a:extLst>
            <a:ext uri="{909E8E84-426E-40dd-AFC4-6F175D3DCCD1}">
              <a14:hiddenFill xmlns="" xmlns:a14="http://schemas.microsoft.com/office/drawing/2010/main">
                <a:solidFill>
                  <a:srgbClr val="FFFFFF"/>
                </a:solidFill>
              </a14:hiddenFill>
            </a:ext>
          </a:extLst>
        </p:spPr>
      </p:pic>
      <p:sp>
        <p:nvSpPr>
          <p:cNvPr id="105" name="Up-Down Arrow 104"/>
          <p:cNvSpPr/>
          <p:nvPr/>
        </p:nvSpPr>
        <p:spPr>
          <a:xfrm>
            <a:off x="8387416" y="2465141"/>
            <a:ext cx="324297" cy="3249859"/>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9581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338554"/>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Calibri Light" panose="020F0302020204030204" pitchFamily="34" charset="0"/>
                <a:cs typeface="Arial" pitchFamily="34" charset="0"/>
              </a:rPr>
              <a:t>Don’t forget that every image is hyperlinked to a full article online, more stats &amp; related articles</a:t>
            </a:r>
            <a:endParaRPr lang="en-US" sz="1600" u="sng" dirty="0">
              <a:solidFill>
                <a:prstClr val="black">
                  <a:lumMod val="50000"/>
                  <a:lumOff val="50000"/>
                </a:prstClr>
              </a:solidFill>
              <a:latin typeface="Calibri Light" panose="020F0302020204030204" pitchFamily="34" charset="0"/>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Special Features &amp; Definitions</a:t>
            </a:r>
            <a:endParaRPr lang="en-US" sz="2600" b="1" dirty="0">
              <a:solidFill>
                <a:srgbClr val="FF0000"/>
              </a:solidFill>
              <a:latin typeface="Arial" pitchFamily="34" charset="0"/>
              <a:cs typeface="Arial" pitchFamily="34" charset="0"/>
            </a:endParaRPr>
          </a:p>
        </p:txBody>
      </p:sp>
      <p:pic>
        <p:nvPicPr>
          <p:cNvPr id="18" name="Image8" descr="Image8"/>
          <p:cNvPicPr>
            <a:picLocks noChangeAspect="1"/>
          </p:cNvPicPr>
          <p:nvPr/>
        </p:nvPicPr>
        <p:blipFill rotWithShape="1">
          <a:blip r:embed="rId3"/>
          <a:srcRect l="5582" t="21704" r="24445" b="3876"/>
          <a:stretch/>
        </p:blipFill>
        <p:spPr>
          <a:xfrm>
            <a:off x="381000" y="1213476"/>
            <a:ext cx="2395465" cy="1910724"/>
          </a:xfrm>
          <a:prstGeom prst="rect">
            <a:avLst/>
          </a:prstGeom>
        </p:spPr>
      </p:pic>
      <p:sp>
        <p:nvSpPr>
          <p:cNvPr id="19" name="TextBox 18"/>
          <p:cNvSpPr txBox="1"/>
          <p:nvPr/>
        </p:nvSpPr>
        <p:spPr>
          <a:xfrm>
            <a:off x="7277100" y="3581400"/>
            <a:ext cx="1695450" cy="2846933"/>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Content Types:</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PRO Trends </a:t>
            </a:r>
            <a:r>
              <a:rPr lang="en-US" sz="1100" dirty="0" smtClean="0">
                <a:solidFill>
                  <a:prstClr val="black">
                    <a:lumMod val="65000"/>
                    <a:lumOff val="35000"/>
                  </a:prstClr>
                </a:solidFill>
                <a:latin typeface="Arial" pitchFamily="34" charset="0"/>
                <a:cs typeface="Arial" pitchFamily="34" charset="0"/>
              </a:rPr>
              <a:t>= High-level clusters of opportunity</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Clustered Lists </a:t>
            </a:r>
            <a:r>
              <a:rPr lang="en-US" sz="1100" dirty="0" smtClean="0">
                <a:solidFill>
                  <a:prstClr val="black">
                    <a:lumMod val="65000"/>
                    <a:lumOff val="35000"/>
                  </a:prstClr>
                </a:solidFill>
                <a:latin typeface="Arial" pitchFamily="34" charset="0"/>
                <a:cs typeface="Arial" pitchFamily="34" charset="0"/>
              </a:rPr>
              <a:t>= Exhaustive collections of related ideas to track innovation</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Specific Examples</a:t>
            </a:r>
            <a:r>
              <a:rPr lang="en-US" sz="1100" dirty="0" smtClean="0">
                <a:solidFill>
                  <a:prstClr val="black">
                    <a:lumMod val="65000"/>
                    <a:lumOff val="35000"/>
                  </a:prstClr>
                </a:solidFill>
                <a:latin typeface="Arial" pitchFamily="34" charset="0"/>
                <a:cs typeface="Arial" pitchFamily="34" charset="0"/>
              </a:rPr>
              <a:t> = Carefully selected ideas so that you don’t miss out on that needle-in-a-haystack</a:t>
            </a:r>
            <a:endParaRPr lang="en-US" sz="1100" dirty="0">
              <a:solidFill>
                <a:prstClr val="black">
                  <a:lumMod val="65000"/>
                  <a:lumOff val="35000"/>
                </a:prstClr>
              </a:solidFill>
              <a:latin typeface="Arial" pitchFamily="34" charset="0"/>
              <a:cs typeface="Arial" pitchFamily="34" charset="0"/>
            </a:endParaRPr>
          </a:p>
          <a:p>
            <a:pPr fontAlgn="base"/>
            <a:endParaRPr lang="en-US" sz="1100" b="1" u="sng" dirty="0">
              <a:solidFill>
                <a:prstClr val="black">
                  <a:lumMod val="65000"/>
                  <a:lumOff val="35000"/>
                </a:prstClr>
              </a:solidFill>
              <a:latin typeface="Arial" pitchFamily="34" charset="0"/>
              <a:cs typeface="Arial" pitchFamily="34" charset="0"/>
            </a:endParaRPr>
          </a:p>
        </p:txBody>
      </p:sp>
      <p:sp>
        <p:nvSpPr>
          <p:cNvPr id="20" name="TextBox 19"/>
          <p:cNvSpPr txBox="1"/>
          <p:nvPr/>
        </p:nvSpPr>
        <p:spPr>
          <a:xfrm>
            <a:off x="7296150" y="1157177"/>
            <a:ext cx="1695450" cy="2108269"/>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Colors:</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srgbClr val="FFC000"/>
                </a:solidFill>
                <a:latin typeface="Arial" pitchFamily="34" charset="0"/>
                <a:cs typeface="Arial" pitchFamily="34" charset="0"/>
              </a:rPr>
              <a:t>Lifestyle</a:t>
            </a:r>
            <a:endParaRPr lang="en-US" sz="1100" b="1" dirty="0">
              <a:solidFill>
                <a:srgbClr val="FFC000"/>
              </a:solidFill>
              <a:latin typeface="Arial" pitchFamily="34" charset="0"/>
              <a:cs typeface="Arial" pitchFamily="34" charset="0"/>
            </a:endParaRPr>
          </a:p>
          <a:p>
            <a:pPr fontAlgn="base"/>
            <a:r>
              <a:rPr lang="en-US" sz="1100" b="1" dirty="0" smtClean="0">
                <a:solidFill>
                  <a:srgbClr val="FF66FF"/>
                </a:solidFill>
                <a:latin typeface="Arial" pitchFamily="34" charset="0"/>
                <a:cs typeface="Arial" pitchFamily="34" charset="0"/>
              </a:rPr>
              <a:t>Fashion</a:t>
            </a:r>
          </a:p>
          <a:p>
            <a:pPr fontAlgn="base"/>
            <a:r>
              <a:rPr lang="en-US" sz="1100" b="1" dirty="0" smtClean="0">
                <a:solidFill>
                  <a:srgbClr val="FF0000"/>
                </a:solidFill>
                <a:latin typeface="Arial" pitchFamily="34" charset="0"/>
                <a:cs typeface="Arial" pitchFamily="34" charset="0"/>
              </a:rPr>
              <a:t>Art &amp; Design</a:t>
            </a:r>
          </a:p>
          <a:p>
            <a:pPr fontAlgn="base"/>
            <a:r>
              <a:rPr lang="en-US" sz="1100" b="1" dirty="0" smtClean="0">
                <a:solidFill>
                  <a:srgbClr val="00B0F0"/>
                </a:solidFill>
                <a:latin typeface="Arial" pitchFamily="34" charset="0"/>
                <a:cs typeface="Arial" pitchFamily="34" charset="0"/>
              </a:rPr>
              <a:t>Technology</a:t>
            </a:r>
          </a:p>
          <a:p>
            <a:pPr fontAlgn="base"/>
            <a:r>
              <a:rPr lang="en-US" sz="1100" b="1" dirty="0" smtClean="0">
                <a:solidFill>
                  <a:srgbClr val="FFC000"/>
                </a:solidFill>
                <a:latin typeface="Arial" pitchFamily="34" charset="0"/>
                <a:cs typeface="Arial" pitchFamily="34" charset="0"/>
              </a:rPr>
              <a:t>Pop Culture</a:t>
            </a:r>
          </a:p>
          <a:p>
            <a:pPr fontAlgn="base"/>
            <a:r>
              <a:rPr lang="en-US" sz="1100" b="1" dirty="0" smtClean="0">
                <a:solidFill>
                  <a:srgbClr val="FF0000"/>
                </a:solidFill>
                <a:latin typeface="Arial" pitchFamily="34" charset="0"/>
                <a:cs typeface="Arial" pitchFamily="34" charset="0"/>
              </a:rPr>
              <a:t>Marketing</a:t>
            </a:r>
          </a:p>
          <a:p>
            <a:pPr fontAlgn="base"/>
            <a:r>
              <a:rPr lang="en-US" sz="1100" b="1" dirty="0" smtClean="0">
                <a:solidFill>
                  <a:srgbClr val="00B0F0"/>
                </a:solidFill>
                <a:latin typeface="Arial" pitchFamily="34" charset="0"/>
                <a:cs typeface="Arial" pitchFamily="34" charset="0"/>
              </a:rPr>
              <a:t>Business</a:t>
            </a:r>
            <a:endParaRPr lang="en-US" sz="1100" b="1" dirty="0" smtClean="0">
              <a:solidFill>
                <a:srgbClr val="FF0000"/>
              </a:solidFill>
              <a:latin typeface="Arial" pitchFamily="34" charset="0"/>
              <a:cs typeface="Arial" pitchFamily="34" charset="0"/>
            </a:endParaRPr>
          </a:p>
          <a:p>
            <a:pPr fontAlgn="base"/>
            <a:r>
              <a:rPr lang="en-US" sz="1100" b="1" dirty="0" smtClean="0">
                <a:solidFill>
                  <a:prstClr val="white">
                    <a:lumMod val="50000"/>
                  </a:prstClr>
                </a:solidFill>
                <a:latin typeface="Arial" pitchFamily="34" charset="0"/>
                <a:cs typeface="Arial" pitchFamily="34" charset="0"/>
              </a:rPr>
              <a:t>Luxury</a:t>
            </a:r>
          </a:p>
          <a:p>
            <a:pPr fontAlgn="base"/>
            <a:r>
              <a:rPr lang="en-US" sz="1100" b="1" dirty="0" smtClean="0">
                <a:solidFill>
                  <a:srgbClr val="00B050"/>
                </a:solidFill>
                <a:latin typeface="Arial" pitchFamily="34" charset="0"/>
                <a:cs typeface="Arial" pitchFamily="34" charset="0"/>
              </a:rPr>
              <a:t>Eco</a:t>
            </a:r>
          </a:p>
          <a:p>
            <a:pPr fontAlgn="base"/>
            <a:endParaRPr lang="en-US" sz="1100" b="1" dirty="0" smtClean="0">
              <a:solidFill>
                <a:prstClr val="black">
                  <a:lumMod val="65000"/>
                  <a:lumOff val="35000"/>
                </a:prstClr>
              </a:solidFill>
              <a:latin typeface="Arial" pitchFamily="34" charset="0"/>
              <a:cs typeface="Arial" pitchFamily="34" charset="0"/>
            </a:endParaRPr>
          </a:p>
        </p:txBody>
      </p:sp>
      <p:pic>
        <p:nvPicPr>
          <p:cNvPr id="21" name="Picture 3" descr="C:\Users\Jeremy\Desktop\Sample-Pro-Scor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65" y="3603548"/>
            <a:ext cx="2096698" cy="2939020"/>
          </a:xfrm>
          <a:prstGeom prst="rect">
            <a:avLst/>
          </a:prstGeom>
          <a:ln>
            <a:noFill/>
          </a:ln>
          <a:effectLst>
            <a:outerShdw blurRad="292100" dist="88900" dir="2700000" sx="98000" sy="98000" algn="tl" rotWithShape="0">
              <a:srgbClr val="333333">
                <a:alpha val="49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52665" y="1143000"/>
            <a:ext cx="4267200" cy="2262158"/>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Layout:</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Implications </a:t>
            </a:r>
            <a:r>
              <a:rPr lang="en-US" sz="1100" dirty="0" smtClean="0">
                <a:solidFill>
                  <a:prstClr val="black">
                    <a:lumMod val="65000"/>
                    <a:lumOff val="35000"/>
                  </a:prstClr>
                </a:solidFill>
                <a:latin typeface="Arial" pitchFamily="34" charset="0"/>
                <a:cs typeface="Arial" pitchFamily="34" charset="0"/>
              </a:rPr>
              <a:t>= We push to find ideas that have implications across multiple industries. You might be looking at a custom shoe, but how could customization impact your world?</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Hyperlinked Examples </a:t>
            </a:r>
            <a:r>
              <a:rPr lang="en-US" sz="1100" dirty="0" smtClean="0">
                <a:solidFill>
                  <a:prstClr val="black">
                    <a:lumMod val="65000"/>
                    <a:lumOff val="35000"/>
                  </a:prstClr>
                </a:solidFill>
                <a:latin typeface="Arial" pitchFamily="34" charset="0"/>
                <a:cs typeface="Arial" pitchFamily="34" charset="0"/>
              </a:rPr>
              <a:t>= If you are in PowerPoint presentation mode, you can click on any example to open a full article with more related concepts</a:t>
            </a:r>
          </a:p>
          <a:p>
            <a:pPr fontAlgn="base"/>
            <a:endParaRPr lang="en-US" sz="500" dirty="0" smtClean="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Online Link</a:t>
            </a:r>
            <a:r>
              <a:rPr lang="en-US" sz="1100" dirty="0" smtClean="0">
                <a:solidFill>
                  <a:prstClr val="black">
                    <a:lumMod val="65000"/>
                    <a:lumOff val="35000"/>
                  </a:prstClr>
                </a:solidFill>
                <a:latin typeface="Arial" pitchFamily="34" charset="0"/>
                <a:cs typeface="Arial" pitchFamily="34" charset="0"/>
              </a:rPr>
              <a:t> = The main link for each page will take you to the full article. If logged out, you’ll end up on the free website, if logged in, you’ll be in your PRO dashboard</a:t>
            </a:r>
            <a:endParaRPr lang="en-US" sz="1100" dirty="0">
              <a:solidFill>
                <a:prstClr val="black">
                  <a:lumMod val="65000"/>
                  <a:lumOff val="35000"/>
                </a:prstClr>
              </a:solidFill>
              <a:latin typeface="Arial" pitchFamily="34" charset="0"/>
              <a:cs typeface="Arial" pitchFamily="34" charset="0"/>
            </a:endParaRPr>
          </a:p>
          <a:p>
            <a:pPr fontAlgn="base"/>
            <a:endParaRPr lang="en-US" sz="1100" b="1" u="sng" dirty="0">
              <a:solidFill>
                <a:prstClr val="black">
                  <a:lumMod val="65000"/>
                  <a:lumOff val="35000"/>
                </a:prstClr>
              </a:solidFill>
              <a:latin typeface="Arial" pitchFamily="34" charset="0"/>
              <a:cs typeface="Arial" pitchFamily="34" charset="0"/>
            </a:endParaRPr>
          </a:p>
        </p:txBody>
      </p:sp>
      <p:sp>
        <p:nvSpPr>
          <p:cNvPr id="24" name="TextBox 23"/>
          <p:cNvSpPr txBox="1"/>
          <p:nvPr/>
        </p:nvSpPr>
        <p:spPr>
          <a:xfrm>
            <a:off x="2852665" y="3586424"/>
            <a:ext cx="4267200" cy="3093154"/>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Scoring:</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Overall Score </a:t>
            </a:r>
            <a:r>
              <a:rPr lang="en-US" sz="1100" dirty="0" smtClean="0">
                <a:solidFill>
                  <a:prstClr val="black">
                    <a:lumMod val="65000"/>
                    <a:lumOff val="35000"/>
                  </a:prstClr>
                </a:solidFill>
                <a:latin typeface="Arial" pitchFamily="34" charset="0"/>
                <a:cs typeface="Arial" pitchFamily="34" charset="0"/>
              </a:rPr>
              <a:t>= All scores are actually percentiles (6.9 = 69</a:t>
            </a:r>
            <a:r>
              <a:rPr lang="en-US" sz="1100" baseline="30000" dirty="0" smtClean="0">
                <a:solidFill>
                  <a:prstClr val="black">
                    <a:lumMod val="65000"/>
                    <a:lumOff val="35000"/>
                  </a:prstClr>
                </a:solidFill>
                <a:latin typeface="Arial" pitchFamily="34" charset="0"/>
                <a:cs typeface="Arial" pitchFamily="34" charset="0"/>
              </a:rPr>
              <a:t>th</a:t>
            </a:r>
            <a:r>
              <a:rPr lang="en-US" sz="1100" dirty="0" smtClean="0">
                <a:solidFill>
                  <a:prstClr val="black">
                    <a:lumMod val="65000"/>
                    <a:lumOff val="35000"/>
                  </a:prstClr>
                </a:solidFill>
                <a:latin typeface="Arial" pitchFamily="34" charset="0"/>
                <a:cs typeface="Arial" pitchFamily="34" charset="0"/>
              </a:rPr>
              <a:t> percentile) and the overall is the average of popularity, activity and freshness</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Popularity </a:t>
            </a:r>
            <a:r>
              <a:rPr lang="en-US" sz="1100" dirty="0" smtClean="0">
                <a:solidFill>
                  <a:prstClr val="black">
                    <a:lumMod val="65000"/>
                    <a:lumOff val="35000"/>
                  </a:prstClr>
                </a:solidFill>
                <a:latin typeface="Arial" pitchFamily="34" charset="0"/>
                <a:cs typeface="Arial" pitchFamily="34" charset="0"/>
              </a:rPr>
              <a:t>= </a:t>
            </a:r>
            <a:r>
              <a:rPr lang="en-US" sz="1100" dirty="0">
                <a:solidFill>
                  <a:prstClr val="black">
                    <a:lumMod val="65000"/>
                    <a:lumOff val="35000"/>
                  </a:prstClr>
                </a:solidFill>
                <a:latin typeface="Arial" pitchFamily="34" charset="0"/>
                <a:cs typeface="Arial" pitchFamily="34" charset="0"/>
              </a:rPr>
              <a:t>T</a:t>
            </a:r>
            <a:r>
              <a:rPr lang="en-US" sz="1100" dirty="0" smtClean="0">
                <a:solidFill>
                  <a:prstClr val="black">
                    <a:lumMod val="65000"/>
                    <a:lumOff val="35000"/>
                  </a:prstClr>
                </a:solidFill>
                <a:latin typeface="Arial" pitchFamily="34" charset="0"/>
                <a:cs typeface="Arial" pitchFamily="34" charset="0"/>
              </a:rPr>
              <a:t>he overall appeal based on people choosing an article given other options in the same category and clusters, normalized for time of publication</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Activity</a:t>
            </a:r>
            <a:r>
              <a:rPr lang="en-US" sz="1100" dirty="0" smtClean="0">
                <a:solidFill>
                  <a:prstClr val="black">
                    <a:lumMod val="65000"/>
                    <a:lumOff val="35000"/>
                  </a:prstClr>
                </a:solidFill>
                <a:latin typeface="Arial" pitchFamily="34" charset="0"/>
                <a:cs typeface="Arial" pitchFamily="34" charset="0"/>
              </a:rPr>
              <a:t> = The amount people interact with an article, including scrolling through pictures. Something, like a bacon cupcake, might not be popular, but some love it a lot.</a:t>
            </a:r>
          </a:p>
          <a:p>
            <a:pPr fontAlgn="base"/>
            <a:endParaRPr lang="en-US" sz="500" dirty="0" smtClean="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Freshness</a:t>
            </a:r>
            <a:r>
              <a:rPr lang="en-US" sz="1100" dirty="0" smtClean="0">
                <a:solidFill>
                  <a:prstClr val="black">
                    <a:lumMod val="65000"/>
                    <a:lumOff val="35000"/>
                  </a:prstClr>
                </a:solidFill>
                <a:latin typeface="Arial" pitchFamily="34" charset="0"/>
                <a:cs typeface="Arial" pitchFamily="34" charset="0"/>
              </a:rPr>
              <a:t> = The relative newness of an article, which matters more in fields like tech than fields like lifestyle. </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a:solidFill>
                  <a:prstClr val="black">
                    <a:lumMod val="65000"/>
                    <a:lumOff val="35000"/>
                  </a:prstClr>
                </a:solidFill>
                <a:latin typeface="Arial" pitchFamily="34" charset="0"/>
                <a:cs typeface="Arial" pitchFamily="34" charset="0"/>
              </a:rPr>
              <a:t>Demographics</a:t>
            </a:r>
            <a:r>
              <a:rPr lang="en-US" sz="1100" dirty="0">
                <a:solidFill>
                  <a:prstClr val="black">
                    <a:lumMod val="65000"/>
                    <a:lumOff val="35000"/>
                  </a:prstClr>
                </a:solidFill>
                <a:latin typeface="Arial" pitchFamily="34" charset="0"/>
                <a:cs typeface="Arial" pitchFamily="34" charset="0"/>
              </a:rPr>
              <a:t> = The target, informed by the researcher, not the simply the site stats. </a:t>
            </a:r>
          </a:p>
          <a:p>
            <a:pPr fontAlgn="base"/>
            <a:endParaRPr lang="en-US" sz="1100" b="1" u="sng" dirty="0">
              <a:solidFill>
                <a:prstClr val="black">
                  <a:lumMod val="65000"/>
                  <a:lumOff val="35000"/>
                </a:prstClr>
              </a:solidFill>
              <a:latin typeface="Arial" pitchFamily="34" charset="0"/>
              <a:cs typeface="Arial" pitchFamily="34" charset="0"/>
            </a:endParaRPr>
          </a:p>
        </p:txBody>
      </p:sp>
    </p:spTree>
    <p:extLst>
      <p:ext uri="{BB962C8B-B14F-4D97-AF65-F5344CB8AC3E}">
        <p14:creationId xmlns:p14="http://schemas.microsoft.com/office/powerpoint/2010/main" val="16495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Calibri Light" panose="020F0302020204030204" pitchFamily="34" charset="0"/>
                <a:cs typeface="Arial" pitchFamily="34" charset="0"/>
              </a:rPr>
              <a:t>Check out our latest New York Times Best Seller, BETTER and FASTER, to learn </a:t>
            </a:r>
            <a:r>
              <a:rPr lang="en-US" sz="1600" dirty="0">
                <a:solidFill>
                  <a:prstClr val="black">
                    <a:lumMod val="50000"/>
                    <a:lumOff val="50000"/>
                  </a:prstClr>
                </a:solidFill>
                <a:latin typeface="Calibri Light" panose="020F0302020204030204" pitchFamily="34" charset="0"/>
                <a:cs typeface="Arial" pitchFamily="34" charset="0"/>
              </a:rPr>
              <a:t>the award-winning methods we use to accelerate the world's most innovative </a:t>
            </a:r>
            <a:r>
              <a:rPr lang="en-US" sz="1600" dirty="0" smtClean="0">
                <a:solidFill>
                  <a:prstClr val="black">
                    <a:lumMod val="50000"/>
                    <a:lumOff val="50000"/>
                  </a:prstClr>
                </a:solidFill>
                <a:latin typeface="Calibri Light" panose="020F0302020204030204" pitchFamily="34" charset="0"/>
                <a:cs typeface="Arial" pitchFamily="34" charset="0"/>
              </a:rPr>
              <a:t>companies</a:t>
            </a:r>
            <a:endParaRPr lang="en-US" sz="1600" u="sng" dirty="0">
              <a:solidFill>
                <a:prstClr val="black">
                  <a:lumMod val="50000"/>
                  <a:lumOff val="50000"/>
                </a:prstClr>
              </a:solidFill>
              <a:latin typeface="Calibri Light" panose="020F0302020204030204" pitchFamily="34" charset="0"/>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Learn How We Accelerate Top-Tier Brands</a:t>
            </a:r>
            <a:endParaRPr lang="en-US" sz="2600" b="1" dirty="0">
              <a:solidFill>
                <a:srgbClr val="FF0000"/>
              </a:solidFill>
              <a:latin typeface="Arial" pitchFamily="34" charset="0"/>
              <a:cs typeface="Arial" pitchFamily="34" charset="0"/>
            </a:endParaRPr>
          </a:p>
        </p:txBody>
      </p:sp>
      <p:sp>
        <p:nvSpPr>
          <p:cNvPr id="2" name="AutoShape 2" descr="http://cdn.trendhunterstatic.com/Trend-Hunter-Innovation-Book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http://cdn.trendhunterstatic.com/Trend-Hunter-Innovation-Book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8" name="Picture 2" descr="Award-Winning Resear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981200"/>
            <a:ext cx="82524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3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Jeremy\Desktop\Trend Hunter\Logo2013-BW-29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6047" y="51273"/>
            <a:ext cx="1770288" cy="4883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8703" y="176009"/>
            <a:ext cx="8747631" cy="984885"/>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Need to Spark Innovation? </a:t>
            </a:r>
          </a:p>
          <a:p>
            <a:pPr fontAlgn="base"/>
            <a:r>
              <a:rPr lang="en-US" sz="1600" dirty="0" smtClean="0">
                <a:solidFill>
                  <a:prstClr val="black">
                    <a:lumMod val="50000"/>
                    <a:lumOff val="50000"/>
                  </a:prstClr>
                </a:solidFill>
                <a:latin typeface="Calibri Light" panose="020F0302020204030204" pitchFamily="34" charset="0"/>
                <a:cs typeface="Arial" pitchFamily="34" charset="0"/>
              </a:rPr>
              <a:t>We can bring innovation to life EITHER with quarterly in-office presentations from </a:t>
            </a:r>
            <a:br>
              <a:rPr lang="en-US" sz="1600" dirty="0" smtClean="0">
                <a:solidFill>
                  <a:prstClr val="black">
                    <a:lumMod val="50000"/>
                    <a:lumOff val="50000"/>
                  </a:prstClr>
                </a:solidFill>
                <a:latin typeface="Calibri Light" panose="020F0302020204030204" pitchFamily="34" charset="0"/>
                <a:cs typeface="Arial" pitchFamily="34" charset="0"/>
              </a:rPr>
            </a:br>
            <a:r>
              <a:rPr lang="en-US" sz="1600" dirty="0" smtClean="0">
                <a:solidFill>
                  <a:prstClr val="black">
                    <a:lumMod val="50000"/>
                    <a:lumOff val="50000"/>
                  </a:prstClr>
                </a:solidFill>
                <a:latin typeface="Calibri Light" panose="020F0302020204030204" pitchFamily="34" charset="0"/>
                <a:cs typeface="Arial" pitchFamily="34" charset="0"/>
              </a:rPr>
              <a:t>your trend advisor, or game-changing workshops from our CEO:  JeremyGutsche.com</a:t>
            </a:r>
            <a:endParaRPr lang="en-US" sz="1600" dirty="0">
              <a:solidFill>
                <a:prstClr val="white">
                  <a:lumMod val="65000"/>
                </a:prstClr>
              </a:solidFill>
              <a:latin typeface="Calibri Light" panose="020F0302020204030204" pitchFamily="34" charset="0"/>
              <a:cs typeface="Arial" pitchFamily="34" charset="0"/>
            </a:endParaRPr>
          </a:p>
        </p:txBody>
      </p:sp>
      <p:pic>
        <p:nvPicPr>
          <p:cNvPr id="1026" name="Picture 2" descr="C:\Users\Jeremy\Desktop\Trend Hunter\Jeremy-Gutsche-Innovation-Keynotes-10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56212"/>
            <a:ext cx="8458200" cy="3544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dn.trendhunterstatic.com/Jeremy-Gutsche-Sun-Newspaper-Keynot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945" y="5000041"/>
            <a:ext cx="1227223" cy="15067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21967" y="5105400"/>
            <a:ext cx="6934201" cy="1338828"/>
          </a:xfrm>
          <a:prstGeom prst="rect">
            <a:avLst/>
          </a:prstGeom>
        </p:spPr>
        <p:txBody>
          <a:bodyPr wrap="square">
            <a:spAutoFit/>
          </a:bodyPr>
          <a:lstStyle/>
          <a:p>
            <a:r>
              <a:rPr lang="en-US" sz="1700" dirty="0">
                <a:solidFill>
                  <a:prstClr val="black"/>
                </a:solidFill>
                <a:latin typeface="Calibri Light" panose="020F0302020204030204" pitchFamily="34" charset="0"/>
                <a:cs typeface="Arial" pitchFamily="34" charset="0"/>
              </a:rPr>
              <a:t>“Gutsche is one of the most sought-after keynote speakers on the planet, well-regarded as the top trend-spotter in the world... The most energizing, inspiring and applicable piece of stand-up I have ever seen. And I've heard Bill Clinton... Bill Gates... and Tony Robbins</a:t>
            </a:r>
            <a:r>
              <a:rPr lang="en-US" sz="1700" dirty="0" smtClean="0">
                <a:solidFill>
                  <a:prstClr val="black"/>
                </a:solidFill>
                <a:latin typeface="Calibri Light" panose="020F0302020204030204" pitchFamily="34" charset="0"/>
                <a:cs typeface="Arial" pitchFamily="34" charset="0"/>
              </a:rPr>
              <a:t>.” </a:t>
            </a:r>
            <a:br>
              <a:rPr lang="en-US" sz="1700" dirty="0" smtClean="0">
                <a:solidFill>
                  <a:prstClr val="black"/>
                </a:solidFill>
                <a:latin typeface="Calibri Light" panose="020F0302020204030204" pitchFamily="34" charset="0"/>
                <a:cs typeface="Arial" pitchFamily="34" charset="0"/>
              </a:rPr>
            </a:br>
            <a:r>
              <a:rPr lang="en-US" sz="1300" dirty="0" smtClean="0">
                <a:solidFill>
                  <a:prstClr val="black"/>
                </a:solidFill>
                <a:latin typeface="Calibri Light" panose="020F0302020204030204" pitchFamily="34" charset="0"/>
                <a:cs typeface="Arial" pitchFamily="34" charset="0"/>
              </a:rPr>
              <a:t>– The Sun Newspaper</a:t>
            </a:r>
          </a:p>
        </p:txBody>
      </p:sp>
    </p:spTree>
    <p:extLst>
      <p:ext uri="{BB962C8B-B14F-4D97-AF65-F5344CB8AC3E}">
        <p14:creationId xmlns:p14="http://schemas.microsoft.com/office/powerpoint/2010/main" val="1756903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3150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152400"/>
            <a:ext cx="7029450" cy="830997"/>
          </a:xfrm>
          <a:prstGeom prst="rect">
            <a:avLst/>
          </a:prstGeom>
        </p:spPr>
        <p:txBody>
          <a:bodyPr vertOverflow="overflow" horzOverflow="overflow" wrap="square" lIns="91440" tIns="45720" rIns="91440" bIns="45720" numCol="1" rtlCol="0">
            <a:spAutoFit/>
          </a:bodyPr>
          <a:lstStyle/>
          <a:p>
            <a:r>
              <a:rPr lang="en-CA" sz="2400" dirty="0" smtClean="0">
                <a:solidFill>
                  <a:prstClr val="white">
                    <a:lumMod val="50000"/>
                  </a:prstClr>
                </a:solidFill>
                <a:latin typeface="Calibri Light" panose="020F0302020204030204" pitchFamily="34" charset="0"/>
                <a:cs typeface="Arial" panose="020B0604020202020204" pitchFamily="34" charset="0"/>
              </a:rPr>
              <a:t>3. </a:t>
            </a:r>
            <a:r>
              <a:rPr lang="en-CA" sz="2400" dirty="0" smtClean="0">
                <a:solidFill>
                  <a:prstClr val="white">
                    <a:lumMod val="50000"/>
                  </a:prstClr>
                </a:solidFill>
                <a:latin typeface="Calibri Light" panose="020F0302020204030204" pitchFamily="34" charset="0"/>
                <a:cs typeface="Arial" panose="020B0604020202020204" pitchFamily="34" charset="0"/>
              </a:rPr>
              <a:t>The problem: most people lose </a:t>
            </a:r>
            <a:r>
              <a:rPr lang="en-CA" sz="2400" dirty="0">
                <a:solidFill>
                  <a:prstClr val="white">
                    <a:lumMod val="50000"/>
                  </a:prstClr>
                </a:solidFill>
                <a:latin typeface="Calibri Light" panose="020F0302020204030204" pitchFamily="34" charset="0"/>
                <a:cs typeface="Arial" panose="020B0604020202020204" pitchFamily="34" charset="0"/>
              </a:rPr>
              <a:t>time scouring </a:t>
            </a:r>
            <a:r>
              <a:rPr lang="en-CA" sz="2400" dirty="0" smtClean="0">
                <a:solidFill>
                  <a:prstClr val="white">
                    <a:lumMod val="50000"/>
                  </a:prstClr>
                </a:solidFill>
                <a:latin typeface="Calibri Light" panose="020F0302020204030204" pitchFamily="34" charset="0"/>
                <a:cs typeface="Arial" panose="020B0604020202020204" pitchFamily="34" charset="0"/>
              </a:rPr>
              <a:t/>
            </a:r>
            <a:br>
              <a:rPr lang="en-CA" sz="2400" dirty="0" smtClean="0">
                <a:solidFill>
                  <a:prstClr val="white">
                    <a:lumMod val="50000"/>
                  </a:prstClr>
                </a:solidFill>
                <a:latin typeface="Calibri Light" panose="020F0302020204030204" pitchFamily="34" charset="0"/>
                <a:cs typeface="Arial" panose="020B0604020202020204" pitchFamily="34" charset="0"/>
              </a:rPr>
            </a:br>
            <a:r>
              <a:rPr lang="en-CA" sz="2400" dirty="0" smtClean="0">
                <a:solidFill>
                  <a:prstClr val="white">
                    <a:lumMod val="50000"/>
                  </a:prstClr>
                </a:solidFill>
                <a:latin typeface="Calibri Light" panose="020F0302020204030204" pitchFamily="34" charset="0"/>
                <a:cs typeface="Arial" panose="020B0604020202020204" pitchFamily="34" charset="0"/>
              </a:rPr>
              <a:t>for </a:t>
            </a:r>
            <a:r>
              <a:rPr lang="en-CA" sz="2400" dirty="0">
                <a:solidFill>
                  <a:prstClr val="white">
                    <a:lumMod val="50000"/>
                  </a:prstClr>
                </a:solidFill>
                <a:latin typeface="Calibri Light" panose="020F0302020204030204" pitchFamily="34" charset="0"/>
                <a:cs typeface="Arial" panose="020B0604020202020204" pitchFamily="34" charset="0"/>
              </a:rPr>
              <a:t>insight </a:t>
            </a:r>
            <a:r>
              <a:rPr lang="en-CA" sz="2400" dirty="0" smtClean="0">
                <a:solidFill>
                  <a:prstClr val="white">
                    <a:lumMod val="50000"/>
                  </a:prstClr>
                </a:solidFill>
                <a:latin typeface="Calibri Light" panose="020F0302020204030204" pitchFamily="34" charset="0"/>
                <a:cs typeface="Arial" panose="020B0604020202020204" pitchFamily="34" charset="0"/>
              </a:rPr>
              <a:t>&amp; </a:t>
            </a:r>
            <a:r>
              <a:rPr lang="en-CA" sz="2400" dirty="0" smtClean="0">
                <a:solidFill>
                  <a:prstClr val="white">
                    <a:lumMod val="50000"/>
                  </a:prstClr>
                </a:solidFill>
                <a:latin typeface="Calibri Light" panose="020F0302020204030204" pitchFamily="34" charset="0"/>
                <a:cs typeface="Arial" panose="020B0604020202020204" pitchFamily="34" charset="0"/>
              </a:rPr>
              <a:t>connecting </a:t>
            </a:r>
            <a:r>
              <a:rPr lang="en-CA" sz="2400" dirty="0">
                <a:solidFill>
                  <a:prstClr val="white">
                    <a:lumMod val="50000"/>
                  </a:prstClr>
                </a:solidFill>
                <a:latin typeface="Calibri Light" panose="020F0302020204030204" pitchFamily="34" charset="0"/>
                <a:cs typeface="Arial" panose="020B0604020202020204" pitchFamily="34" charset="0"/>
              </a:rPr>
              <a:t>the dots</a:t>
            </a:r>
          </a:p>
        </p:txBody>
      </p:sp>
      <p:grpSp>
        <p:nvGrpSpPr>
          <p:cNvPr id="3" name="Group 2"/>
          <p:cNvGrpSpPr/>
          <p:nvPr/>
        </p:nvGrpSpPr>
        <p:grpSpPr>
          <a:xfrm>
            <a:off x="1447800" y="2057400"/>
            <a:ext cx="3140028" cy="1567539"/>
            <a:chOff x="2102694" y="2133600"/>
            <a:chExt cx="3140028" cy="1567539"/>
          </a:xfrm>
        </p:grpSpPr>
        <p:sp>
          <p:nvSpPr>
            <p:cNvPr id="15" name="Rectangle 82953"/>
            <p:cNvSpPr>
              <a:spLocks noChangeArrowheads="1"/>
            </p:cNvSpPr>
            <p:nvPr/>
          </p:nvSpPr>
          <p:spPr bwMode="auto">
            <a:xfrm>
              <a:off x="2701903" y="2133600"/>
              <a:ext cx="2540819" cy="1567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rgbClr val="FF0000"/>
                  </a:solidFill>
                  <a:cs typeface="Arial" charset="0"/>
                </a:rPr>
                <a:t>Published Reports</a:t>
              </a:r>
              <a:r>
                <a:rPr lang="en-US" sz="2800" b="1" dirty="0" smtClean="0">
                  <a:solidFill>
                    <a:srgbClr val="FF0000"/>
                  </a:solidFill>
                  <a:cs typeface="Arial" charset="0"/>
                </a:rPr>
                <a:t/>
              </a:r>
              <a:br>
                <a:rPr lang="en-US" sz="2800" b="1" dirty="0" smtClean="0">
                  <a:solidFill>
                    <a:srgbClr val="FF0000"/>
                  </a:solidFill>
                  <a:cs typeface="Arial" charset="0"/>
                </a:rPr>
              </a:br>
              <a:r>
                <a:rPr lang="en-US" dirty="0" smtClean="0">
                  <a:solidFill>
                    <a:prstClr val="black">
                      <a:lumMod val="65000"/>
                      <a:lumOff val="35000"/>
                    </a:prstClr>
                  </a:solidFill>
                  <a:latin typeface="Calibri Light" panose="020F0302020204030204" pitchFamily="34" charset="0"/>
                  <a:cs typeface="Arial" charset="0"/>
                </a:rPr>
                <a:t>not specific; lots to filter</a:t>
              </a:r>
            </a:p>
          </p:txBody>
        </p:sp>
        <p:sp>
          <p:nvSpPr>
            <p:cNvPr id="27" name="Rectangle 76"/>
            <p:cNvSpPr>
              <a:spLocks noChangeArrowheads="1"/>
            </p:cNvSpPr>
            <p:nvPr/>
          </p:nvSpPr>
          <p:spPr bwMode="auto">
            <a:xfrm rot="5400000">
              <a:off x="2540878" y="2284047"/>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29" name="Rectangle 77"/>
            <p:cNvSpPr>
              <a:spLocks noChangeArrowheads="1"/>
            </p:cNvSpPr>
            <p:nvPr/>
          </p:nvSpPr>
          <p:spPr bwMode="auto">
            <a:xfrm rot="5400000">
              <a:off x="2540348" y="2469760"/>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0" name="Rectangle 78"/>
            <p:cNvSpPr>
              <a:spLocks noChangeArrowheads="1"/>
            </p:cNvSpPr>
            <p:nvPr/>
          </p:nvSpPr>
          <p:spPr bwMode="auto">
            <a:xfrm rot="5400000">
              <a:off x="2388730" y="2284047"/>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2" name="Rectangle 79"/>
            <p:cNvSpPr>
              <a:spLocks noChangeArrowheads="1"/>
            </p:cNvSpPr>
            <p:nvPr/>
          </p:nvSpPr>
          <p:spPr bwMode="auto">
            <a:xfrm rot="5400000">
              <a:off x="2388199" y="2469760"/>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3" name="Rectangle 80"/>
            <p:cNvSpPr>
              <a:spLocks noChangeArrowheads="1"/>
            </p:cNvSpPr>
            <p:nvPr/>
          </p:nvSpPr>
          <p:spPr bwMode="auto">
            <a:xfrm rot="5400000">
              <a:off x="2541410" y="2653879"/>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4" name="Rectangle 82"/>
            <p:cNvSpPr>
              <a:spLocks noChangeArrowheads="1"/>
            </p:cNvSpPr>
            <p:nvPr/>
          </p:nvSpPr>
          <p:spPr bwMode="auto">
            <a:xfrm rot="5400000">
              <a:off x="2389260" y="2653879"/>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6" name="Rectangle 35"/>
            <p:cNvSpPr>
              <a:spLocks noChangeArrowheads="1"/>
            </p:cNvSpPr>
            <p:nvPr/>
          </p:nvSpPr>
          <p:spPr bwMode="auto">
            <a:xfrm rot="5400000">
              <a:off x="2236083" y="2283543"/>
              <a:ext cx="146525" cy="123022"/>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7" name="Rectangle 36"/>
            <p:cNvSpPr>
              <a:spLocks noChangeArrowheads="1"/>
            </p:cNvSpPr>
            <p:nvPr/>
          </p:nvSpPr>
          <p:spPr bwMode="auto">
            <a:xfrm rot="5400000">
              <a:off x="2235554" y="2469256"/>
              <a:ext cx="147587" cy="123022"/>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8" name="Rectangle 37"/>
            <p:cNvSpPr>
              <a:spLocks noChangeArrowheads="1"/>
            </p:cNvSpPr>
            <p:nvPr/>
          </p:nvSpPr>
          <p:spPr bwMode="auto">
            <a:xfrm rot="5400000">
              <a:off x="2236615" y="2653374"/>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39" name="Rectangle 76"/>
            <p:cNvSpPr>
              <a:spLocks noChangeArrowheads="1"/>
            </p:cNvSpPr>
            <p:nvPr/>
          </p:nvSpPr>
          <p:spPr bwMode="auto">
            <a:xfrm rot="5400000">
              <a:off x="2089933" y="2284553"/>
              <a:ext cx="146528" cy="12100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0" name="Rectangle 77"/>
            <p:cNvSpPr>
              <a:spLocks noChangeArrowheads="1"/>
            </p:cNvSpPr>
            <p:nvPr/>
          </p:nvSpPr>
          <p:spPr bwMode="auto">
            <a:xfrm rot="5400000">
              <a:off x="2089402" y="2470266"/>
              <a:ext cx="147589" cy="121005"/>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1" name="Rectangle 80"/>
            <p:cNvSpPr>
              <a:spLocks noChangeArrowheads="1"/>
            </p:cNvSpPr>
            <p:nvPr/>
          </p:nvSpPr>
          <p:spPr bwMode="auto">
            <a:xfrm rot="5400000">
              <a:off x="2090464" y="2654385"/>
              <a:ext cx="145466"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grpSp>
      <p:grpSp>
        <p:nvGrpSpPr>
          <p:cNvPr id="5" name="Group 4"/>
          <p:cNvGrpSpPr/>
          <p:nvPr/>
        </p:nvGrpSpPr>
        <p:grpSpPr>
          <a:xfrm>
            <a:off x="1449400" y="3249106"/>
            <a:ext cx="3157058" cy="1393367"/>
            <a:chOff x="2104294" y="3325306"/>
            <a:chExt cx="3157058" cy="1393367"/>
          </a:xfrm>
        </p:grpSpPr>
        <p:sp>
          <p:nvSpPr>
            <p:cNvPr id="23" name="Rectangle 82953"/>
            <p:cNvSpPr>
              <a:spLocks noChangeArrowheads="1"/>
            </p:cNvSpPr>
            <p:nvPr/>
          </p:nvSpPr>
          <p:spPr bwMode="auto">
            <a:xfrm>
              <a:off x="2701903" y="3325306"/>
              <a:ext cx="2559449" cy="1393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0070C0"/>
                  </a:solidFill>
                  <a:cs typeface="Arial" charset="0"/>
                </a:rPr>
                <a:t>Google</a:t>
              </a:r>
              <a:r>
                <a:rPr lang="en-US" sz="2400" b="1" dirty="0">
                  <a:solidFill>
                    <a:srgbClr val="0070C0"/>
                  </a:solidFill>
                  <a:cs typeface="Arial" charset="0"/>
                </a:rPr>
                <a:t> </a:t>
              </a:r>
              <a:r>
                <a:rPr lang="en-US" sz="2800" b="1" dirty="0" smtClean="0">
                  <a:solidFill>
                    <a:srgbClr val="0070C0"/>
                  </a:solidFill>
                  <a:cs typeface="Arial" charset="0"/>
                </a:rPr>
                <a:t/>
              </a:r>
              <a:br>
                <a:rPr lang="en-US" sz="2800" b="1" dirty="0" smtClean="0">
                  <a:solidFill>
                    <a:srgbClr val="0070C0"/>
                  </a:solidFill>
                  <a:cs typeface="Arial" charset="0"/>
                </a:rPr>
              </a:br>
              <a:r>
                <a:rPr lang="en-US" dirty="0" smtClean="0">
                  <a:solidFill>
                    <a:prstClr val="black">
                      <a:lumMod val="75000"/>
                      <a:lumOff val="25000"/>
                    </a:prstClr>
                  </a:solidFill>
                  <a:latin typeface="Calibri Light" panose="020F0302020204030204" pitchFamily="34" charset="0"/>
                  <a:cs typeface="Arial" charset="0"/>
                </a:rPr>
                <a:t>random; what ranks well</a:t>
              </a:r>
              <a:br>
                <a:rPr lang="en-US" dirty="0" smtClean="0">
                  <a:solidFill>
                    <a:prstClr val="black">
                      <a:lumMod val="75000"/>
                      <a:lumOff val="25000"/>
                    </a:prstClr>
                  </a:solidFill>
                  <a:latin typeface="Calibri Light" panose="020F0302020204030204" pitchFamily="34" charset="0"/>
                  <a:cs typeface="Arial" charset="0"/>
                </a:rPr>
              </a:br>
              <a:r>
                <a:rPr lang="en-US" sz="1400" i="1" dirty="0" smtClean="0">
                  <a:solidFill>
                    <a:prstClr val="white">
                      <a:lumMod val="50000"/>
                    </a:prstClr>
                  </a:solidFill>
                  <a:latin typeface="Calibri Light" panose="020F0302020204030204" pitchFamily="34" charset="0"/>
                  <a:cs typeface="Arial" charset="0"/>
                </a:rPr>
                <a:t>“needle in a haystack”</a:t>
              </a:r>
            </a:p>
          </p:txBody>
        </p:sp>
        <p:sp>
          <p:nvSpPr>
            <p:cNvPr id="42" name="Rectangle 76"/>
            <p:cNvSpPr>
              <a:spLocks noChangeArrowheads="1"/>
            </p:cNvSpPr>
            <p:nvPr/>
          </p:nvSpPr>
          <p:spPr bwMode="auto">
            <a:xfrm rot="5400000">
              <a:off x="2542480" y="3470856"/>
              <a:ext cx="146525" cy="122015"/>
            </a:xfrm>
            <a:prstGeom prst="rect">
              <a:avLst/>
            </a:prstGeom>
            <a:solidFill>
              <a:srgbClr val="4578CC"/>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3" name="Rectangle 77"/>
            <p:cNvSpPr>
              <a:spLocks noChangeArrowheads="1"/>
            </p:cNvSpPr>
            <p:nvPr/>
          </p:nvSpPr>
          <p:spPr bwMode="auto">
            <a:xfrm rot="5400000">
              <a:off x="2541951" y="3656569"/>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4" name="Rectangle 78"/>
            <p:cNvSpPr>
              <a:spLocks noChangeArrowheads="1"/>
            </p:cNvSpPr>
            <p:nvPr/>
          </p:nvSpPr>
          <p:spPr bwMode="auto">
            <a:xfrm rot="5400000">
              <a:off x="2390332" y="3470856"/>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5" name="Rectangle 79"/>
            <p:cNvSpPr>
              <a:spLocks noChangeArrowheads="1"/>
            </p:cNvSpPr>
            <p:nvPr/>
          </p:nvSpPr>
          <p:spPr bwMode="auto">
            <a:xfrm rot="5400000">
              <a:off x="2389801" y="3656569"/>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6" name="Rectangle 80"/>
            <p:cNvSpPr>
              <a:spLocks noChangeArrowheads="1"/>
            </p:cNvSpPr>
            <p:nvPr/>
          </p:nvSpPr>
          <p:spPr bwMode="auto">
            <a:xfrm rot="5400000">
              <a:off x="2543012" y="3840688"/>
              <a:ext cx="145464" cy="122015"/>
            </a:xfrm>
            <a:prstGeom prst="rect">
              <a:avLst/>
            </a:prstGeom>
            <a:solidFill>
              <a:srgbClr val="4578CC"/>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7" name="Rectangle 82"/>
            <p:cNvSpPr>
              <a:spLocks noChangeArrowheads="1"/>
            </p:cNvSpPr>
            <p:nvPr/>
          </p:nvSpPr>
          <p:spPr bwMode="auto">
            <a:xfrm rot="5400000">
              <a:off x="2390863" y="3840688"/>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8" name="Rectangle 47"/>
            <p:cNvSpPr>
              <a:spLocks noChangeArrowheads="1"/>
            </p:cNvSpPr>
            <p:nvPr/>
          </p:nvSpPr>
          <p:spPr bwMode="auto">
            <a:xfrm rot="5400000">
              <a:off x="2237686" y="3470351"/>
              <a:ext cx="146525"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49" name="Rectangle 48"/>
            <p:cNvSpPr>
              <a:spLocks noChangeArrowheads="1"/>
            </p:cNvSpPr>
            <p:nvPr/>
          </p:nvSpPr>
          <p:spPr bwMode="auto">
            <a:xfrm rot="5400000">
              <a:off x="2237156" y="3656065"/>
              <a:ext cx="147587" cy="123022"/>
            </a:xfrm>
            <a:prstGeom prst="rect">
              <a:avLst/>
            </a:prstGeom>
            <a:solidFill>
              <a:srgbClr val="4578CC"/>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0" name="Rectangle 49"/>
            <p:cNvSpPr>
              <a:spLocks noChangeArrowheads="1"/>
            </p:cNvSpPr>
            <p:nvPr/>
          </p:nvSpPr>
          <p:spPr bwMode="auto">
            <a:xfrm rot="5400000">
              <a:off x="2238218" y="3840183"/>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1" name="Rectangle 76"/>
            <p:cNvSpPr>
              <a:spLocks noChangeArrowheads="1"/>
            </p:cNvSpPr>
            <p:nvPr/>
          </p:nvSpPr>
          <p:spPr bwMode="auto">
            <a:xfrm rot="5400000">
              <a:off x="2091540" y="3471353"/>
              <a:ext cx="148783" cy="123276"/>
            </a:xfrm>
            <a:prstGeom prst="rect">
              <a:avLst/>
            </a:prstGeom>
            <a:solidFill>
              <a:srgbClr val="4578CC"/>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2" name="Rectangle 77"/>
            <p:cNvSpPr>
              <a:spLocks noChangeArrowheads="1"/>
            </p:cNvSpPr>
            <p:nvPr/>
          </p:nvSpPr>
          <p:spPr bwMode="auto">
            <a:xfrm rot="5400000">
              <a:off x="2091005" y="3657075"/>
              <a:ext cx="147589"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3" name="Rectangle 80"/>
            <p:cNvSpPr>
              <a:spLocks noChangeArrowheads="1"/>
            </p:cNvSpPr>
            <p:nvPr/>
          </p:nvSpPr>
          <p:spPr bwMode="auto">
            <a:xfrm rot="5400000">
              <a:off x="2092066" y="3841194"/>
              <a:ext cx="145466" cy="121005"/>
            </a:xfrm>
            <a:prstGeom prst="rect">
              <a:avLst/>
            </a:prstGeom>
            <a:solidFill>
              <a:srgbClr val="4578CC"/>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grpSp>
      <p:grpSp>
        <p:nvGrpSpPr>
          <p:cNvPr id="4" name="Group 3"/>
          <p:cNvGrpSpPr/>
          <p:nvPr/>
        </p:nvGrpSpPr>
        <p:grpSpPr>
          <a:xfrm>
            <a:off x="5126446" y="2057400"/>
            <a:ext cx="3103154" cy="1254031"/>
            <a:chOff x="5694172" y="2133600"/>
            <a:chExt cx="3103154" cy="1254031"/>
          </a:xfrm>
        </p:grpSpPr>
        <p:sp>
          <p:nvSpPr>
            <p:cNvPr id="24" name="Rectangle 82953"/>
            <p:cNvSpPr>
              <a:spLocks noChangeArrowheads="1"/>
            </p:cNvSpPr>
            <p:nvPr/>
          </p:nvSpPr>
          <p:spPr bwMode="auto">
            <a:xfrm>
              <a:off x="6296081" y="2133600"/>
              <a:ext cx="2501245" cy="125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rgbClr val="FF9933"/>
                  </a:solidFill>
                  <a:cs typeface="Arial" charset="0"/>
                </a:rPr>
                <a:t>Typical Trend Sites</a:t>
              </a:r>
              <a:r>
                <a:rPr lang="en-US" dirty="0" smtClean="0">
                  <a:solidFill>
                    <a:prstClr val="black"/>
                  </a:solidFill>
                  <a:cs typeface="Arial" charset="0"/>
                </a:rPr>
                <a:t/>
              </a:r>
              <a:br>
                <a:rPr lang="en-US" dirty="0" smtClean="0">
                  <a:solidFill>
                    <a:prstClr val="black"/>
                  </a:solidFill>
                  <a:cs typeface="Arial" charset="0"/>
                </a:rPr>
              </a:br>
              <a:r>
                <a:rPr lang="en-US" dirty="0">
                  <a:solidFill>
                    <a:srgbClr val="595959"/>
                  </a:solidFill>
                  <a:latin typeface="Calibri Light" panose="020F0302020204030204" pitchFamily="34" charset="0"/>
                  <a:cs typeface="Arial" charset="0"/>
                </a:rPr>
                <a:t>t</a:t>
              </a:r>
              <a:r>
                <a:rPr lang="en-US" dirty="0" smtClean="0">
                  <a:solidFill>
                    <a:srgbClr val="595959"/>
                  </a:solidFill>
                  <a:latin typeface="Calibri Light" panose="020F0302020204030204" pitchFamily="34" charset="0"/>
                  <a:cs typeface="Arial" charset="0"/>
                </a:rPr>
                <a:t>oo high-level</a:t>
              </a:r>
              <a:endParaRPr lang="en-US" dirty="0">
                <a:solidFill>
                  <a:srgbClr val="595959"/>
                </a:solidFill>
                <a:latin typeface="Calibri Light" panose="020F0302020204030204" pitchFamily="34" charset="0"/>
                <a:cs typeface="Arial" charset="0"/>
              </a:endParaRPr>
            </a:p>
          </p:txBody>
        </p:sp>
        <p:sp>
          <p:nvSpPr>
            <p:cNvPr id="64" name="Rectangle 76"/>
            <p:cNvSpPr>
              <a:spLocks noChangeArrowheads="1"/>
            </p:cNvSpPr>
            <p:nvPr/>
          </p:nvSpPr>
          <p:spPr bwMode="auto">
            <a:xfrm rot="5400000">
              <a:off x="6132356" y="2283778"/>
              <a:ext cx="146525" cy="122015"/>
            </a:xfrm>
            <a:prstGeom prst="rect">
              <a:avLst/>
            </a:prstGeom>
            <a:solidFill>
              <a:srgbClr val="FFC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5" name="Rectangle 77"/>
            <p:cNvSpPr>
              <a:spLocks noChangeArrowheads="1"/>
            </p:cNvSpPr>
            <p:nvPr/>
          </p:nvSpPr>
          <p:spPr bwMode="auto">
            <a:xfrm rot="5400000">
              <a:off x="6131826" y="2469490"/>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6" name="Rectangle 78"/>
            <p:cNvSpPr>
              <a:spLocks noChangeArrowheads="1"/>
            </p:cNvSpPr>
            <p:nvPr/>
          </p:nvSpPr>
          <p:spPr bwMode="auto">
            <a:xfrm rot="5400000">
              <a:off x="5980208" y="2283778"/>
              <a:ext cx="146525" cy="122015"/>
            </a:xfrm>
            <a:prstGeom prst="rect">
              <a:avLst/>
            </a:prstGeom>
            <a:solidFill>
              <a:srgbClr val="FFC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7" name="Rectangle 79"/>
            <p:cNvSpPr>
              <a:spLocks noChangeArrowheads="1"/>
            </p:cNvSpPr>
            <p:nvPr/>
          </p:nvSpPr>
          <p:spPr bwMode="auto">
            <a:xfrm rot="5400000">
              <a:off x="5979677" y="2469490"/>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8" name="Rectangle 80"/>
            <p:cNvSpPr>
              <a:spLocks noChangeArrowheads="1"/>
            </p:cNvSpPr>
            <p:nvPr/>
          </p:nvSpPr>
          <p:spPr bwMode="auto">
            <a:xfrm rot="5400000">
              <a:off x="6132888" y="2653609"/>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9" name="Rectangle 82"/>
            <p:cNvSpPr>
              <a:spLocks noChangeArrowheads="1"/>
            </p:cNvSpPr>
            <p:nvPr/>
          </p:nvSpPr>
          <p:spPr bwMode="auto">
            <a:xfrm rot="5400000">
              <a:off x="5980739" y="2653609"/>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0" name="Rectangle 69"/>
            <p:cNvSpPr>
              <a:spLocks noChangeArrowheads="1"/>
            </p:cNvSpPr>
            <p:nvPr/>
          </p:nvSpPr>
          <p:spPr bwMode="auto">
            <a:xfrm rot="5400000">
              <a:off x="5827562" y="2283274"/>
              <a:ext cx="146525" cy="123022"/>
            </a:xfrm>
            <a:prstGeom prst="rect">
              <a:avLst/>
            </a:prstGeom>
            <a:solidFill>
              <a:srgbClr val="FFC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1" name="Rectangle 70"/>
            <p:cNvSpPr>
              <a:spLocks noChangeArrowheads="1"/>
            </p:cNvSpPr>
            <p:nvPr/>
          </p:nvSpPr>
          <p:spPr bwMode="auto">
            <a:xfrm rot="5400000">
              <a:off x="5827032" y="2468987"/>
              <a:ext cx="147587"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2" name="Rectangle 71"/>
            <p:cNvSpPr>
              <a:spLocks noChangeArrowheads="1"/>
            </p:cNvSpPr>
            <p:nvPr/>
          </p:nvSpPr>
          <p:spPr bwMode="auto">
            <a:xfrm rot="5400000">
              <a:off x="5828094" y="2653105"/>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3" name="Rectangle 76"/>
            <p:cNvSpPr>
              <a:spLocks noChangeArrowheads="1"/>
            </p:cNvSpPr>
            <p:nvPr/>
          </p:nvSpPr>
          <p:spPr bwMode="auto">
            <a:xfrm rot="5400000">
              <a:off x="5681411" y="2284283"/>
              <a:ext cx="146528" cy="121005"/>
            </a:xfrm>
            <a:prstGeom prst="rect">
              <a:avLst/>
            </a:prstGeom>
            <a:solidFill>
              <a:srgbClr val="FFC00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4" name="Rectangle 77"/>
            <p:cNvSpPr>
              <a:spLocks noChangeArrowheads="1"/>
            </p:cNvSpPr>
            <p:nvPr/>
          </p:nvSpPr>
          <p:spPr bwMode="auto">
            <a:xfrm rot="5400000">
              <a:off x="5680880" y="2469996"/>
              <a:ext cx="147589"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5" name="Rectangle 80"/>
            <p:cNvSpPr>
              <a:spLocks noChangeArrowheads="1"/>
            </p:cNvSpPr>
            <p:nvPr/>
          </p:nvSpPr>
          <p:spPr bwMode="auto">
            <a:xfrm rot="5400000">
              <a:off x="5681942" y="2654115"/>
              <a:ext cx="145466"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grpSp>
      <p:grpSp>
        <p:nvGrpSpPr>
          <p:cNvPr id="6" name="Group 5"/>
          <p:cNvGrpSpPr/>
          <p:nvPr/>
        </p:nvGrpSpPr>
        <p:grpSpPr>
          <a:xfrm>
            <a:off x="5126446" y="3238326"/>
            <a:ext cx="3103154" cy="1079860"/>
            <a:chOff x="5694172" y="3314526"/>
            <a:chExt cx="3103154" cy="1079860"/>
          </a:xfrm>
        </p:grpSpPr>
        <p:sp>
          <p:nvSpPr>
            <p:cNvPr id="18" name="Rectangle 82953"/>
            <p:cNvSpPr>
              <a:spLocks noChangeArrowheads="1"/>
            </p:cNvSpPr>
            <p:nvPr/>
          </p:nvSpPr>
          <p:spPr bwMode="auto">
            <a:xfrm>
              <a:off x="6296081" y="3314526"/>
              <a:ext cx="2501245" cy="107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149FEB"/>
                  </a:solidFill>
                  <a:cs typeface="Arial" charset="0"/>
                </a:rPr>
                <a:t>Twitter</a:t>
              </a:r>
              <a:r>
                <a:rPr lang="en-US" sz="1600" b="1" dirty="0">
                  <a:solidFill>
                    <a:srgbClr val="149FEB"/>
                  </a:solidFill>
                  <a:cs typeface="Arial" charset="0"/>
                </a:rPr>
                <a:t> </a:t>
              </a:r>
              <a:r>
                <a:rPr lang="en-US" b="1" dirty="0" smtClean="0">
                  <a:solidFill>
                    <a:prstClr val="black"/>
                  </a:solidFill>
                  <a:cs typeface="Arial" charset="0"/>
                </a:rPr>
                <a:t/>
              </a:r>
              <a:br>
                <a:rPr lang="en-US" b="1" dirty="0" smtClean="0">
                  <a:solidFill>
                    <a:prstClr val="black"/>
                  </a:solidFill>
                  <a:cs typeface="Arial" charset="0"/>
                </a:rPr>
              </a:br>
              <a:r>
                <a:rPr lang="en-US" dirty="0" smtClean="0">
                  <a:solidFill>
                    <a:srgbClr val="595959"/>
                  </a:solidFill>
                  <a:latin typeface="Calibri Light" panose="020F0302020204030204" pitchFamily="34" charset="0"/>
                  <a:cs typeface="Arial" charset="0"/>
                </a:rPr>
                <a:t>low level &amp; just buzz</a:t>
              </a:r>
              <a:br>
                <a:rPr lang="en-US" dirty="0" smtClean="0">
                  <a:solidFill>
                    <a:srgbClr val="595959"/>
                  </a:solidFill>
                  <a:latin typeface="Calibri Light" panose="020F0302020204030204" pitchFamily="34" charset="0"/>
                  <a:cs typeface="Arial" charset="0"/>
                </a:rPr>
              </a:br>
              <a:r>
                <a:rPr lang="en-US" sz="1400" i="1" dirty="0" smtClean="0">
                  <a:solidFill>
                    <a:srgbClr val="7F7F7F"/>
                  </a:solidFill>
                  <a:latin typeface="Calibri Light" panose="020F0302020204030204" pitchFamily="34" charset="0"/>
                  <a:cs typeface="Arial" charset="0"/>
                </a:rPr>
                <a:t>“Justin Bieber”</a:t>
              </a:r>
              <a:endParaRPr lang="en-US" i="1" dirty="0" smtClean="0">
                <a:solidFill>
                  <a:srgbClr val="7F7F7F"/>
                </a:solidFill>
                <a:latin typeface="Calibri Light" panose="020F0302020204030204" pitchFamily="34" charset="0"/>
                <a:cs typeface="Arial" charset="0"/>
              </a:endParaRPr>
            </a:p>
          </p:txBody>
        </p:sp>
        <p:sp>
          <p:nvSpPr>
            <p:cNvPr id="76" name="Rectangle 76"/>
            <p:cNvSpPr>
              <a:spLocks noChangeArrowheads="1"/>
            </p:cNvSpPr>
            <p:nvPr/>
          </p:nvSpPr>
          <p:spPr bwMode="auto">
            <a:xfrm rot="5400000">
              <a:off x="6132356" y="3458266"/>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7" name="Rectangle 77"/>
            <p:cNvSpPr>
              <a:spLocks noChangeArrowheads="1"/>
            </p:cNvSpPr>
            <p:nvPr/>
          </p:nvSpPr>
          <p:spPr bwMode="auto">
            <a:xfrm rot="5400000">
              <a:off x="6131826" y="3643979"/>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8" name="Rectangle 78"/>
            <p:cNvSpPr>
              <a:spLocks noChangeArrowheads="1"/>
            </p:cNvSpPr>
            <p:nvPr/>
          </p:nvSpPr>
          <p:spPr bwMode="auto">
            <a:xfrm rot="5400000">
              <a:off x="5980208" y="3458266"/>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79" name="Rectangle 79"/>
            <p:cNvSpPr>
              <a:spLocks noChangeArrowheads="1"/>
            </p:cNvSpPr>
            <p:nvPr/>
          </p:nvSpPr>
          <p:spPr bwMode="auto">
            <a:xfrm rot="5400000">
              <a:off x="5979677" y="3643979"/>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0" name="Rectangle 80"/>
            <p:cNvSpPr>
              <a:spLocks noChangeArrowheads="1"/>
            </p:cNvSpPr>
            <p:nvPr/>
          </p:nvSpPr>
          <p:spPr bwMode="auto">
            <a:xfrm rot="5400000">
              <a:off x="6132888" y="3828098"/>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1" name="Rectangle 82"/>
            <p:cNvSpPr>
              <a:spLocks noChangeArrowheads="1"/>
            </p:cNvSpPr>
            <p:nvPr/>
          </p:nvSpPr>
          <p:spPr bwMode="auto">
            <a:xfrm rot="5400000">
              <a:off x="5980739" y="3828098"/>
              <a:ext cx="145464" cy="122015"/>
            </a:xfrm>
            <a:prstGeom prst="rect">
              <a:avLst/>
            </a:prstGeom>
            <a:solidFill>
              <a:srgbClr val="149FEB"/>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2" name="Rectangle 81"/>
            <p:cNvSpPr>
              <a:spLocks noChangeArrowheads="1"/>
            </p:cNvSpPr>
            <p:nvPr/>
          </p:nvSpPr>
          <p:spPr bwMode="auto">
            <a:xfrm rot="5400000">
              <a:off x="5827562" y="3457762"/>
              <a:ext cx="146525"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3" name="Rectangle 82"/>
            <p:cNvSpPr>
              <a:spLocks noChangeArrowheads="1"/>
            </p:cNvSpPr>
            <p:nvPr/>
          </p:nvSpPr>
          <p:spPr bwMode="auto">
            <a:xfrm rot="5400000">
              <a:off x="5827032" y="3643475"/>
              <a:ext cx="147587"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4" name="Rectangle 83"/>
            <p:cNvSpPr>
              <a:spLocks noChangeArrowheads="1"/>
            </p:cNvSpPr>
            <p:nvPr/>
          </p:nvSpPr>
          <p:spPr bwMode="auto">
            <a:xfrm rot="5400000">
              <a:off x="5828094" y="3827593"/>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5" name="Rectangle 76"/>
            <p:cNvSpPr>
              <a:spLocks noChangeArrowheads="1"/>
            </p:cNvSpPr>
            <p:nvPr/>
          </p:nvSpPr>
          <p:spPr bwMode="auto">
            <a:xfrm rot="5400000">
              <a:off x="5681411" y="3458772"/>
              <a:ext cx="146528"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6" name="Rectangle 77"/>
            <p:cNvSpPr>
              <a:spLocks noChangeArrowheads="1"/>
            </p:cNvSpPr>
            <p:nvPr/>
          </p:nvSpPr>
          <p:spPr bwMode="auto">
            <a:xfrm rot="5400000">
              <a:off x="5680880" y="3644485"/>
              <a:ext cx="147589"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7" name="Rectangle 80"/>
            <p:cNvSpPr>
              <a:spLocks noChangeArrowheads="1"/>
            </p:cNvSpPr>
            <p:nvPr/>
          </p:nvSpPr>
          <p:spPr bwMode="auto">
            <a:xfrm rot="5400000">
              <a:off x="5681942" y="3828604"/>
              <a:ext cx="145466" cy="121005"/>
            </a:xfrm>
            <a:prstGeom prst="rect">
              <a:avLst/>
            </a:prstGeom>
            <a:solidFill>
              <a:srgbClr val="149FEB"/>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grpSp>
      <p:grpSp>
        <p:nvGrpSpPr>
          <p:cNvPr id="8" name="Group 7"/>
          <p:cNvGrpSpPr/>
          <p:nvPr/>
        </p:nvGrpSpPr>
        <p:grpSpPr>
          <a:xfrm>
            <a:off x="5126446" y="4579341"/>
            <a:ext cx="3103154" cy="836021"/>
            <a:chOff x="5694172" y="4655541"/>
            <a:chExt cx="3103154" cy="836021"/>
          </a:xfrm>
        </p:grpSpPr>
        <p:sp>
          <p:nvSpPr>
            <p:cNvPr id="16" name="Rectangle 82953"/>
            <p:cNvSpPr>
              <a:spLocks noChangeArrowheads="1"/>
            </p:cNvSpPr>
            <p:nvPr/>
          </p:nvSpPr>
          <p:spPr bwMode="auto">
            <a:xfrm>
              <a:off x="6296271" y="4655541"/>
              <a:ext cx="2501055" cy="836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00B050"/>
                  </a:solidFill>
                  <a:cs typeface="Arial" charset="0"/>
                </a:rPr>
                <a:t>Industry </a:t>
              </a:r>
              <a:r>
                <a:rPr lang="en-US" sz="2400" dirty="0" smtClean="0">
                  <a:solidFill>
                    <a:srgbClr val="00B050"/>
                  </a:solidFill>
                  <a:cs typeface="Arial" charset="0"/>
                </a:rPr>
                <a:t>Sites</a:t>
              </a:r>
            </a:p>
            <a:p>
              <a:r>
                <a:rPr lang="en-US" dirty="0" smtClean="0">
                  <a:solidFill>
                    <a:srgbClr val="595959"/>
                  </a:solidFill>
                  <a:latin typeface="Calibri Light" panose="020F0302020204030204" pitchFamily="34" charset="0"/>
                  <a:cs typeface="Arial" charset="0"/>
                </a:rPr>
                <a:t>niche and newsy</a:t>
              </a:r>
              <a:endParaRPr lang="en-US" dirty="0">
                <a:solidFill>
                  <a:srgbClr val="595959"/>
                </a:solidFill>
                <a:latin typeface="Calibri Light" panose="020F0302020204030204" pitchFamily="34" charset="0"/>
                <a:cs typeface="Arial" charset="0"/>
              </a:endParaRPr>
            </a:p>
          </p:txBody>
        </p:sp>
        <p:sp>
          <p:nvSpPr>
            <p:cNvPr id="88" name="Rectangle 76"/>
            <p:cNvSpPr>
              <a:spLocks noChangeArrowheads="1"/>
            </p:cNvSpPr>
            <p:nvPr/>
          </p:nvSpPr>
          <p:spPr bwMode="auto">
            <a:xfrm rot="5400000">
              <a:off x="6132356" y="4807942"/>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89" name="Rectangle 77"/>
            <p:cNvSpPr>
              <a:spLocks noChangeArrowheads="1"/>
            </p:cNvSpPr>
            <p:nvPr/>
          </p:nvSpPr>
          <p:spPr bwMode="auto">
            <a:xfrm rot="5400000">
              <a:off x="6131826" y="4993655"/>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0" name="Rectangle 78"/>
            <p:cNvSpPr>
              <a:spLocks noChangeArrowheads="1"/>
            </p:cNvSpPr>
            <p:nvPr/>
          </p:nvSpPr>
          <p:spPr bwMode="auto">
            <a:xfrm rot="5400000">
              <a:off x="5980208" y="4807942"/>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1" name="Rectangle 79"/>
            <p:cNvSpPr>
              <a:spLocks noChangeArrowheads="1"/>
            </p:cNvSpPr>
            <p:nvPr/>
          </p:nvSpPr>
          <p:spPr bwMode="auto">
            <a:xfrm rot="5400000">
              <a:off x="5979677" y="4993655"/>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2" name="Rectangle 80"/>
            <p:cNvSpPr>
              <a:spLocks noChangeArrowheads="1"/>
            </p:cNvSpPr>
            <p:nvPr/>
          </p:nvSpPr>
          <p:spPr bwMode="auto">
            <a:xfrm rot="5400000">
              <a:off x="6132888" y="5177774"/>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3" name="Rectangle 82"/>
            <p:cNvSpPr>
              <a:spLocks noChangeArrowheads="1"/>
            </p:cNvSpPr>
            <p:nvPr/>
          </p:nvSpPr>
          <p:spPr bwMode="auto">
            <a:xfrm rot="5400000">
              <a:off x="5980739" y="5177774"/>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4" name="Rectangle 93"/>
            <p:cNvSpPr>
              <a:spLocks noChangeArrowheads="1"/>
            </p:cNvSpPr>
            <p:nvPr/>
          </p:nvSpPr>
          <p:spPr bwMode="auto">
            <a:xfrm rot="5400000">
              <a:off x="5827562" y="4807439"/>
              <a:ext cx="146525"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5" name="Rectangle 94"/>
            <p:cNvSpPr>
              <a:spLocks noChangeArrowheads="1"/>
            </p:cNvSpPr>
            <p:nvPr/>
          </p:nvSpPr>
          <p:spPr bwMode="auto">
            <a:xfrm rot="5400000">
              <a:off x="5827032" y="4993151"/>
              <a:ext cx="147587"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6" name="Rectangle 95"/>
            <p:cNvSpPr>
              <a:spLocks noChangeArrowheads="1"/>
            </p:cNvSpPr>
            <p:nvPr/>
          </p:nvSpPr>
          <p:spPr bwMode="auto">
            <a:xfrm rot="5400000">
              <a:off x="5828094" y="5177270"/>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7" name="Rectangle 76"/>
            <p:cNvSpPr>
              <a:spLocks noChangeArrowheads="1"/>
            </p:cNvSpPr>
            <p:nvPr/>
          </p:nvSpPr>
          <p:spPr bwMode="auto">
            <a:xfrm rot="5400000">
              <a:off x="5681411" y="4808448"/>
              <a:ext cx="146528" cy="121005"/>
            </a:xfrm>
            <a:prstGeom prst="rect">
              <a:avLst/>
            </a:prstGeom>
            <a:solidFill>
              <a:srgbClr val="00B05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8" name="Rectangle 77"/>
            <p:cNvSpPr>
              <a:spLocks noChangeArrowheads="1"/>
            </p:cNvSpPr>
            <p:nvPr/>
          </p:nvSpPr>
          <p:spPr bwMode="auto">
            <a:xfrm rot="5400000">
              <a:off x="5680880" y="4994161"/>
              <a:ext cx="147589" cy="121005"/>
            </a:xfrm>
            <a:prstGeom prst="rect">
              <a:avLst/>
            </a:prstGeom>
            <a:solidFill>
              <a:srgbClr val="00B05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99" name="Rectangle 80"/>
            <p:cNvSpPr>
              <a:spLocks noChangeArrowheads="1"/>
            </p:cNvSpPr>
            <p:nvPr/>
          </p:nvSpPr>
          <p:spPr bwMode="auto">
            <a:xfrm rot="5400000">
              <a:off x="5681942" y="5178280"/>
              <a:ext cx="145466" cy="121005"/>
            </a:xfrm>
            <a:prstGeom prst="rect">
              <a:avLst/>
            </a:prstGeom>
            <a:solidFill>
              <a:srgbClr val="00B050"/>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grpSp>
      <p:grpSp>
        <p:nvGrpSpPr>
          <p:cNvPr id="7" name="Group 6"/>
          <p:cNvGrpSpPr/>
          <p:nvPr/>
        </p:nvGrpSpPr>
        <p:grpSpPr>
          <a:xfrm>
            <a:off x="1449402" y="4579341"/>
            <a:ext cx="3142416" cy="1567539"/>
            <a:chOff x="2104296" y="4655541"/>
            <a:chExt cx="3142416" cy="1567539"/>
          </a:xfrm>
        </p:grpSpPr>
        <p:sp>
          <p:nvSpPr>
            <p:cNvPr id="26" name="Rectangle 82953"/>
            <p:cNvSpPr>
              <a:spLocks noChangeArrowheads="1"/>
            </p:cNvSpPr>
            <p:nvPr/>
          </p:nvSpPr>
          <p:spPr bwMode="auto">
            <a:xfrm>
              <a:off x="2701903" y="4655541"/>
              <a:ext cx="2544809" cy="1567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rgbClr val="7030A0"/>
                  </a:solidFill>
                  <a:cs typeface="Arial" charset="0"/>
                </a:rPr>
                <a:t>Custom Research</a:t>
              </a:r>
            </a:p>
            <a:p>
              <a:r>
                <a:rPr lang="en-US" dirty="0" smtClean="0">
                  <a:solidFill>
                    <a:srgbClr val="595959"/>
                  </a:solidFill>
                  <a:latin typeface="Calibri Light" panose="020F0302020204030204" pitchFamily="34" charset="0"/>
                  <a:cs typeface="Arial" charset="0"/>
                </a:rPr>
                <a:t>Typically too expensive</a:t>
              </a:r>
            </a:p>
          </p:txBody>
        </p:sp>
        <p:sp>
          <p:nvSpPr>
            <p:cNvPr id="54" name="Rectangle 76"/>
            <p:cNvSpPr>
              <a:spLocks noChangeArrowheads="1"/>
            </p:cNvSpPr>
            <p:nvPr/>
          </p:nvSpPr>
          <p:spPr bwMode="auto">
            <a:xfrm rot="5400000">
              <a:off x="2542480" y="4807942"/>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5" name="Rectangle 77"/>
            <p:cNvSpPr>
              <a:spLocks noChangeArrowheads="1"/>
            </p:cNvSpPr>
            <p:nvPr/>
          </p:nvSpPr>
          <p:spPr bwMode="auto">
            <a:xfrm rot="5400000">
              <a:off x="2541951" y="4993655"/>
              <a:ext cx="147587"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6" name="Rectangle 78"/>
            <p:cNvSpPr>
              <a:spLocks noChangeArrowheads="1"/>
            </p:cNvSpPr>
            <p:nvPr/>
          </p:nvSpPr>
          <p:spPr bwMode="auto">
            <a:xfrm rot="5400000">
              <a:off x="2390332" y="4807942"/>
              <a:ext cx="146525"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7" name="Rectangle 80"/>
            <p:cNvSpPr>
              <a:spLocks noChangeArrowheads="1"/>
            </p:cNvSpPr>
            <p:nvPr/>
          </p:nvSpPr>
          <p:spPr bwMode="auto">
            <a:xfrm rot="5400000">
              <a:off x="2543012" y="5177774"/>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8" name="Rectangle 82"/>
            <p:cNvSpPr>
              <a:spLocks noChangeArrowheads="1"/>
            </p:cNvSpPr>
            <p:nvPr/>
          </p:nvSpPr>
          <p:spPr bwMode="auto">
            <a:xfrm rot="5400000">
              <a:off x="2390863" y="5177774"/>
              <a:ext cx="145464" cy="12201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59" name="Rectangle 58"/>
            <p:cNvSpPr>
              <a:spLocks noChangeArrowheads="1"/>
            </p:cNvSpPr>
            <p:nvPr/>
          </p:nvSpPr>
          <p:spPr bwMode="auto">
            <a:xfrm rot="5400000">
              <a:off x="2237686" y="4807439"/>
              <a:ext cx="146525"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0" name="Rectangle 59"/>
            <p:cNvSpPr>
              <a:spLocks noChangeArrowheads="1"/>
            </p:cNvSpPr>
            <p:nvPr/>
          </p:nvSpPr>
          <p:spPr bwMode="auto">
            <a:xfrm rot="5400000">
              <a:off x="2238218" y="5177270"/>
              <a:ext cx="145464" cy="123022"/>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1" name="Rectangle 76"/>
            <p:cNvSpPr>
              <a:spLocks noChangeArrowheads="1"/>
            </p:cNvSpPr>
            <p:nvPr/>
          </p:nvSpPr>
          <p:spPr bwMode="auto">
            <a:xfrm rot="5400000">
              <a:off x="2091535" y="4808448"/>
              <a:ext cx="146528"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2" name="Rectangle 77"/>
            <p:cNvSpPr>
              <a:spLocks noChangeArrowheads="1"/>
            </p:cNvSpPr>
            <p:nvPr/>
          </p:nvSpPr>
          <p:spPr bwMode="auto">
            <a:xfrm rot="5400000">
              <a:off x="2091005" y="4994161"/>
              <a:ext cx="147589"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63" name="Rectangle 80"/>
            <p:cNvSpPr>
              <a:spLocks noChangeArrowheads="1"/>
            </p:cNvSpPr>
            <p:nvPr/>
          </p:nvSpPr>
          <p:spPr bwMode="auto">
            <a:xfrm rot="5400000">
              <a:off x="2092066" y="5178280"/>
              <a:ext cx="145466" cy="121005"/>
            </a:xfrm>
            <a:prstGeom prst="rect">
              <a:avLst/>
            </a:prstGeom>
            <a:solidFill>
              <a:schemeClr val="bg1">
                <a:lumMod val="85000"/>
              </a:schemeClr>
            </a:solidFill>
            <a:ln w="9525">
              <a:noFill/>
              <a:miter lim="800000"/>
              <a:headEnd/>
              <a:tailEnd/>
            </a:ln>
          </p:spPr>
          <p:txBody>
            <a:bodyPr wrap="none" anchor="ctr"/>
            <a:lstStyle/>
            <a:p>
              <a:pPr fontAlgn="base">
                <a:lnSpc>
                  <a:spcPct val="80000"/>
                </a:lnSpc>
                <a:spcBef>
                  <a:spcPct val="0"/>
                </a:spcBef>
                <a:spcAft>
                  <a:spcPct val="0"/>
                </a:spcAft>
                <a:defRPr/>
              </a:pPr>
              <a:endParaRPr lang="en-US" sz="2000">
                <a:solidFill>
                  <a:srgbClr val="000000"/>
                </a:solidFill>
                <a:latin typeface="Calibri Light" panose="020F0302020204030204" pitchFamily="34" charset="0"/>
              </a:endParaRPr>
            </a:p>
          </p:txBody>
        </p:sp>
        <p:sp>
          <p:nvSpPr>
            <p:cNvPr id="100" name="Rectangle 99"/>
            <p:cNvSpPr/>
            <p:nvPr/>
          </p:nvSpPr>
          <p:spPr>
            <a:xfrm>
              <a:off x="2155224" y="4895461"/>
              <a:ext cx="743180" cy="348342"/>
            </a:xfrm>
            <a:prstGeom prst="rect">
              <a:avLst/>
            </a:prstGeom>
          </p:spPr>
          <p:txBody>
            <a:bodyPr wrap="square">
              <a:spAutoFit/>
            </a:bodyPr>
            <a:lstStyle/>
            <a:p>
              <a:r>
                <a:rPr lang="en-US" sz="1400" b="1" dirty="0" smtClean="0">
                  <a:solidFill>
                    <a:srgbClr val="7030A0"/>
                  </a:solidFill>
                  <a:cs typeface="Arial" charset="0"/>
                </a:rPr>
                <a:t>$$$</a:t>
              </a:r>
              <a:endParaRPr lang="en-CA" sz="1400" b="1" dirty="0">
                <a:solidFill>
                  <a:prstClr val="black"/>
                </a:solidFill>
              </a:endParaRPr>
            </a:p>
          </p:txBody>
        </p:sp>
      </p:grpSp>
      <p:sp>
        <p:nvSpPr>
          <p:cNvPr id="2" name="Slide Number Placeholder 1"/>
          <p:cNvSpPr>
            <a:spLocks noGrp="1"/>
          </p:cNvSpPr>
          <p:nvPr>
            <p:ph type="sldNum" sz="quarter" idx="12"/>
          </p:nvPr>
        </p:nvSpPr>
        <p:spPr/>
        <p:txBody>
          <a:bodyPr/>
          <a:lstStyle/>
          <a:p>
            <a:fld id="{B5274F97-0F13-42E5-9A1D-07478243785D}" type="slidenum">
              <a:rPr lang="nl-BE" smtClean="0">
                <a:solidFill>
                  <a:prstClr val="black">
                    <a:tint val="75000"/>
                  </a:prstClr>
                </a:solidFill>
              </a:rPr>
              <a:pPr/>
              <a:t>5</a:t>
            </a:fld>
            <a:endParaRPr lang="nl-BE">
              <a:solidFill>
                <a:prstClr val="black">
                  <a:tint val="75000"/>
                </a:prstClr>
              </a:solidFill>
            </a:endParaRPr>
          </a:p>
        </p:txBody>
      </p:sp>
    </p:spTree>
    <p:extLst>
      <p:ext uri="{BB962C8B-B14F-4D97-AF65-F5344CB8AC3E}">
        <p14:creationId xmlns:p14="http://schemas.microsoft.com/office/powerpoint/2010/main" val="1321770999"/>
      </p:ext>
    </p:extLst>
  </p:cSld>
  <p:clrMapOvr>
    <a:masterClrMapping/>
  </p:clrMapOvr>
  <mc:AlternateContent xmlns:mc="http://schemas.openxmlformats.org/markup-compatibility/2006" xmlns:p14="http://schemas.microsoft.com/office/powerpoint/2010/main">
    <mc:Choice Requires="p14">
      <p:transition spd="slow" p14:dur="2000" advTm="36119"/>
    </mc:Choice>
    <mc:Fallback xmlns="">
      <p:transition spd="slow" advTm="3611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85750" y="147935"/>
            <a:ext cx="7486650" cy="830997"/>
          </a:xfrm>
          <a:prstGeom prst="rect">
            <a:avLst/>
          </a:prstGeom>
        </p:spPr>
        <p:txBody>
          <a:bodyPr vertOverflow="overflow" horzOverflow="overflow" wrap="square" lIns="91440" tIns="45720" rIns="91440" bIns="45720" numCol="1" rtlCol="0">
            <a:spAutoFit/>
          </a:bodyPr>
          <a:lstStyle/>
          <a:p>
            <a:r>
              <a:rPr lang="en-CA" sz="2400" dirty="0">
                <a:solidFill>
                  <a:prstClr val="white">
                    <a:lumMod val="50000"/>
                  </a:prstClr>
                </a:solidFill>
                <a:latin typeface="Calibri Light" panose="020F0302020204030204" pitchFamily="34" charset="0"/>
              </a:rPr>
              <a:t>4</a:t>
            </a:r>
            <a:r>
              <a:rPr lang="en-CA" sz="2400" dirty="0" smtClean="0">
                <a:solidFill>
                  <a:prstClr val="white">
                    <a:lumMod val="50000"/>
                  </a:prstClr>
                </a:solidFill>
                <a:latin typeface="Calibri Light" panose="020F0302020204030204" pitchFamily="34" charset="0"/>
              </a:rPr>
              <a:t>. We can </a:t>
            </a:r>
            <a:r>
              <a:rPr lang="en-CA" sz="2400" dirty="0" smtClean="0">
                <a:solidFill>
                  <a:prstClr val="white">
                    <a:lumMod val="50000"/>
                  </a:prstClr>
                </a:solidFill>
                <a:latin typeface="Calibri Light" panose="020F0302020204030204" pitchFamily="34" charset="0"/>
              </a:rPr>
              <a:t>find BETTER ideas, FASTER, with big data, </a:t>
            </a:r>
            <a:br>
              <a:rPr lang="en-CA" sz="2400"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monthly custom reports and the #1 trend platform</a:t>
            </a:r>
            <a:endParaRPr lang="en-CA" sz="2400" dirty="0">
              <a:solidFill>
                <a:prstClr val="white">
                  <a:lumMod val="50000"/>
                </a:prstClr>
              </a:solidFill>
              <a:latin typeface="Calibri Light" panose="020F0302020204030204" pitchFamily="34" charset="0"/>
            </a:endParaRPr>
          </a:p>
        </p:txBody>
      </p:sp>
      <p:sp>
        <p:nvSpPr>
          <p:cNvPr id="3" name="AutoShape 4" descr="data:image/jpeg;base64,/9j/4AAQSkZJRgABAQAAAQABAAD/2wCEAAkGBxMTEhMSExIUFhUXFhIYGBgWFxgYGhcXGBgZFxoWGxYYHCggGCAlHRcWIjEhJSkrLi4vFx8zODMtNygtLisBCgoKDg0OGhAQGy8lICQ0LC40LDUvLS8sMCwsLSwsLCwsLywsLCwuLCwsLCwsLDQtLCwsLCwsLCwsLzQ0LCwsLP/AABEIAN0A5AMBEQACEQEDEQH/xAAcAAEAAgMBAQEAAAAAAAAAAAAABgcEBQgDAQL/xABMEAABAwIBBwcHCAkCBQUAAAABAAIDBBEFBgcSITFBURNSYXGBkbEiMkJyocHRFBc1VGKSs9IIFiMzc3SCk7IVwkNjouLxNFPD0+H/xAAbAQEAAgMBAQAAAAAAAAAAAAAABAUBAgYDB//EADQRAQABAgIIAwYHAQEBAAAAAAABAgMEEQUSEyExQVHRcZHwFSJhgaGxBhYyQlLB4RQzJP/aAAwDAQACEQMRAD8AvFAQEBAQEBAQEBAQEBAQEBAQEBAQEBAQEBAQEBAQEBAQEBAQEBAQeFdWRwsdJK9rGN2ucbBG9u3XcqimiM5V3i+dmNpLaeAvA9KQ6IPU0XPfZZyX9j8P1zGd2rL4Rvatmduovrp4iOF3D2pklT+HrWW6uUmwDObTTuDJWmBx2FxBYT627tFulMlditB37Ua1HvR9fJOGm+sbFhScH1B5VVSyNpfI4NaNZJNgFmImZygQjFM5DGktgiL7ek86IPUBr77KZRg5n9UsZtUM49Tf93Fbh5Xjdev/AB0dWM28wbOHDIQ2dhiJ9IHSZ272rxuYSqN9O9nNNGOBAIIIOsEbCOKhsvqAgICAgICAgICAgICAgICAg86iZrGue4gNaCSTuA1ko2ppmqYpjjKgMtMqZK6YkkiFpIjZwHOP2j7Ni2iHd6PwFGFt5funjP8AXgjqysBAQWVmqysc14opnXY790T6LuZfgd3T1rWYc5pvR8TTN+3G+OPfutpzgASdQG1YcqprK/KF1XKbEiFpIY3j9sjifYFbWLMW6fi1mWgXuwICCZ5v8pTFI2mkP7J5s0n0HHYOonuKiYmzrRrRxZiVpKtbCAgICAgICAgICAgICAgICCGZ2a4x0DmtNjK9jD6vnHv0bdqLjQlqK8VEzyiZ/pRq3dqICAg9aWcxvZI3a1zXDrabjwSWldEV0zTPPcvzK7EdHDnyNOuRjALf8ywPsJW+Hp1rkPm9ynVqmnop5W7yEBAQfQeG1BeuA1nLU0Mp2ujYT121+26pblOrXMN2etAQEBAQEBAQEBAQEBB+JJWtF3OAHSbeKxNURxbU0zVuiHgzEYSbCWMngHt+K84vW5nKKo8282LsRnNM+UsoFeryQPPHTl1Ex49CVt+ogi/fbvWYXmga8sTMdYUstnYiAgICDoiXA21FFDBI57QGQm7LA3a0cQQs2rk251ofN8ROtdqn4yguVOT9FStLW1EpmtqYdB33tFo0e/sU+zduVzvjc8JhEVKYEBAQXfklAWUdO07eTaT0aXlW9qp7053Jbw2rnAayQOteWWZnkxhiMN7ctHfhptv4rfZV8cpee1t55a0ebJab6wtHo+oCAgICAgICAgiuUmVPJkxQ2Lx5zzrDTwA3n2KqxmkNSZot8eq4wOjdpEXLvDp1QqpqXyHSe9zjxcb/APhUtddVc51Tmv6LdFuMqIyeK0btphOOzQEaLiW72ONwerh2KVYxd2zO6c46ImIwVq/G+Mp6ppVCPEaOWMbHtIsdrHjWL9RAK6LD36b1GtS5+IuYHE01Ty+sOe54SxzmOFnNJaRwINiO9SYd5TVFVMVRwl5o2EBBkYfDpyxs5z2N73ALE8Hndq1bdVXSJdJ10vJQvcPQY4j+lurwSmM6oh82mc96h5ZXOcXOJLnEkk7STtKuojLdDR+FkEBBscnsNNRURQ7nOu7oYNbvYPaF53a9SiaiFp5VZSsomBoGlIR5DNwA1aTuA8VBwuFqv1fDqiY3G04enrM8lU4pjM9Q4ulkc7ovZo6A0alf2rFu3GVMOZvYm7enOuezXr1eDZYVjtRTkGKVwHNJu09BadS8buHt3Y96Eizirtmfcq+XJamSeVDKxpBGjK0DSbuI5zeI8FQ4rCVWJ6w6XBY6nERlwqjl2SFRE4QEBAQEBBq8pMQ5CB7x5x8lvWd/YLnsUXGXtlamqOPCEvA2NteimeHGVXrl3XviAgINzkriRhnbc+Q+zXduw9h96m4G/srsdJ3Sg6Qw+2szlxjfCPZ2sG5GrEzR5M4Lv622Du+7T2rpoe2g8TtbGznjT9uSDrZdiAg3uQ1NymIUreErXf2/2n+1YlB0lXqYW5Pwy8939uga6HTjkZzmOb3ghYpnKYlwCgVeNBAQEFg5uqVsME9bJqADg0/ZbrcR1nV/SoWJma64t0sVVxRTNc8IQjF8QfUTPmedbj3Dc0dQV3atxboimOTjb96q9cmurmxF6PIQEGVhVe+CVkzDraQesb2noI1Lzu24uUTTPN62btVquK6eS9qSobIxkjfNc0OHURdctXTNNU0zydpRXFdMVRzey1bCAgICAgiOcN50IRuLnntAAHiVUaWn3aI+MrrQsRrVz8IQhUjoBAQEBBKcepvl+FE7ZYRpDiXRjX95viuowV7a2onnG6VHZq/4sfl+2r7T2lSymuvEBBNs0dPpV4dbzI5D1E2b7ysSptO16uFy6zC71q4tQ+M0/J1EzObLIB1aRt7LK6tznTEtGEtwQelPA57msYLucQ0DpJsFiZiIzkT/AC9qG01LDQxnaAXeq3eet2vsK8dH25uXJuzyVOl7+rbi1HP7K7Vy50QEBAQXPkJIXUMBO4OHY17gPYFzeOiIv1ZetzrdHVTVhqZn4/SW/UROEBAQEBBHcuKMvp9IbY3B39JFj4g9irtJ2prs60ct6z0Tdii9qz+7d81eLnnTiAgICCR5EV+hMYyfJkAH9QvbvuR3Ky0be1LurP7vuq9K2Ne1rxxp+yu8usH+S1ksYFmE6bPUdr1dR0h/SuihcaNxP/Rh6ap48J8Y9ZtAsp4gszMlBeSqk4Nib94uP+1ay5v8RVe7bp8f6WysOWU3l7BoV032tB3e0fBW2GnO3DWUeXuwIJlm0wzTndO4eTENRPPd8Bc9oUTF15U6sc2YaDKfFPlNTJL6N7M9Ruod+3tVthrOytxS4/GX9tdmvly8GrXujCAgIPrWkkAaydiZ5ERnOUL1wCh5GnhiO1rAD17T7SVyt+5tLlVXV2mGt7O1TR0hsF5PcQEBAQEH5ewEEEXBBBB3grExExlLMTMTnCtso8BdTuJAJiJ8k8Psu+O9c3jMJNirOP0+t0uqwWNpxFOU/q9b4aVQk8QEBB+o3lpDgbEEEHgQbhZiZiYmGtURVExPNuM5dGKqhhrWDyo7aXquOi4djre1dZh7sXbcVxzVeia5w2Kqw9XCeHjy84VKpDqRBceZemtSzSW1vmt1hrW29pctZch+IK879NPSPvKwlhQquzpwWqY386K3a1x9xCssHPuTDWULUtgQWLXH5BhTY9ks2o8QXi7u5tm9dlFw9O3xGfKEHSN/Y2Mo4zuVyrxyogICAgn+QGSbi5tVO2zRYxtO0nc8jcBu71U4/GRlNuj59l5o3ATnF25HhH99ljqmX4gICAgICDDmxSFpsZBfo1+Cg3dJ4W1OVVcZ+f2e9OGu1b4pef8AqcDwWl7SDqIcCAe8WXnTpTB3Pd14+e77t/8Amv0TrRHkjWOZJbZKbWNuhf8AxPuUbEaOiY17O/4dlphdKfsv+fdEXsIJBBBG0HUR2KpmJicpXcTExnD8rDIgIJVkbO2Rk1HJrbI1xA43FnDuse9XGir2+bU+Mf2ptKW5omnEUcY9QqLGMPdTzywP2xvc3rG49ose1XkOmw96L1qm5HOGEsvZfmbOm0MOg+1pv+84laOF0vXrYuv4ZR5QlKKxAs7EF46eTg57fvAH/apuCnfMMSrdWDVvci8L+UVcbSPIYdN/U3YO02HevHEV6lEswyc4WK8tVFgPkReQOl3pHv1dilaPs7O1nPGd7mNKX9pe1Y4U7u6MKcrRAQZFBQyTPEcTC9x3DxJ2AdJWldym3GtVOUPS3aruVatEZysnJ/I6ClAmqnsc8a/KIEbO/wA49JVHitITXup3R9XQYbR9rDxr3pjP6Q3L8rqIGxqG9gcR3gWVXtaOqVOkcNE5a8fVn0GKwTfupWP6ARf7u0LaK6Z4S97WItXf0VRLNWz2EBAQfl7wASTYDWVrVVFNM1VcIZiJmcoRTFMWdISGkhnDj0n4Li9IaVuYmqaaJyo6dfHsu8PhabcZzvlrlUpQgyKOufGbtOreDsPYpeFxt7DTnbnd05PK7YouR70NjU0lPWjWNCa23f8A9w9q6S1fw2kYy/TX684RKLl/BTu30+vJDsWwiWndaQajscPNPbuPQoN/D12Jyr8+S7w+Kt34zon5c2AvBJEGRQVZikZINrSD1jeO0XXpauTbriuOTyvWou0TRPN9zvYWCYK2PW2Roa49NrsPaLj+kLraKoqiJjhKLoK/NOvh6+Mb+6tl6OidJZM03J0lMzhDFfr0QT7brR87xlevfrq+M/ds0RkWzkQaVE48x7He3R96k4WcrjEqjVo1WDkwPkWHTVbh5cnmdXmsHeS7qUOqnbX4txwj1LxxN7Y2aq/WavnuJJJNySSTxJV9EZbnHTMzOcviMCCR5M5ITVVnn9nDvedrvUG/r2eCh4nG0Wd3GendYYTR9y/vndT17JXWYzS4cwwUrA+X0jtseL3bSfsj2Lm8TjKq5zqnOfpCxu4qxgqdnZjOr1xlBsRxKWd2nK8uPTsHUNgVfVVNXFR3r9y9VrVzmxFh5P1G8tIc0kEbCDYjtCMxMxOcLAyNywL3Np6g3cbBknE813TwO9SbV3PdUvtH6SmqYtXePKf6lOlJXggINJlNUkNbGPS1nqG7v8Fz2n8RNNum1H7t8+Ef6sdH24mqa55I4uUWogICADvWYmYnOBuaTF2ubydQA5p1XIv3j3rocFpmJjZYrfHXv3V93CTTOvZnKfXBqcbyULRylOdNm3R2kD7J9Ie3rUy/gN20sTnHrh1TMLpOJnUvbp69+iLEblWLd8WGUow2IVtBPRu89rSY78drT2OFuoq+0Ze1qJonjH2UuK/+XF0YiOE8f7+ioKekc6VsJBDi9rCN4Jdo271bZ7nU13Ii3NccMs3TbRYAcFq+bTvfUGpyrp9OjqG/8p5HW0aQ9oXrZnK5EkqbwmgdPNHC3a9wF+A3nsF1a116lM1S0SvOViADoqSPUyJoJA42s0djf8lnRtrdNyeMqHTF/OqLUct6EK0Ur1pqZ8jgxjS5x2AC5K1qqimM6pyhtRRVXOrTGcrAwTI2GmZ8ornN1a9AnyW9fPPQNXWqXF6SzjK3ujqvcPo+3Yp2uIn5cv8AWFlJlo+W8UF44tl9jnDs80dG1UNy9NXBGxelKrnuWt1P1/xEV4KkQEBB9BQXLkriRqKaOQ+dYtd6zdRPbqPap9urWpzdhgr+2s01zx5+MNst0sQRnKf9431feuR/EGe3p8P7XGj/APznxadUKcICAgICDMw/EXxHUbt3tOzs4KfgtIXcLPu76enL/Hhew9F2N/Hqza7C4K0F7PIltrP5hv610dM4bSFOtbnKr6/Pr4o1rE3sHOrVvp9cELxLDZIHaMjbcCNYd1FVt6xXZq1a4XtjEW79OtRPd7ZP4hyM7H+iTou9U6j3bexb4S9srsVcuE+DTGWNtZmnnxjxfjG8ntDG6dwH7Od7ZBbYHNF3DvAd/Uupz3I+Hxmto2umeNMZfKeHZayOXEHnPHpNc3iCO8WWYnKRXOb6gEIqKyXzYg9g6xreevUB2lWGIqmuabdPN51VxRTNU8kKr6t00j5X+c9xce3d2bFd26IopimOTjLtyblc11cZbTJ3JiarN2jRjvrkds6gPSK8MRi6LMb989EjC4G5iJ3bo6pxLUUeFsLI26c5Gve49LneiOgd29c7isbVcn3vJcVXMPgKdWmM6vr8+iDYxjM1S/SldfmtGpreoe/aqyquap3qLEYm5fqzrn5coa9avAQEBAQEFmZsSfk0nDlTb7rbqXh/0uk0NnsZ8UwXutxBo8p6e7WyDdqPUdh7/Fc7+IMPNVFN2OW6fCf9WOj7mVU0TzR1cqtRAQEBAQEH6jeWkEEgjYQtqK6qKoqpnKY5sVUxVGUt3T4lHM3kqhoIO87D+U9K6bB6Xt36dliojx5f5Kurw1dmraWZ9f20GO5KPju+G749ttrmj/cF6YnR9VHvW98fX/VjhNJ03Pdubp+k9m9yae2oihe/XJTucAetpZr62uHa1WeAvbSzGfGNytx9FVi7XFP6a++f3+iRqarBAQQHL+URQx0UIOlK9z3AayQXF1rDi4/9KtdH0a1c3auEKjS12Yoi1Txn7MbJ7IZrG8vWkNaPK5O4AA4vd7h/+LbFaSyzpt+fZHwui4pjaX53Ry7v3lBlrYcjRgNaNWna2rgxu4dK5+7iJmd3mxitKbtSxujr2QhziSSTcnWSdZJ4kqMpJnPe+ICAgICAgILfyKw8w0kbXCznXe7rdsHdoqdapypdbo6zNrDxE8Z3+ber0ThB+JYw4FpFwRYrS5bpuUzRVGcSzTVNM5wiWJ4Y6I32s3O9x4LiMfo25has+NHKe69w+Jpux8ejBVakCAgICAgICDYYbiz4tR8pnDh1H3K1wGlbuG92fep6dPDsi38JTd3xulvcOihLnTRai4WeBqudxLdx26+ldVhLli9ndszx4/7HVW36rtNMW7nLh66NipqKICCP4zWUtI91RJ5UzwA0bXaIGprR6DeJ4lZuYiaaIomd3RAxF6xhqpuV/qnz+XSFd4/lFNVO8s6LNzBsHSecetV9dyauLnsVjbmIn3t0dGnWiIICAgICAgIJbkZks6ZzZpW2hFiAf+Id2rm9O9e1q1rb54LXR+Am7VFyuPd+/wDiz1MdMICAg+ELExExlIwJ8Ghdr0beqbezYqy9ofCXJz1cvDd/iVRjLtPPN4fq9Fxf3j4KP+X8N/Krzjs9PaF3pHr5n6vRc5/ePgsfl/Dfyq847HtC70j18z9Xouc/vHwT8v4b+VXnHY9oXekevmfq9Fzn94+Cfl/Dfyq847HtC70j18z9Xouc/vHwT8v4b+VXnHY9oXekevmfq9Fzn94+Cfl/Dfyq847HtC70j18z9Xouc/vHwT8v4b+VXnHY9oXekevmfq9Fzn94+Cfl/Dfyq847HtC70j183pT4KxjtJr5Aesd2zWvazoa1Zriu3XVE+MdmteNrrjKqI9fNs1boYg/MjbggEi42i1x0i4IRiYzjJF6jISne4vfLUOc43JL2kn/oXjNimd8qurRFquqaqqqpmfjHZ5/N7S8+f7zPyLGwpa+xrHWrzjsfN7S8+f7zPyJsKT2NY61ecdj5vaXnz/eZ+RNhSexrHWrzjsfN7S8+f7zPyJsKT2NY61ecdj5vaXnz/eZ+RNhSexrHWrzjsfN7S8+f7zPyJsKT2NY61ecdj5vaXnz/AHmfkTYUnsax1q847Hze0vPn+838ibCln2NY61ecdmxw/JGkiIcI9Jw3vOl7Dq9i3ptUwkWtHYe3OcU5z8d7er0ThAQEBAQR/LjKUYfSmqLC9rZImuaDY6L3BpLd1wDcA7bbtqDZ4PisNVCyeB4fG8XBHgRuI3hBmoCAgIIZimdHC6eaSCWoc2SNxa8clKbOG0XDLHsQYvzw4P8AWnf2ZvyIJ4Xar7rXQQR2eDCAbGqd/Zm/Ig+fPDg/1p39mb8iB88OD/Wnf2ZvyIPozw4P9ad/Zm/IgkuB5T0dX/6apjkPNa4aQ62nWg26AgICDUZQZT0lE3SqZ2R6rgE3c7qYPKPYEFd4ln6omkiGnnlt6TtGMHpGsnvAQa1n6QLL66F1uiUX/wAUG+wbPjh0pDZWzQE73tDmfeYSe9oCCyaOqZKxksbg9jwHNc3WHNOsEFB7ICAgICAgr3Px9DzfxIPxAgo3N3l5Phk123fA8jlYr7d2k3muHHfax6A6jwDGoKyBlRTvD43DtB3tcPRI3hBsUBAQchZzPpWv/mJPFBGUHbzvMPq+5BxNU+e71neKDyQEBB6QTOY4PY5zXNNw5pIIPEEawUHRWZnOQ+tvR1TgahjdJj9nKsG2+7TG3pHUUFqoCCls52eLknOpcOc0vFxJP5wadhbGNhIPpG41agdoCi6uqfK90kj3Pe43c5xJJPEk7UHigICDsDNz9F0H8tB/gEEjQEBAQEBBXufj6Hm/iQfiBBy8glWQGW8+GT6cZLonEcrETqeOI5rhuKDqXJvH4K6BtRTv0mO2j0mu3tcNxCDaICDkLOZ9K1/8xJ4oIyg7ed5h9X3IOJqnz3es7xQSPNjh8U+KUkMzA+N7nhzXbCBG46+0BB0h82+FfUIe4/FBG8sszdFNC91JHyE4BLLOcWOI2Nc0k2vsuNnSg5umiLXOa4Wc0kEHcQbEINzkNXugxCjladbZ4h1tc4NcO1pI7UHY6Coc+uXhp2f6fTuIlkbeV7dRZGdjAdxdY34DrQc9IJLkRkVU4nLycAAY23KSuvoMB6tp4NHs2oL+yazQ4bTAGSL5TIBrdNrbfoi823WCelBLm5P0gboilg0eHJMt3WQRfKLNNhlUDaAQPtqfB5FuuMeQe5BJ8msLNLSU9MXaZiiZHpAW0tEWva5t1INmgICAgICCvc/H0PN/Eg/ECDl5AQSPIjLGow2cSwm7DYSRk+TI3p4EbjuQdTZJ5TU+IU7aindcGwc0+dG62tjhuPsO0IN0g5CzmfStf/MSeKCMoO3neYfV9yDiap893rO8UEszP/TFF67/AMN6DrJBh4viUdNDJPM4NjjaXOJ4DcOJOwDeSg4xxOq5WaWW1tOSR9uGk4ut7UG5zeYS6pxGkiaCf2rHutuYw6bj3NPsQdc4hVthiklebNjY57upoufBBxnjuKyVVRLUyny5Xucei+xo6ALDsQfMEwuSqnip4hd8rw0cBfaT0AXJ6kHX+S+AQ0NNHTQizWjWba3u9J7uJPwQbZAQEBAQEBAQEBBXufj6Hm/iQfiBBy8glGR+RcuIxVboDeWBsThGf+IHad2g7neSLcdiCMyRlpLXAggkEEWII1EEHYUG8yNyrqMOqBPA7VqEkZ82RvNcPA7Qg6oyOyrp8RgE8Duh7DbSjdzXDwO9By/nM+la/wDmJPFBGUHbzvMPq+5BxNU+e71neKD3wjFJaaZlRA/QlYSWus11iQRscCDqJ2hBK/nbxj66f7MH/wBaDSZQZX11bYVVS+Ro2N1NbfjoMAbfpsg0aDpzM5kLHRQfKS+OWeZo8uM6TGM26DXb9e09FtyDZZ5awxYPVkekGM7Hvaw+wlByigtH9HmgEmJPkI/dQPcPWc5jB7C5B0kgICAgICAgICAgIK9z8fQ838SD8QIOXkF1/o0fvK/1afxkQSXO3mwbWh1XSNDaoDymCwE4Hg+2w79h3EBzlNE5jnMcC1zSQ4EWIINiCDsIKDbZJ5TT4fO2op3WI1OafNe3e1w3jwQeeVOKiqq56kNLRLI5+iTfR0tZF96DVIO3neYfV9yDiap893rO8UGRg2GSVM8dPEAZJHaLQTYX6zsQTX5mMW/9mP8Aus+KDDxTNRisDDI6m02gEnk3teQPUB0j2AoIU4WNjqKCX5uMu5sMnBBLqd7hysV9RGzTbweB32sd1gvbO0W1OBzyRODmOZDK1w1gsD2Pv3IOWUFr/o5VQbiE0Z9Ondbra9ht3X7kHRiAgICAgICAgICAgr3Px9DzfxIPxAg5eQXX+jR+8r/Vp/GRBfCCsc6+bFtc11TTNa2qaNY2CYDceDuB37D0BzdUwOjc5j2lrmkhzSLEEaiCEHmgIO3neYfV9yDiap893rO8UEmzVfS1D/GHgUHXCAg5pz/YHHT4g2WMBonj03NHPB0XOtuvqPXc70FZIOjMzzvluBy0jzfRM8OvcHjSb3aaDnipp3RvdG8Fr2Oc1wO0OabEdhCDb5FZQGhrYKoAkMd5bRtcw6nAdNibdICDsGkqWSsZJG4OY9oc1w2FpFwUHsgICAgICAgICAgr3Px9DzfxIPxAg5eQXX+jR+8r/Vp/GRBfCAgrfOtm0ZiDDUQAMq2jqEwHou4Hg7sPQHNVXTPie6ORpY9hLXNcLFpG0EIPFB287zD6vuQcTVPnu9Z3igkuaxwGLUJJsOVG3qKDrP5VHz2feCDAxnKSkpYzJPURMbr2uF3dDWjW49ACDlzOVlZ/qVa+cAtiaBHE07dBtzpHpJJPcNyCKIOlP0e8PMeGGQ3/AG00jh1NtHfvae5BBc/uSDoakV8bTyU1hJbYyUatfAOFu0HiEFSoLMzW50n4famqAZKUnURrfDfaWj0m39HrI4EOg8Dyhpatgkpp45R9lw0h0ObtaeghBtEGtxrHqakZp1M8cTftuAJO2zW7XHoAJQe+FYgyohjnjJMcjGvaSLEtcLjVuQZaAgICAgIK9z8fQ838SD8QIOXkF1/o0fvK/wBWn8ZEF8ICAgrvOpm1ZiLDPCGsq2DUdglA9B/Twd069WwOZ62kfFI+KRhY9hLXNcLEEbiEHa7vMPq+5BxNU+e71neKDyQEBAQSbIPIyfEqgRxgiJpHKy7mN39biL2Hu1oOs8Lw+Onhjgiboxxsaxo4AC23eelB+cYwuKqhkp52B8cjbOafEHcQbEEbCEHLmcXN7PhkhNjJTOd+zlA2X2MfzXew7uACFoPWnqHsdpMe5juLSWnvCDZ/rVXaOj8sqLcOVf8AFBrKiofI7Se9z3cXEuPeUHXebn6LoP5aD/AIJGgICAgICDR5Z5NMxCldSyPcxrnMcXNtfyTpb9W5BXfzA0n1uo7o/gglub/N7DhTpnRTSScqIwdMN1aBcRbRH2kEzQEBAQV9nSzbx4kwyxaLKtg8l2wSAeg/3O3dSCfaPk26LIKkfmEpCSfldRrJOyP4IPz8wNJ9bqO6P4IHzA0n1uo7o/ggfMDSfW6juj+CDNw3MVh7HB0klRNb0S5rWnr0Gh3tQWRhmGw08YigjZHGNjWAAdfSelBloCDyqadkjXMe1rmOFnNcAQRwIO1BVOVWY2mmJko5TTuPoOGnHe+7XpN7yOgIK7xHMvisZ8iKOYX2xysGriRIWoMGPNNjBNvkRHXLCP8A5EEjwfMRWvINRNDC3VcNvI7p1Cwv2oL6wDCxS00FM1xcIo2RhxFiQ0WuQEGw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6" name="Picture 2" descr="Custom Trend Re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620000" cy="302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3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JcAlwMBIgACEQEDEQH/xAAcAAEAAgMBAQEAAAAAAAAAAAAABQYEBwgBAwL/xABGEAABAwMBBAYFCAcGBwAAAAABAAIDBAURBhIhMUEHEzJRYXEUFYGT0yIjM0JVcnWhFzRSkbHB0iRDc4Ky0RY2RmOSorP/xAAVAQEBAAAAAAAAAAAAAAAAAAAAAf/EABURAQEAAAAAAAAAAAAAAAAAAAAB/9oADAMBAAIRAxEAPwDeKIiAiIgIiICIiAiIgIiICIiAiIgIiICIiAiIgIiICIVS77eLTpy0R3K8ur3NqKt8I6meQnay8jdtDAw0oLoi1fB0j6TqZmQU0N+mmkOGRxmVznHwAes65a00pa4/7dUV7KrODRtqXvlb94NeQ3yJBQbCRar/AEnaN7r17yT+tP0naN7r17yT+tBtTKZWpz0qaJBwXXgH/Ff8RfQdJ2jSM4vX/nJ/Wg2ovMrVT+lDRrWlxF6wBn6ST+tX+hZGyvhdTvn6qelMmzJM5/NuO0Tg4JQS6IiAiIgIiICIiAiIgLWHSja57vpG3QQGNjWXR8s00rsMhjDZ9p7jyAz/AAHNbPWp+mSeWLQVEyORzWTXVzJGg4D2/POwfDLQfYg1dWXqKhhkt+mg+npnDZmrT8moqu/LuLIzyYPMkklQO4L1ZVqNM27ULq79UFVEajPDqw8bf/rlFWywaAdNaDftT1otNmDQ5rnDMsoPDZHLPLiT3LAqtQWahcY9N6fpgxp3VV1HpMzvENJ2G/uKunT3VzOFihp3ZtsjJJGuYfkOeNkN3jd2SceZWpEE6dZ6hAIbcRHH+xHTQtaPZsYVvtem2XezNumuWUloppXsbSVUMYp6mZznAYcwDZLSOZbkceCdGWkKNtC/V+p9llspgZKeOTsyY+u4HiAeA5n2KLvNXdekK9es6yKaj0/TPI66QYipoRja+VwMhHIZOSBwQRd01AbVUVdHbLFbKFlOXxObPTNqZSWkg7b5Ac788AAui6FxdVUDiAC6gJwBgcWclzTJT1+tNS1Yt1M7r6+aSQNPCJpJOXnkAMZP++F0xSM6usoo9pr9ihLdpvB2CzeEKlUREQREQEREBERAREQFrDpTtc920ZRQUjovSG3J744Xv2XTkCYbDO92CSBzwVs9a815p2u1PYLPb7eQxwu7pZZid0MYE2X/AJjHiR5oNCUlBWVtYKKko6ieqJ2eoZES8HgcjGRjnngp6q0pFZQDqi6QUcwAcKCk/tFUd3Mbms9rltPWOorboGiprbTiaqutVCGVFW17G1XVgFolc8tO07I3bQ5HuWo5IdN1cjpTertBK9xc91bRCck8yXMfknxwivKi+QxWie0W6OskopS05uNQJOqLTnMcbQGxnx3nBI5r96G03JqnUVPb27TacfOVMjfqxDiM8idwHn4L5+rNP5OdVt2eWLVPlbU0rHaejrRE1+mmmqn3AsdG7qRFI9p7DWtJOBxdvPNBX+mjUsTpYtK2ssjoaENNS1m5u0ANlnk0YPmR3Ko2fTlzr6ET11UbVZGuy6prZHMiJ/7bPru8h7Vkvv0NM2S42nTrXF052rpcwap5lO/uEbXb84AUBc7pcLvUekXSsmq5uTpXZDfBo4NHgAAgmLxqOkorRUWbSMUtLRSMxU10u6prcb/lEdlnc3uO/mF0Xbfprd+H/wA2Lk2f6GT7p/gusrd9Pbvw/wDmxETCIiAiIgIiICIiAiIgLBtH6iP8WX/6OWcoanudJbqSkbWzsh9Kq5IIS84DpC55Dc95DSg5z1bV1mpNcXF0LHzTzVj6enjbvOyxxa0D2DJ7skr4jStxk220k1urZmdqnpK6OSXxw3O/2ZUvqqiq9E6/qKl1OJYJZ5Z4A7IbNFJtbTcjgQHEeG481FNZpIFsrZL9GGuDmwNbCS3HDEmeXfs5RX00bp03u9mOvzTW6j+euMso2RExvFpzwJ4Y48e5ZPSHq06pu49GaYrXSAx0kXDI/bI5E49gwsur1nSXqjNoutNUUdsJaW1FPMZagOaMB0219MMcRuIxuWE3Ql2qHxyWySluFulJ2bhTyfNRtAyTIO0wgciP3oMezyyM0fqVkpcaV3ouwwn5PXdaCCPHZa7PgFX1L3y4Uphhs9p2hb6RxeXvGy+plIAMr28t25o5DxKhyQBvIHmg/E/0En3D/BdZW76e3fh/82Lm+w6MvGoI3yQwei0DWky11X83ExvM5Pa9n5LpKiDW1lC1jw9raEgPH1hlm9BLIiIgiIgIiICIiAiIgLUXTUQNC20uIA9bu4/dnW3CoUUlWYPR5rdQVUTZXvaZZjzcSDgsODgoNAUOvZpLW206mo4b7bm42BPIWTQ7sZZIN+R47/FY0n/A9Q4yRVV+os/3To4ZgPAHIP710N6tP2BaPeD4SerT9gWj3g+Eg5yNZpSi/VaG43N+eNdUMhjH+WMZPltBItZ3mlnY+11sdtiiPzdPRRtjib35b9bPe7JXRvq0/YFo94PhJ6tP2BaPeD4SDTEPSnDWsbHqjTVqun7Uoa1rj/lcHD8wsodJWlKAdZZtD0UVRyLhFGAfNrSVt31afsC0e8Hwk9Wn7AtHvB8JBzprHXV51TDJFXVLIqMNJbRwfJjyN4zzcR4rpC3fT278P/mxfI20n/p+0e8Hwll0sNUa1s1RBBCyOExtbFKX5yQf2RjggkkREBERAREQF5kKH1lXVFs0pd6+if1dTTUcssT9kHZcGkg4O4r4WCluL6ahrqq+VlQJIGSPhfDA1ji5ve2MHn3oJ/ITIVMhudTddYXezy3aa2SUbWeiU0LY9qZjm5MuXtO0M5GBuGN6mqujuctuiebvJTVMMR611LDGWSuA44e12OHAd6CZyFheuLXnZ9ZUec4x17f91Xuj2W63WwW68XK81FQ6oiLnwGGFrM5I+qwO5d6wtItul/prjVT3uoh6m51NOxkVLT7IYx+GjfGTw55QXvITIVT1dXXGC+abt1BXyUkdfPKyd8ccbnENjLhjbaQN45KfttHU0rZG1VxqK4uILXTMjaWjuGw1v5oM3IXqrHSFdK2z2KGpts/UzOraeIu2Gu+S6QBwwQeIKsw3IGQm4Kmaq1RVWe+0JiDfVFPMyK6SkdgyjEflg4J+83vWZ0jXWts2kqmvts3U1Uc0DWv2GuwHSsa7cQRwJCCzpkLCvc8lNZq+ogdsyxU0j2OwDhwaSDvUBqi5XCBmmYqKsfTOuFfHBUSMjY5xaYnuONppA3tHJBbMr1VG73C56VlpauurzcbVNUNgnM0TGS05ecNeCwAFucAgjO/OeS9vtXcpNa2u0UdymoqaehnmkMUUT3Oc1zAN72ux2igtmUyFXr8+tsmkLzVMuE1RV09JNNFPNHGC1wYS3c1oaQCOYUM+53e1W/T1xfdX15uU1NDLSTwxNLutAyYyxrSC3Jdg5GAeHFBe0Xg4BEFf6Qv+Rb/+Hzf6CsHRz9Ksprd6tfahcH0rB8w9nWOOwC4bt/Lerc4BwwRkFfkRMByGjI8EFR1ONL3qKqgvk8VFVUBy2eSQQzwcxIx2QcHG4jccEd6zdKT3Gp0TTTXnbNY6ndtue3Zc8b9lzhyJbgkeKn5KeKRzHSRsc5nZLmg48u5fTZG/xQVPoqIPR/ZiD/cn/UVW9Bu0uyK6SXh9qbXMvVUWuqXMEgAky3jv48Fs8NAGAMAcgvOqj3/Ibv8AAIKL0hmgOpNI+tHU/oZqZ+s9ILdgjqjjOd3HCtNifZfRpI7C+iMDX5e2kLS0OI57PPgpIxtd2mg+YRrGtzsgDPcEFM6W3tj0rC97g1jbjSFzjuAHWt3lTsupbM2jqqqK5Us7KWJ0sogma8ho8AfYpYtDu0AR4heCJg4NaPIIKY3RMF30/UNvLqltfcmulqg2rl6tkjhuGwHBpDcNHD6qgJ6m46l6I6yjMRmvNskZDVwN3uc+CVrj7S1ufHK2pjdheCNoJIABPggrN71Ha63S9Q63VcVXLXQOipYIXgySvcCA0N45788MEnABUfrh8dDJo01U0cbIbtGHyPdhoxDIOJVyZSU8crpY4I2Sv7T2sAcfMr6OY13aAPmEFI1jPBq2mg0/ZpmVfX1Mb6ueAh0dPExwcdpw3bRwABx3r4arFq/SJZBe/RPRPVtTj0vZ2NrbZjtbsq/NaG7gAB4I6Nj+00HzCCqakfbHdHV/bZX0zqRluqWj0UtLGnqySN27O/8ANV+hhi0/VaSvhBNFXUMNBUF52hDK9oMcgz2cnLTjHELZYjaBgNAHdhCxpGCBjuwg9HAIvRuRAREQEREBERAREQEREBERAREQEREBERAREQEREBERAREQEREBERAREQEREBERAREQEREH/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p:cNvSpPr txBox="1"/>
          <p:nvPr/>
        </p:nvSpPr>
        <p:spPr>
          <a:xfrm>
            <a:off x="285750" y="152400"/>
            <a:ext cx="7410450" cy="830997"/>
          </a:xfrm>
          <a:prstGeom prst="rect">
            <a:avLst/>
          </a:prstGeom>
        </p:spPr>
        <p:txBody>
          <a:bodyPr vertOverflow="overflow" horzOverflow="overflow" wrap="square" lIns="91440" tIns="45720" rIns="91440" bIns="45720" numCol="1" rtlCol="0">
            <a:spAutoFit/>
          </a:bodyPr>
          <a:lstStyle/>
          <a:p>
            <a:r>
              <a:rPr lang="en-CA" sz="2400" dirty="0" smtClean="0">
                <a:solidFill>
                  <a:prstClr val="white">
                    <a:lumMod val="50000"/>
                  </a:prstClr>
                </a:solidFill>
                <a:latin typeface="Calibri Light" panose="020F0302020204030204" pitchFamily="34" charset="0"/>
              </a:rPr>
              <a:t>5</a:t>
            </a:r>
            <a:r>
              <a:rPr lang="en-CA" sz="2400" dirty="0" smtClean="0">
                <a:solidFill>
                  <a:prstClr val="white">
                    <a:lumMod val="50000"/>
                  </a:prstClr>
                </a:solidFill>
                <a:latin typeface="Calibri Light" panose="020F0302020204030204" pitchFamily="34" charset="0"/>
              </a:rPr>
              <a:t>. Our most popular service involves ongoing custom research because </a:t>
            </a:r>
            <a:r>
              <a:rPr lang="en-CA" sz="2400" dirty="0" smtClean="0">
                <a:solidFill>
                  <a:prstClr val="white">
                    <a:lumMod val="50000"/>
                  </a:prstClr>
                </a:solidFill>
                <a:latin typeface="Calibri Light" panose="020F0302020204030204" pitchFamily="34" charset="0"/>
              </a:rPr>
              <a:t>w</a:t>
            </a:r>
            <a:r>
              <a:rPr lang="en-CA" sz="2400" dirty="0" smtClean="0">
                <a:solidFill>
                  <a:prstClr val="white">
                    <a:lumMod val="50000"/>
                  </a:prstClr>
                </a:solidFill>
                <a:latin typeface="Calibri Light" panose="020F0302020204030204" pitchFamily="34" charset="0"/>
              </a:rPr>
              <a:t>e extract 90% of the traditional costs</a:t>
            </a:r>
            <a:endParaRPr lang="en-CA" sz="2400" dirty="0">
              <a:solidFill>
                <a:prstClr val="white">
                  <a:lumMod val="50000"/>
                </a:prstClr>
              </a:solidFill>
              <a:latin typeface="Calibri Light" panose="020F0302020204030204" pitchFamily="34" charset="0"/>
            </a:endParaRPr>
          </a:p>
        </p:txBody>
      </p:sp>
      <p:sp>
        <p:nvSpPr>
          <p:cNvPr id="22" name="Rectangle 21"/>
          <p:cNvSpPr/>
          <p:nvPr/>
        </p:nvSpPr>
        <p:spPr>
          <a:xfrm>
            <a:off x="765978" y="2057400"/>
            <a:ext cx="7624186" cy="430887"/>
          </a:xfrm>
          <a:prstGeom prst="rect">
            <a:avLst/>
          </a:prstGeom>
        </p:spPr>
        <p:txBody>
          <a:bodyPr wrap="square">
            <a:spAutoFit/>
          </a:bodyPr>
          <a:lstStyle/>
          <a:p>
            <a:pPr algn="ctr"/>
            <a:r>
              <a:rPr lang="en-US" sz="2200" b="1" dirty="0" smtClean="0">
                <a:solidFill>
                  <a:prstClr val="black">
                    <a:lumMod val="65000"/>
                    <a:lumOff val="35000"/>
                  </a:prstClr>
                </a:solidFill>
                <a:cs typeface="Arial" pitchFamily="34" charset="0"/>
              </a:rPr>
              <a:t>Traditional Research </a:t>
            </a:r>
            <a:r>
              <a:rPr lang="en-US" sz="2200" dirty="0" smtClean="0">
                <a:solidFill>
                  <a:prstClr val="black">
                    <a:lumMod val="65000"/>
                    <a:lumOff val="35000"/>
                  </a:prstClr>
                </a:solidFill>
                <a:latin typeface="Calibri Light" panose="020F0302020204030204" pitchFamily="34" charset="0"/>
                <a:cs typeface="Arial" pitchFamily="34" charset="0"/>
              </a:rPr>
              <a:t>- Slow &amp; Expensive</a:t>
            </a:r>
            <a:endParaRPr lang="en-US" sz="2200" dirty="0">
              <a:solidFill>
                <a:prstClr val="black">
                  <a:lumMod val="65000"/>
                  <a:lumOff val="35000"/>
                </a:prstClr>
              </a:solidFill>
              <a:latin typeface="Calibri Light" panose="020F0302020204030204" pitchFamily="34" charset="0"/>
            </a:endParaRPr>
          </a:p>
        </p:txBody>
      </p:sp>
      <p:sp>
        <p:nvSpPr>
          <p:cNvPr id="23" name="Left-Right Arrow 22"/>
          <p:cNvSpPr/>
          <p:nvPr/>
        </p:nvSpPr>
        <p:spPr>
          <a:xfrm>
            <a:off x="597198" y="2412695"/>
            <a:ext cx="8013402" cy="597643"/>
          </a:xfrm>
          <a:prstGeom prst="leftRightArrow">
            <a:avLst>
              <a:gd name="adj1" fmla="val 5136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75000"/>
                  <a:lumOff val="25000"/>
                </a:prstClr>
              </a:solidFill>
            </a:endParaRPr>
          </a:p>
        </p:txBody>
      </p:sp>
      <p:sp>
        <p:nvSpPr>
          <p:cNvPr id="25" name="Rectangle 24"/>
          <p:cNvSpPr/>
          <p:nvPr/>
        </p:nvSpPr>
        <p:spPr>
          <a:xfrm>
            <a:off x="718460" y="2555009"/>
            <a:ext cx="7827334" cy="307777"/>
          </a:xfrm>
          <a:prstGeom prst="rect">
            <a:avLst/>
          </a:prstGeom>
        </p:spPr>
        <p:txBody>
          <a:bodyPr wrap="square">
            <a:spAutoFit/>
          </a:bodyPr>
          <a:lstStyle/>
          <a:p>
            <a:pPr algn="ctr"/>
            <a:r>
              <a:rPr lang="en-US" sz="1400" dirty="0" smtClean="0">
                <a:solidFill>
                  <a:prstClr val="black">
                    <a:lumMod val="65000"/>
                    <a:lumOff val="35000"/>
                  </a:prstClr>
                </a:solidFill>
                <a:latin typeface="Calibri Light" panose="020F0302020204030204" pitchFamily="34" charset="0"/>
                <a:cs typeface="Arial" pitchFamily="34" charset="0"/>
              </a:rPr>
              <a:t>Procure     &gt;       Scope         &gt;         Research         &gt;         Survey         &gt;         Synthesize         &gt;         Deliver  </a:t>
            </a:r>
            <a:endParaRPr lang="en-US" sz="1400" dirty="0">
              <a:solidFill>
                <a:prstClr val="black">
                  <a:lumMod val="65000"/>
                  <a:lumOff val="35000"/>
                </a:prstClr>
              </a:solidFill>
              <a:latin typeface="Calibri Light" panose="020F0302020204030204" pitchFamily="34" charset="0"/>
            </a:endParaRPr>
          </a:p>
        </p:txBody>
      </p:sp>
      <p:sp>
        <p:nvSpPr>
          <p:cNvPr id="26" name="Rectangle 25"/>
          <p:cNvSpPr/>
          <p:nvPr/>
        </p:nvSpPr>
        <p:spPr>
          <a:xfrm>
            <a:off x="76200" y="3368496"/>
            <a:ext cx="8988425" cy="430887"/>
          </a:xfrm>
          <a:prstGeom prst="rect">
            <a:avLst/>
          </a:prstGeom>
        </p:spPr>
        <p:txBody>
          <a:bodyPr wrap="square">
            <a:spAutoFit/>
          </a:bodyPr>
          <a:lstStyle/>
          <a:p>
            <a:pPr algn="ctr"/>
            <a:r>
              <a:rPr lang="en-US" sz="2200" b="1" dirty="0" smtClean="0">
                <a:solidFill>
                  <a:prstClr val="black">
                    <a:lumMod val="65000"/>
                    <a:lumOff val="35000"/>
                  </a:prstClr>
                </a:solidFill>
                <a:cs typeface="Arial" pitchFamily="34" charset="0"/>
              </a:rPr>
              <a:t>Trend Hunter</a:t>
            </a:r>
            <a:r>
              <a:rPr lang="en-US" sz="2200" b="1" dirty="0">
                <a:solidFill>
                  <a:prstClr val="black">
                    <a:lumMod val="65000"/>
                    <a:lumOff val="35000"/>
                  </a:prstClr>
                </a:solidFill>
                <a:latin typeface="Calibri Light" panose="020F0302020204030204" pitchFamily="34" charset="0"/>
                <a:cs typeface="Arial" pitchFamily="34" charset="0"/>
              </a:rPr>
              <a:t> </a:t>
            </a:r>
            <a:r>
              <a:rPr lang="en-US" sz="2200" dirty="0">
                <a:solidFill>
                  <a:prstClr val="black">
                    <a:lumMod val="65000"/>
                    <a:lumOff val="35000"/>
                  </a:prstClr>
                </a:solidFill>
                <a:latin typeface="Calibri Light" panose="020F0302020204030204" pitchFamily="34" charset="0"/>
                <a:cs typeface="Arial" pitchFamily="34" charset="0"/>
              </a:rPr>
              <a:t>-</a:t>
            </a:r>
            <a:r>
              <a:rPr lang="en-US" sz="2200" dirty="0" smtClean="0">
                <a:solidFill>
                  <a:prstClr val="black">
                    <a:lumMod val="65000"/>
                    <a:lumOff val="35000"/>
                  </a:prstClr>
                </a:solidFill>
                <a:latin typeface="Calibri Light" panose="020F0302020204030204" pitchFamily="34" charset="0"/>
                <a:cs typeface="Arial" pitchFamily="34" charset="0"/>
              </a:rPr>
              <a:t> Fast &amp; Cost-Effective</a:t>
            </a:r>
            <a:endParaRPr lang="en-US" sz="2200" dirty="0">
              <a:solidFill>
                <a:prstClr val="black">
                  <a:lumMod val="65000"/>
                  <a:lumOff val="35000"/>
                </a:prstClr>
              </a:solidFill>
              <a:latin typeface="Calibri Light" panose="020F0302020204030204" pitchFamily="34" charset="0"/>
            </a:endParaRPr>
          </a:p>
        </p:txBody>
      </p:sp>
      <p:sp>
        <p:nvSpPr>
          <p:cNvPr id="32" name="Left-Right Arrow 31"/>
          <p:cNvSpPr/>
          <p:nvPr/>
        </p:nvSpPr>
        <p:spPr>
          <a:xfrm>
            <a:off x="609600" y="3817103"/>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3" name="Left-Right Arrow 32"/>
          <p:cNvSpPr/>
          <p:nvPr/>
        </p:nvSpPr>
        <p:spPr>
          <a:xfrm>
            <a:off x="1502568" y="3817352"/>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4" name="Left-Right Arrow 33"/>
          <p:cNvSpPr/>
          <p:nvPr/>
        </p:nvSpPr>
        <p:spPr>
          <a:xfrm>
            <a:off x="2398165" y="3818377"/>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5" name="Left-Right Arrow 34"/>
          <p:cNvSpPr/>
          <p:nvPr/>
        </p:nvSpPr>
        <p:spPr>
          <a:xfrm>
            <a:off x="3288752" y="3818626"/>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6" name="Left-Right Arrow 35"/>
          <p:cNvSpPr/>
          <p:nvPr/>
        </p:nvSpPr>
        <p:spPr>
          <a:xfrm>
            <a:off x="4180224" y="3818948"/>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7" name="Left-Right Arrow 36"/>
          <p:cNvSpPr/>
          <p:nvPr/>
        </p:nvSpPr>
        <p:spPr>
          <a:xfrm>
            <a:off x="5073192" y="3819197"/>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8" name="Left-Right Arrow 37"/>
          <p:cNvSpPr/>
          <p:nvPr/>
        </p:nvSpPr>
        <p:spPr>
          <a:xfrm>
            <a:off x="5968789" y="3820222"/>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39" name="Left-Right Arrow 38"/>
          <p:cNvSpPr/>
          <p:nvPr/>
        </p:nvSpPr>
        <p:spPr>
          <a:xfrm>
            <a:off x="6862551" y="3820471"/>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40" name="Left-Right Arrow 39"/>
          <p:cNvSpPr/>
          <p:nvPr/>
        </p:nvSpPr>
        <p:spPr>
          <a:xfrm>
            <a:off x="7749540" y="3825147"/>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prstClr val="black">
                    <a:lumMod val="65000"/>
                    <a:lumOff val="35000"/>
                  </a:prstClr>
                </a:solidFill>
                <a:latin typeface="Calibri Light" panose="020F0302020204030204" pitchFamily="34" charset="0"/>
              </a:rPr>
              <a:t>Deep Dive</a:t>
            </a:r>
            <a:endParaRPr lang="en-US" sz="1200" dirty="0">
              <a:solidFill>
                <a:prstClr val="black">
                  <a:lumMod val="65000"/>
                  <a:lumOff val="35000"/>
                </a:prstClr>
              </a:solidFill>
              <a:latin typeface="Calibri Light" panose="020F0302020204030204" pitchFamily="34" charset="0"/>
            </a:endParaRPr>
          </a:p>
        </p:txBody>
      </p:sp>
      <p:sp>
        <p:nvSpPr>
          <p:cNvPr id="41" name="TextBox 40"/>
          <p:cNvSpPr txBox="1"/>
          <p:nvPr/>
        </p:nvSpPr>
        <p:spPr>
          <a:xfrm>
            <a:off x="3822133" y="5196246"/>
            <a:ext cx="4724400" cy="707886"/>
          </a:xfrm>
          <a:prstGeom prst="rect">
            <a:avLst/>
          </a:prstGeom>
        </p:spPr>
        <p:txBody>
          <a:bodyPr vertOverflow="overflow" horzOverflow="overflow" wrap="square" lIns="91440" tIns="45720" rIns="91440" bIns="45720" numCol="1" rtlCol="0">
            <a:spAutoFit/>
          </a:bodyPr>
          <a:lstStyle/>
          <a:p>
            <a:pPr fontAlgn="base"/>
            <a:r>
              <a:rPr lang="en-US" sz="2000" b="1" dirty="0" smtClean="0">
                <a:solidFill>
                  <a:prstClr val="black">
                    <a:lumMod val="75000"/>
                    <a:lumOff val="25000"/>
                  </a:prstClr>
                </a:solidFill>
                <a:cs typeface="Arial" pitchFamily="34" charset="0"/>
              </a:rPr>
              <a:t>Implications For Your Brand:</a:t>
            </a:r>
          </a:p>
          <a:p>
            <a:pPr fontAlgn="base"/>
            <a:r>
              <a:rPr lang="en-US" sz="2000" dirty="0" smtClean="0">
                <a:solidFill>
                  <a:prstClr val="black">
                    <a:lumMod val="65000"/>
                    <a:lumOff val="35000"/>
                  </a:prstClr>
                </a:solidFill>
                <a:latin typeface="Calibri Light" panose="020F0302020204030204" pitchFamily="34" charset="0"/>
                <a:cs typeface="Arial" pitchFamily="34" charset="0"/>
              </a:rPr>
              <a:t>Be Smarter, Act Faster, Dive Deeper</a:t>
            </a:r>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4903956"/>
            <a:ext cx="1374824" cy="1374824"/>
          </a:xfrm>
          <a:prstGeom prst="rect">
            <a:avLst/>
          </a:prstGeom>
        </p:spPr>
      </p:pic>
    </p:spTree>
    <p:extLst>
      <p:ext uri="{BB962C8B-B14F-4D97-AF65-F5344CB8AC3E}">
        <p14:creationId xmlns:p14="http://schemas.microsoft.com/office/powerpoint/2010/main" val="312577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85749" y="162580"/>
            <a:ext cx="7342271" cy="830997"/>
          </a:xfrm>
          <a:prstGeom prst="rect">
            <a:avLst/>
          </a:prstGeom>
        </p:spPr>
        <p:txBody>
          <a:bodyPr vertOverflow="overflow" horzOverflow="overflow" wrap="square" lIns="91440" tIns="45720" rIns="91440" bIns="45720" numCol="1" rtlCol="0">
            <a:spAutoFit/>
          </a:bodyPr>
          <a:lstStyle/>
          <a:p>
            <a:r>
              <a:rPr lang="en-CA" sz="2400" dirty="0">
                <a:solidFill>
                  <a:prstClr val="white">
                    <a:lumMod val="50000"/>
                  </a:prstClr>
                </a:solidFill>
                <a:latin typeface="Calibri Light" panose="020F0302020204030204" pitchFamily="34" charset="0"/>
                <a:cs typeface="Arial" panose="020B0604020202020204" pitchFamily="34" charset="0"/>
              </a:rPr>
              <a:t>6</a:t>
            </a:r>
            <a:r>
              <a:rPr lang="en-CA" sz="2400" dirty="0" smtClean="0">
                <a:solidFill>
                  <a:prstClr val="white">
                    <a:lumMod val="50000"/>
                  </a:prstClr>
                </a:solidFill>
                <a:latin typeface="Calibri Light" panose="020F0302020204030204" pitchFamily="34" charset="0"/>
                <a:cs typeface="Arial" panose="020B0604020202020204" pitchFamily="34" charset="0"/>
              </a:rPr>
              <a:t>. Instead of high-level reports, we can get project-</a:t>
            </a:r>
            <a:br>
              <a:rPr lang="en-CA" sz="2400" dirty="0" smtClean="0">
                <a:solidFill>
                  <a:prstClr val="white">
                    <a:lumMod val="50000"/>
                  </a:prstClr>
                </a:solidFill>
                <a:latin typeface="Calibri Light" panose="020F0302020204030204" pitchFamily="34" charset="0"/>
                <a:cs typeface="Arial" panose="020B0604020202020204" pitchFamily="34" charset="0"/>
              </a:rPr>
            </a:br>
            <a:r>
              <a:rPr lang="en-CA" sz="2400" dirty="0" smtClean="0">
                <a:solidFill>
                  <a:prstClr val="white">
                    <a:lumMod val="50000"/>
                  </a:prstClr>
                </a:solidFill>
                <a:latin typeface="Calibri Light" panose="020F0302020204030204" pitchFamily="34" charset="0"/>
                <a:cs typeface="Arial" panose="020B0604020202020204" pitchFamily="34" charset="0"/>
              </a:rPr>
              <a:t>specific with 50+ page, data-driven reports as low as $500</a:t>
            </a:r>
            <a:endParaRPr lang="en-CA" sz="2400" dirty="0">
              <a:solidFill>
                <a:prstClr val="white">
                  <a:lumMod val="50000"/>
                </a:prstClr>
              </a:solidFill>
              <a:latin typeface="Calibri Light" panose="020F0302020204030204" pitchFamily="34" charset="0"/>
              <a:cs typeface="Arial" panose="020B0604020202020204" pitchFamily="34" charset="0"/>
            </a:endParaRPr>
          </a:p>
        </p:txBody>
      </p:sp>
      <p:sp>
        <p:nvSpPr>
          <p:cNvPr id="41" name="Rectangle 40"/>
          <p:cNvSpPr/>
          <p:nvPr/>
        </p:nvSpPr>
        <p:spPr>
          <a:xfrm>
            <a:off x="304800" y="4861631"/>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Wearable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Smart Homes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Future of Interface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Gamification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3D Printing</a:t>
            </a:r>
          </a:p>
        </p:txBody>
      </p:sp>
      <p:sp>
        <p:nvSpPr>
          <p:cNvPr id="57" name="Rectangle 56"/>
          <p:cNvSpPr/>
          <p:nvPr/>
        </p:nvSpPr>
        <p:spPr>
          <a:xfrm>
            <a:off x="1780518" y="4848726"/>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Intentional Viral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QR Codes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Millennial Marketing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Augmented </a:t>
            </a:r>
            <a:r>
              <a:rPr lang="en-US" sz="1050" dirty="0" smtClean="0">
                <a:solidFill>
                  <a:prstClr val="black">
                    <a:lumMod val="75000"/>
                    <a:lumOff val="25000"/>
                  </a:prstClr>
                </a:solidFill>
                <a:latin typeface="Arial" panose="020B0604020202020204" pitchFamily="34" charset="0"/>
                <a:cs typeface="Arial" panose="020B0604020202020204" pitchFamily="34" charset="0"/>
              </a:rPr>
              <a:t>Reality</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1" name="Rectangle 60"/>
          <p:cNvSpPr/>
          <p:nvPr/>
        </p:nvSpPr>
        <p:spPr>
          <a:xfrm>
            <a:off x="3220297" y="4861630"/>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Superhero Toys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Kids as Adults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Play With Purpose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Buildable Drones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Social Learning</a:t>
            </a:r>
          </a:p>
        </p:txBody>
      </p:sp>
      <p:sp>
        <p:nvSpPr>
          <p:cNvPr id="63" name="Rectangle 62"/>
          <p:cNvSpPr/>
          <p:nvPr/>
        </p:nvSpPr>
        <p:spPr>
          <a:xfrm>
            <a:off x="4647889" y="4848725"/>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Snacking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Tricky Diets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Fast Food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Flavor </a:t>
            </a:r>
            <a:r>
              <a:rPr lang="en-US" sz="1050" dirty="0">
                <a:solidFill>
                  <a:prstClr val="black">
                    <a:lumMod val="75000"/>
                    <a:lumOff val="25000"/>
                  </a:prstClr>
                </a:solidFill>
                <a:latin typeface="Arial" panose="020B0604020202020204" pitchFamily="34" charset="0"/>
                <a:cs typeface="Arial" panose="020B0604020202020204" pitchFamily="34" charset="0"/>
              </a:rPr>
              <a:t>Reversal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Hispanic Flavor</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Asian Fusion </a:t>
            </a:r>
          </a:p>
        </p:txBody>
      </p:sp>
      <p:sp>
        <p:nvSpPr>
          <p:cNvPr id="66" name="Rectangle 65"/>
          <p:cNvSpPr/>
          <p:nvPr/>
        </p:nvSpPr>
        <p:spPr>
          <a:xfrm>
            <a:off x="6100166" y="4848725"/>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Packaging for Pets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Simplicity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Bottle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Unique Delivery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Eco Materials</a:t>
            </a:r>
          </a:p>
        </p:txBody>
      </p:sp>
      <p:sp>
        <p:nvSpPr>
          <p:cNvPr id="67" name="Rectangle 66"/>
          <p:cNvSpPr/>
          <p:nvPr/>
        </p:nvSpPr>
        <p:spPr>
          <a:xfrm>
            <a:off x="7495674" y="4835820"/>
            <a:ext cx="1527855"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1980s Nostalgia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Retro Americana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Couture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Handbags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Sneaker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Affordable Runway</a:t>
            </a: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sp>
        <p:nvSpPr>
          <p:cNvPr id="68" name="Rectangle 67"/>
          <p:cNvSpPr/>
          <p:nvPr/>
        </p:nvSpPr>
        <p:spPr>
          <a:xfrm>
            <a:off x="324697" y="2414338"/>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Retail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In-Store Display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Pop-Up Shops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Design</a:t>
            </a:r>
          </a:p>
        </p:txBody>
      </p:sp>
      <p:sp>
        <p:nvSpPr>
          <p:cNvPr id="69" name="Rectangle 68"/>
          <p:cNvSpPr/>
          <p:nvPr/>
        </p:nvSpPr>
        <p:spPr>
          <a:xfrm>
            <a:off x="1768331" y="2401433"/>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Loyalty Programs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Rituals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Extensions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Co-Branding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Immersive Brand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Branding </a:t>
            </a:r>
          </a:p>
        </p:txBody>
      </p:sp>
      <p:sp>
        <p:nvSpPr>
          <p:cNvPr id="70" name="Rectangle 69"/>
          <p:cNvSpPr/>
          <p:nvPr/>
        </p:nvSpPr>
        <p:spPr>
          <a:xfrm>
            <a:off x="3240194" y="2414337"/>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Viral Video Strategy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Gen Y Preference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Mommy Bloggers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Meme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Subscriptions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Evolution</a:t>
            </a:r>
          </a:p>
        </p:txBody>
      </p:sp>
      <p:sp>
        <p:nvSpPr>
          <p:cNvPr id="71" name="Rectangle 70"/>
          <p:cNvSpPr/>
          <p:nvPr/>
        </p:nvSpPr>
        <p:spPr>
          <a:xfrm>
            <a:off x="4667786" y="24014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Personalization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Consumption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Custom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Adventure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Tourism</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Pop Culture</a:t>
            </a:r>
          </a:p>
        </p:txBody>
      </p:sp>
      <p:sp>
        <p:nvSpPr>
          <p:cNvPr id="72" name="Rectangle 71"/>
          <p:cNvSpPr/>
          <p:nvPr/>
        </p:nvSpPr>
        <p:spPr>
          <a:xfrm>
            <a:off x="6104021" y="24014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Wellness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Living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Psychology</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Experience </a:t>
            </a:r>
            <a:r>
              <a:rPr lang="en-US" sz="1050" dirty="0" smtClean="0">
                <a:solidFill>
                  <a:prstClr val="black">
                    <a:lumMod val="75000"/>
                    <a:lumOff val="25000"/>
                  </a:prstClr>
                </a:solidFill>
                <a:latin typeface="Arial" panose="020B0604020202020204" pitchFamily="34" charset="0"/>
                <a:cs typeface="Arial" panose="020B0604020202020204" pitchFamily="34" charset="0"/>
              </a:rPr>
              <a:t>Tourism</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3" name="Rectangle 72"/>
          <p:cNvSpPr/>
          <p:nvPr/>
        </p:nvSpPr>
        <p:spPr>
          <a:xfrm>
            <a:off x="7507550" y="2388527"/>
            <a:ext cx="1572126"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Young Parents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Teen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DIY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Learning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Night Life</a:t>
            </a:r>
          </a:p>
          <a:p>
            <a:pPr marL="112713" indent="-112713">
              <a:spcAft>
                <a:spcPts val="300"/>
              </a:spcAft>
              <a:buFont typeface="Arial" panose="020B0604020202020204" pitchFamily="34" charset="0"/>
              <a:buChar char="•"/>
            </a:pPr>
            <a:r>
              <a:rPr lang="en-US" sz="1000" dirty="0">
                <a:solidFill>
                  <a:prstClr val="black">
                    <a:lumMod val="75000"/>
                    <a:lumOff val="25000"/>
                  </a:prstClr>
                </a:solidFill>
                <a:latin typeface="Arial" panose="020B0604020202020204" pitchFamily="34" charset="0"/>
                <a:cs typeface="Arial" panose="020B0604020202020204" pitchFamily="34" charset="0"/>
              </a:rPr>
              <a:t>Gen Y Entrepreneurs</a:t>
            </a: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pic>
        <p:nvPicPr>
          <p:cNvPr id="105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96" y="1447800"/>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96" y="3929525"/>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89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5202" y="1861393"/>
            <a:ext cx="5000625" cy="3200400"/>
            <a:chOff x="3587750" y="1817688"/>
            <a:chExt cx="5000625" cy="320040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1817688"/>
              <a:ext cx="5000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Jeremy\Desktop\Trend Reports\Screenshots\Trend-Platform-Screenshot-10.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328071" y="2021304"/>
              <a:ext cx="3532561" cy="257389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68"/>
          <p:cNvSpPr>
            <a:spLocks noChangeArrowheads="1"/>
          </p:cNvSpPr>
          <p:nvPr/>
        </p:nvSpPr>
        <p:spPr bwMode="auto">
          <a:xfrm>
            <a:off x="6729663" y="1965057"/>
            <a:ext cx="22098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Customizable</a:t>
            </a:r>
            <a:r>
              <a:rPr lang="en-US" dirty="0" smtClean="0">
                <a:solidFill>
                  <a:prstClr val="white">
                    <a:lumMod val="65000"/>
                  </a:prstClr>
                </a:solidFill>
                <a:latin typeface="Arial" pitchFamily="34" charset="0"/>
                <a:cs typeface="Arial" pitchFamily="34" charset="0"/>
              </a:rPr>
              <a:t/>
            </a:r>
            <a:br>
              <a:rPr lang="en-US" dirty="0" smtClean="0">
                <a:solidFill>
                  <a:prstClr val="white">
                    <a:lumMod val="65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Save Your Topics</a:t>
            </a:r>
            <a:br>
              <a:rPr lang="en-US" sz="1200" dirty="0" smtClean="0">
                <a:solidFill>
                  <a:prstClr val="white">
                    <a:lumMod val="65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Filter Demographics</a:t>
            </a:r>
            <a:br>
              <a:rPr lang="en-US" sz="1200" dirty="0" smtClean="0">
                <a:solidFill>
                  <a:prstClr val="white">
                    <a:lumMod val="65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Create Your Reports</a:t>
            </a:r>
            <a:r>
              <a:rPr lang="en-US" sz="1400" dirty="0" smtClean="0">
                <a:solidFill>
                  <a:prstClr val="white">
                    <a:lumMod val="65000"/>
                  </a:prstClr>
                </a:solidFill>
                <a:latin typeface="Arial" pitchFamily="34" charset="0"/>
                <a:cs typeface="Arial" pitchFamily="34" charset="0"/>
              </a:rPr>
              <a:t/>
            </a:r>
            <a:br>
              <a:rPr lang="en-US" sz="1400" dirty="0" smtClean="0">
                <a:solidFill>
                  <a:prstClr val="white">
                    <a:lumMod val="65000"/>
                  </a:prstClr>
                </a:solidFill>
                <a:latin typeface="Arial" pitchFamily="34" charset="0"/>
                <a:cs typeface="Arial" pitchFamily="34" charset="0"/>
              </a:rPr>
            </a:br>
            <a:endParaRPr lang="en-US" sz="2000" dirty="0">
              <a:solidFill>
                <a:prstClr val="white">
                  <a:lumMod val="65000"/>
                </a:prstClr>
              </a:solidFill>
              <a:latin typeface="Arial" pitchFamily="34" charset="0"/>
              <a:cs typeface="Arial" pitchFamily="34" charset="0"/>
            </a:endParaRPr>
          </a:p>
          <a:p>
            <a:pP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Powerful Filters</a:t>
            </a:r>
            <a:br>
              <a:rPr lang="en-US" dirty="0" smtClean="0">
                <a:solidFill>
                  <a:prstClr val="black">
                    <a:lumMod val="50000"/>
                    <a:lumOff val="50000"/>
                  </a:prstClr>
                </a:solidFill>
                <a:latin typeface="Arial" pitchFamily="34" charset="0"/>
                <a:cs typeface="Arial" pitchFamily="34" charset="0"/>
              </a:rPr>
            </a:br>
            <a:endParaRPr lang="en-US" dirty="0" smtClean="0">
              <a:solidFill>
                <a:prstClr val="black">
                  <a:lumMod val="50000"/>
                  <a:lumOff val="50000"/>
                </a:prstClr>
              </a:solidFill>
              <a:latin typeface="Arial" pitchFamily="34" charset="0"/>
              <a:cs typeface="Arial" pitchFamily="34" charset="0"/>
            </a:endParaRPr>
          </a:p>
          <a:p>
            <a:pP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Updated Hourly</a:t>
            </a:r>
          </a:p>
        </p:txBody>
      </p:sp>
      <p:sp>
        <p:nvSpPr>
          <p:cNvPr id="9" name="Rectangle 68"/>
          <p:cNvSpPr>
            <a:spLocks noChangeArrowheads="1"/>
          </p:cNvSpPr>
          <p:nvPr/>
        </p:nvSpPr>
        <p:spPr bwMode="auto">
          <a:xfrm>
            <a:off x="158170" y="1972715"/>
            <a:ext cx="2197768"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40</a:t>
            </a:r>
            <a:r>
              <a:rPr lang="en-US" dirty="0" smtClean="0">
                <a:solidFill>
                  <a:prstClr val="black">
                    <a:lumMod val="50000"/>
                    <a:lumOff val="50000"/>
                  </a:prstClr>
                </a:solidFill>
                <a:latin typeface="Arial" pitchFamily="34" charset="0"/>
                <a:cs typeface="Arial" pitchFamily="34" charset="0"/>
              </a:rPr>
              <a:t>0,000 </a:t>
            </a:r>
            <a:r>
              <a:rPr lang="en-US" dirty="0" smtClean="0">
                <a:solidFill>
                  <a:prstClr val="black">
                    <a:lumMod val="50000"/>
                    <a:lumOff val="50000"/>
                  </a:prstClr>
                </a:solidFill>
                <a:latin typeface="Arial" pitchFamily="34" charset="0"/>
                <a:cs typeface="Arial" pitchFamily="34" charset="0"/>
              </a:rPr>
              <a:t>Ideas</a:t>
            </a:r>
            <a:br>
              <a:rPr lang="en-US" dirty="0" smtClean="0">
                <a:solidFill>
                  <a:prstClr val="black">
                    <a:lumMod val="50000"/>
                    <a:lumOff val="50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30,000 Clusters</a:t>
            </a:r>
            <a:br>
              <a:rPr lang="en-US" sz="1200" dirty="0" smtClean="0">
                <a:solidFill>
                  <a:prstClr val="white">
                    <a:lumMod val="65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50,000 Videos</a:t>
            </a:r>
            <a:br>
              <a:rPr lang="en-US" sz="1200" dirty="0" smtClean="0">
                <a:solidFill>
                  <a:prstClr val="white">
                    <a:lumMod val="65000"/>
                  </a:prstClr>
                </a:solidFill>
                <a:latin typeface="Arial" pitchFamily="34" charset="0"/>
                <a:cs typeface="Arial" pitchFamily="34" charset="0"/>
              </a:rPr>
            </a:br>
            <a:r>
              <a:rPr lang="en-US" sz="1200" dirty="0" smtClean="0">
                <a:solidFill>
                  <a:prstClr val="white">
                    <a:lumMod val="65000"/>
                  </a:prstClr>
                </a:solidFill>
                <a:latin typeface="Arial" pitchFamily="34" charset="0"/>
                <a:cs typeface="Arial" pitchFamily="34" charset="0"/>
              </a:rPr>
              <a:t>1,500,000 Pictures</a:t>
            </a:r>
            <a:br>
              <a:rPr lang="en-US" sz="1200" dirty="0" smtClean="0">
                <a:solidFill>
                  <a:prstClr val="white">
                    <a:lumMod val="65000"/>
                  </a:prstClr>
                </a:solidFill>
                <a:latin typeface="Arial" pitchFamily="34" charset="0"/>
                <a:cs typeface="Arial" pitchFamily="34" charset="0"/>
              </a:rPr>
            </a:br>
            <a:endParaRPr lang="en-US" dirty="0">
              <a:solidFill>
                <a:prstClr val="white">
                  <a:lumMod val="65000"/>
                </a:prstClr>
              </a:solidFill>
              <a:latin typeface="Arial" pitchFamily="34" charset="0"/>
              <a:cs typeface="Arial" pitchFamily="34" charset="0"/>
            </a:endParaRPr>
          </a:p>
          <a:p>
            <a:pPr algn="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8</a:t>
            </a:r>
            <a:r>
              <a:rPr lang="en-US" dirty="0" smtClean="0">
                <a:solidFill>
                  <a:prstClr val="black">
                    <a:lumMod val="50000"/>
                    <a:lumOff val="50000"/>
                  </a:prstClr>
                </a:solidFill>
                <a:latin typeface="Arial" pitchFamily="34" charset="0"/>
                <a:cs typeface="Arial" pitchFamily="34" charset="0"/>
              </a:rPr>
              <a:t>0</a:t>
            </a:r>
            <a:r>
              <a:rPr lang="en-US" dirty="0" smtClean="0">
                <a:solidFill>
                  <a:prstClr val="black">
                    <a:lumMod val="50000"/>
                    <a:lumOff val="50000"/>
                  </a:prstClr>
                </a:solidFill>
                <a:latin typeface="Arial" pitchFamily="34" charset="0"/>
                <a:cs typeface="Arial" pitchFamily="34" charset="0"/>
              </a:rPr>
              <a:t>+ </a:t>
            </a:r>
            <a:r>
              <a:rPr lang="en-US" dirty="0" smtClean="0">
                <a:solidFill>
                  <a:prstClr val="black">
                    <a:lumMod val="50000"/>
                    <a:lumOff val="50000"/>
                  </a:prstClr>
                </a:solidFill>
                <a:latin typeface="Arial" pitchFamily="34" charset="0"/>
                <a:cs typeface="Arial" pitchFamily="34" charset="0"/>
              </a:rPr>
              <a:t>Report Categories </a:t>
            </a:r>
            <a:r>
              <a:rPr lang="en-US" dirty="0" smtClean="0">
                <a:solidFill>
                  <a:prstClr val="black">
                    <a:lumMod val="50000"/>
                    <a:lumOff val="50000"/>
                  </a:prstClr>
                </a:solidFill>
                <a:latin typeface="Arial" pitchFamily="34" charset="0"/>
                <a:cs typeface="Arial" pitchFamily="34" charset="0"/>
              </a:rPr>
              <a:t/>
            </a:r>
            <a:br>
              <a:rPr lang="en-US" dirty="0" smtClean="0">
                <a:solidFill>
                  <a:prstClr val="black">
                    <a:lumMod val="50000"/>
                    <a:lumOff val="50000"/>
                  </a:prstClr>
                </a:solidFill>
                <a:latin typeface="Arial" pitchFamily="34" charset="0"/>
                <a:cs typeface="Arial" pitchFamily="34" charset="0"/>
              </a:rPr>
            </a:br>
            <a:endParaRPr lang="en-US" dirty="0">
              <a:solidFill>
                <a:prstClr val="black">
                  <a:lumMod val="50000"/>
                  <a:lumOff val="50000"/>
                </a:prstClr>
              </a:solidFill>
              <a:latin typeface="Arial" pitchFamily="34" charset="0"/>
              <a:cs typeface="Arial" pitchFamily="34" charset="0"/>
            </a:endParaRPr>
          </a:p>
          <a:p>
            <a:pPr algn="r" fontAlgn="base">
              <a:lnSpc>
                <a:spcPct val="80000"/>
              </a:lnSpc>
              <a:spcBef>
                <a:spcPct val="0"/>
              </a:spcBef>
              <a:spcAft>
                <a:spcPct val="0"/>
              </a:spcAft>
            </a:pPr>
            <a:r>
              <a:rPr lang="en-US" dirty="0" smtClean="0">
                <a:solidFill>
                  <a:prstClr val="black">
                    <a:lumMod val="50000"/>
                    <a:lumOff val="50000"/>
                  </a:prstClr>
                </a:solidFill>
                <a:latin typeface="Arial" pitchFamily="34" charset="0"/>
                <a:cs typeface="Arial" pitchFamily="34" charset="0"/>
              </a:rPr>
              <a:t>3,000 eLearning Videos</a:t>
            </a:r>
          </a:p>
        </p:txBody>
      </p:sp>
      <p:sp>
        <p:nvSpPr>
          <p:cNvPr id="10" name="TextBox 9"/>
          <p:cNvSpPr txBox="1"/>
          <p:nvPr/>
        </p:nvSpPr>
        <p:spPr>
          <a:xfrm>
            <a:off x="1955557" y="4986511"/>
            <a:ext cx="5136813" cy="523220"/>
          </a:xfrm>
          <a:prstGeom prst="rect">
            <a:avLst/>
          </a:prstGeom>
        </p:spPr>
        <p:txBody>
          <a:bodyPr vertOverflow="overflow" horzOverflow="overflow" wrap="square" lIns="91440" tIns="45720" rIns="91440" bIns="45720" numCol="1" rtlCol="0">
            <a:spAutoFit/>
          </a:bodyPr>
          <a:lstStyle/>
          <a:p>
            <a:pPr algn="ctr" fontAlgn="base"/>
            <a:r>
              <a:rPr lang="en-US" sz="2800" b="1" dirty="0" smtClean="0">
                <a:solidFill>
                  <a:prstClr val="black">
                    <a:lumMod val="50000"/>
                    <a:lumOff val="50000"/>
                  </a:prstClr>
                </a:solidFill>
                <a:latin typeface="Arial" pitchFamily="34" charset="0"/>
                <a:cs typeface="Arial" pitchFamily="34" charset="0"/>
              </a:rPr>
              <a:t>Find Better Ideas, Faster</a:t>
            </a:r>
          </a:p>
        </p:txBody>
      </p:sp>
      <p:sp>
        <p:nvSpPr>
          <p:cNvPr id="11" name="Rectangle 10"/>
          <p:cNvSpPr/>
          <p:nvPr/>
        </p:nvSpPr>
        <p:spPr>
          <a:xfrm>
            <a:off x="6550767" y="5044641"/>
            <a:ext cx="357790" cy="307777"/>
          </a:xfrm>
          <a:prstGeom prst="rect">
            <a:avLst/>
          </a:prstGeom>
        </p:spPr>
        <p:txBody>
          <a:bodyPr wrap="none">
            <a:spAutoFit/>
          </a:bodyPr>
          <a:lstStyle/>
          <a:p>
            <a:r>
              <a:rPr lang="en-US" sz="1400" b="1" baseline="30000" dirty="0">
                <a:solidFill>
                  <a:prstClr val="black">
                    <a:lumMod val="50000"/>
                    <a:lumOff val="50000"/>
                  </a:prstClr>
                </a:solidFill>
                <a:latin typeface="Arial" pitchFamily="34" charset="0"/>
                <a:cs typeface="Arial" pitchFamily="34" charset="0"/>
              </a:rPr>
              <a:t>TM</a:t>
            </a:r>
            <a:endParaRPr lang="en-US" sz="1400" dirty="0">
              <a:solidFill>
                <a:prstClr val="black">
                  <a:lumMod val="50000"/>
                  <a:lumOff val="50000"/>
                </a:prstClr>
              </a:solidFill>
            </a:endParaRPr>
          </a:p>
        </p:txBody>
      </p:sp>
      <p:sp>
        <p:nvSpPr>
          <p:cNvPr id="12" name="Rectangle 11"/>
          <p:cNvSpPr/>
          <p:nvPr/>
        </p:nvSpPr>
        <p:spPr>
          <a:xfrm>
            <a:off x="2825169" y="2052925"/>
            <a:ext cx="1981201" cy="293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752980" y="2044904"/>
            <a:ext cx="3352801" cy="369332"/>
          </a:xfrm>
          <a:prstGeom prst="rect">
            <a:avLst/>
          </a:prstGeom>
        </p:spPr>
        <p:txBody>
          <a:bodyPr wrap="square">
            <a:spAutoFit/>
          </a:bodyPr>
          <a:lstStyle/>
          <a:p>
            <a:r>
              <a:rPr lang="en-US" b="1" dirty="0" smtClean="0">
                <a:solidFill>
                  <a:prstClr val="white"/>
                </a:solidFill>
                <a:latin typeface="Arial" pitchFamily="34" charset="0"/>
                <a:cs typeface="Arial" pitchFamily="34" charset="0"/>
              </a:rPr>
              <a:t>Your </a:t>
            </a:r>
            <a:r>
              <a:rPr lang="en-US" b="1" dirty="0" smtClean="0">
                <a:solidFill>
                  <a:prstClr val="white"/>
                </a:solidFill>
                <a:latin typeface="Arial" pitchFamily="34" charset="0"/>
                <a:cs typeface="Arial" pitchFamily="34" charset="0"/>
              </a:rPr>
              <a:t>Dashboard</a:t>
            </a:r>
            <a:endParaRPr lang="en-US" b="1" dirty="0">
              <a:solidFill>
                <a:prstClr val="white"/>
              </a:solidFill>
            </a:endParaRPr>
          </a:p>
        </p:txBody>
      </p:sp>
      <p:sp>
        <p:nvSpPr>
          <p:cNvPr id="14" name="TextBox 13"/>
          <p:cNvSpPr txBox="1"/>
          <p:nvPr/>
        </p:nvSpPr>
        <p:spPr>
          <a:xfrm>
            <a:off x="1059000" y="5415532"/>
            <a:ext cx="6905625" cy="400110"/>
          </a:xfrm>
          <a:prstGeom prst="rect">
            <a:avLst/>
          </a:prstGeom>
        </p:spPr>
        <p:txBody>
          <a:bodyPr vertOverflow="overflow" horzOverflow="overflow" wrap="square" lIns="91440" tIns="45720" rIns="91440" bIns="45720" numCol="1" rtlCol="0">
            <a:spAutoFit/>
          </a:bodyPr>
          <a:lstStyle/>
          <a:p>
            <a:pPr algn="ctr" fontAlgn="base"/>
            <a:r>
              <a:rPr lang="en-US" sz="2000" dirty="0" smtClean="0">
                <a:solidFill>
                  <a:prstClr val="white">
                    <a:lumMod val="50000"/>
                  </a:prstClr>
                </a:solidFill>
                <a:latin typeface="Arial" pitchFamily="34" charset="0"/>
                <a:cs typeface="Arial" pitchFamily="34" charset="0"/>
              </a:rPr>
              <a:t>TrendHunter.com/dashboard</a:t>
            </a:r>
            <a:endParaRPr lang="en-US" sz="2000" dirty="0">
              <a:solidFill>
                <a:prstClr val="white">
                  <a:lumMod val="50000"/>
                </a:prstClr>
              </a:solidFill>
              <a:latin typeface="Arial" pitchFamily="34" charset="0"/>
              <a:cs typeface="Arial" pitchFamily="34" charset="0"/>
            </a:endParaRPr>
          </a:p>
        </p:txBody>
      </p:sp>
      <p:sp>
        <p:nvSpPr>
          <p:cNvPr id="15" name="TextBox 14"/>
          <p:cNvSpPr txBox="1"/>
          <p:nvPr/>
        </p:nvSpPr>
        <p:spPr>
          <a:xfrm>
            <a:off x="285750" y="147935"/>
            <a:ext cx="8553450" cy="830997"/>
          </a:xfrm>
          <a:prstGeom prst="rect">
            <a:avLst/>
          </a:prstGeom>
        </p:spPr>
        <p:txBody>
          <a:bodyPr vertOverflow="overflow" horzOverflow="overflow" wrap="square" lIns="91440" tIns="45720" rIns="91440" bIns="45720" numCol="1" rtlCol="0">
            <a:spAutoFit/>
          </a:bodyPr>
          <a:lstStyle/>
          <a:p>
            <a:r>
              <a:rPr lang="en-CA" sz="2400" dirty="0">
                <a:solidFill>
                  <a:prstClr val="white">
                    <a:lumMod val="50000"/>
                  </a:prstClr>
                </a:solidFill>
                <a:latin typeface="Calibri Light" panose="020F0302020204030204" pitchFamily="34" charset="0"/>
              </a:rPr>
              <a:t>7</a:t>
            </a:r>
            <a:r>
              <a:rPr lang="en-CA" sz="2400" dirty="0" smtClean="0">
                <a:solidFill>
                  <a:prstClr val="white">
                    <a:lumMod val="50000"/>
                  </a:prstClr>
                </a:solidFill>
                <a:latin typeface="Calibri Light" panose="020F0302020204030204" pitchFamily="34" charset="0"/>
              </a:rPr>
              <a:t>. Plus, our PRO platform has 80+ categories of reports, </a:t>
            </a:r>
            <a:br>
              <a:rPr lang="en-CA" sz="2400" dirty="0" smtClean="0">
                <a:solidFill>
                  <a:prstClr val="white">
                    <a:lumMod val="50000"/>
                  </a:prstClr>
                </a:solidFill>
                <a:latin typeface="Calibri Light" panose="020F0302020204030204" pitchFamily="34" charset="0"/>
              </a:rPr>
            </a:br>
            <a:r>
              <a:rPr lang="en-CA" sz="2400" dirty="0" smtClean="0">
                <a:solidFill>
                  <a:prstClr val="white">
                    <a:lumMod val="50000"/>
                  </a:prstClr>
                </a:solidFill>
                <a:latin typeface="Calibri Light" panose="020F0302020204030204" pitchFamily="34" charset="0"/>
              </a:rPr>
              <a:t>special tools, 15,000 trackable topics &amp; 300,000 ideas</a:t>
            </a:r>
            <a:endParaRPr lang="en-CA" sz="2400" dirty="0">
              <a:solidFill>
                <a:prstClr val="white">
                  <a:lumMod val="50000"/>
                </a:prstClr>
              </a:solidFill>
              <a:latin typeface="Calibri Light" panose="020F0302020204030204" pitchFamily="34" charset="0"/>
            </a:endParaRPr>
          </a:p>
        </p:txBody>
      </p:sp>
    </p:spTree>
    <p:extLst>
      <p:ext uri="{BB962C8B-B14F-4D97-AF65-F5344CB8AC3E}">
        <p14:creationId xmlns:p14="http://schemas.microsoft.com/office/powerpoint/2010/main" val="202735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17050</TotalTime>
  <Words>3733</Words>
  <Application>Microsoft Office PowerPoint</Application>
  <PresentationFormat>On-screen Show (4:3)</PresentationFormat>
  <Paragraphs>665</Paragraphs>
  <Slides>44</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44</vt:i4>
      </vt:variant>
    </vt:vector>
  </HeadingPairs>
  <TitlesOfParts>
    <vt:vector size="53" baseType="lpstr">
      <vt:lpstr>Arial</vt:lpstr>
      <vt:lpstr>Arial Black</vt:lpstr>
      <vt:lpstr>Calibri</vt:lpstr>
      <vt:lpstr>Calibri Light</vt:lpstr>
      <vt:lpstr>Office Theme</vt:lpstr>
      <vt:lpstr>1_Office Theme</vt:lpstr>
      <vt:lpstr>Custom Design</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 Gutsche</cp:lastModifiedBy>
  <cp:revision>117</cp:revision>
  <dcterms:created xsi:type="dcterms:W3CDTF">2013-09-05T11:24:48Z</dcterms:created>
  <dcterms:modified xsi:type="dcterms:W3CDTF">2015-12-22T13:28:59Z</dcterms:modified>
</cp:coreProperties>
</file>