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Lst>
  <p:sldIdLst>
    <p:sldId id="509" r:id="rId13"/>
    <p:sldId id="510" r:id="rId14"/>
    <p:sldId id="511" r:id="rId15"/>
    <p:sldId id="512" r:id="rId16"/>
    <p:sldId id="513" r:id="rId17"/>
    <p:sldId id="514" r:id="rId18"/>
    <p:sldId id="515" r:id="rId19"/>
    <p:sldId id="516" r:id="rId20"/>
    <p:sldId id="517" r:id="rId21"/>
    <p:sldId id="518" r:id="rId22"/>
    <p:sldId id="521" r:id="rId23"/>
    <p:sldId id="519" r:id="rId24"/>
    <p:sldId id="257"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535" r:id="rId39"/>
    <p:sldId id="536" r:id="rId40"/>
    <p:sldId id="537" r:id="rId41"/>
    <p:sldId id="538" r:id="rId42"/>
    <p:sldId id="539" r:id="rId43"/>
    <p:sldId id="540" r:id="rId44"/>
    <p:sldId id="541" r:id="rId45"/>
    <p:sldId id="54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83" d="100"/>
          <a:sy n="83" d="100"/>
        </p:scale>
        <p:origin x="-14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DE8D0B0A-3C57-44D9-9969-1D96B9D291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DE8D0B0A-3C57-44D9-9969-1D96B9D291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DE8D0B0A-3C57-44D9-9969-1D96B9D291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DE8D0B0A-3C57-44D9-9969-1D96B9D291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DE8D0B0A-3C57-44D9-9969-1D96B9D291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68580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534400" cy="47545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fld id="{0E2FC81A-517D-439C-BD3B-EE807BF3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68580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534400" cy="47545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fld id="{0E2FC81A-517D-439C-BD3B-EE807BF3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68580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534400" cy="47545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fld id="{0E2FC81A-517D-439C-BD3B-EE807BF3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68580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534400" cy="47545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fld id="{0E2FC81A-517D-439C-BD3B-EE807BF3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68580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534400" cy="47545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fld id="{0E2FC81A-517D-439C-BD3B-EE807BF3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68580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534400" cy="47545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fld id="{0E2FC81A-517D-439C-BD3B-EE807BF3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pPr/>
              <a:t>26/10/2011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pPr/>
              <a:t>26/10/2011</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Text Box 26"/>
          <p:cNvSpPr txBox="1">
            <a:spLocks noChangeArrowheads="1"/>
          </p:cNvSpPr>
          <p:nvPr/>
        </p:nvSpPr>
        <p:spPr bwMode="auto">
          <a:xfrm>
            <a:off x="5538788" y="6613525"/>
            <a:ext cx="35814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000" dirty="0">
                <a:solidFill>
                  <a:srgbClr val="000000"/>
                </a:solidFill>
                <a:latin typeface="Humnst777 BT" pitchFamily="34" charset="0"/>
              </a:rPr>
              <a:t>Copyright © TrendHunter.com.  All Rights Reserved</a:t>
            </a:r>
          </a:p>
        </p:txBody>
      </p:sp>
      <p:sp>
        <p:nvSpPr>
          <p:cNvPr id="1044" name="Rectangle 20"/>
          <p:cNvSpPr>
            <a:spLocks noChangeArrowheads="1"/>
          </p:cNvSpPr>
          <p:nvPr/>
        </p:nvSpPr>
        <p:spPr bwMode="auto">
          <a:xfrm>
            <a:off x="0" y="0"/>
            <a:ext cx="381000" cy="6858000"/>
          </a:xfrm>
          <a:prstGeom prst="rect">
            <a:avLst/>
          </a:prstGeom>
          <a:solidFill>
            <a:srgbClr val="FF0000"/>
          </a:solidFill>
          <a:ln w="9525">
            <a:noFill/>
            <a:miter lim="800000"/>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46" name="Rectangle 22"/>
          <p:cNvSpPr>
            <a:spLocks noChangeArrowheads="1"/>
          </p:cNvSpPr>
          <p:nvPr/>
        </p:nvSpPr>
        <p:spPr bwMode="auto">
          <a:xfrm>
            <a:off x="0" y="0"/>
            <a:ext cx="9144000" cy="1231900"/>
          </a:xfrm>
          <a:prstGeom prst="rect">
            <a:avLst/>
          </a:prstGeom>
          <a:solidFill>
            <a:srgbClr val="000000"/>
          </a:solidFill>
          <a:ln w="9525" algn="ctr">
            <a:solidFill>
              <a:schemeClr val="tx1"/>
            </a:solidFill>
            <a:miter lim="800000"/>
            <a:headEnd/>
            <a:tailEnd/>
          </a:ln>
          <a:effectLst/>
        </p:spPr>
        <p:txBody>
          <a:bodyPr anchor="ctr">
            <a:spAutoFit/>
          </a:bodyP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053" name="Rectangle 2"/>
          <p:cNvSpPr>
            <a:spLocks noGrp="1" noChangeArrowheads="1"/>
          </p:cNvSpPr>
          <p:nvPr>
            <p:ph type="title"/>
          </p:nvPr>
        </p:nvSpPr>
        <p:spPr bwMode="auto">
          <a:xfrm>
            <a:off x="381000" y="198438"/>
            <a:ext cx="6858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a:t>
            </a:r>
          </a:p>
        </p:txBody>
      </p:sp>
      <p:sp>
        <p:nvSpPr>
          <p:cNvPr id="2054" name="Rectangle 3"/>
          <p:cNvSpPr>
            <a:spLocks noGrp="1" noChangeArrowheads="1"/>
          </p:cNvSpPr>
          <p:nvPr>
            <p:ph type="body" idx="1"/>
          </p:nvPr>
        </p:nvSpPr>
        <p:spPr bwMode="auto">
          <a:xfrm>
            <a:off x="381000" y="1371600"/>
            <a:ext cx="85344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000">
                <a:solidFill>
                  <a:schemeClr val="tx1"/>
                </a:solidFill>
              </a:defRPr>
            </a:lvl1pPr>
          </a:lstStyle>
          <a:p>
            <a:pPr fontAlgn="base">
              <a:spcBef>
                <a:spcPct val="0"/>
              </a:spcBef>
              <a:spcAft>
                <a:spcPct val="0"/>
              </a:spcAft>
              <a:defRPr/>
            </a:pPr>
            <a:fld id="{F2A0EEC2-52DA-46B8-ABF7-02D3321244C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10" name="Rectangle 23"/>
          <p:cNvSpPr>
            <a:spLocks noChangeArrowheads="1"/>
          </p:cNvSpPr>
          <p:nvPr userDrawn="1"/>
        </p:nvSpPr>
        <p:spPr bwMode="auto">
          <a:xfrm rot="16200000">
            <a:off x="-2557463" y="3811588"/>
            <a:ext cx="5495925" cy="381000"/>
          </a:xfrm>
          <a:prstGeom prst="rect">
            <a:avLst/>
          </a:prstGeom>
          <a:noFill/>
          <a:ln w="9525">
            <a:noFill/>
            <a:miter lim="800000"/>
            <a:headEnd/>
            <a:tailEnd/>
          </a:ln>
        </p:spPr>
        <p:txBody>
          <a:bodyPr lIns="0" tIns="0" rIns="0" bIns="0"/>
          <a:lstStyle/>
          <a:p>
            <a:pPr eaLnBrk="0" fontAlgn="base" hangingPunct="0">
              <a:spcBef>
                <a:spcPct val="0"/>
              </a:spcBef>
              <a:spcAft>
                <a:spcPct val="0"/>
              </a:spcAft>
              <a:defRPr/>
            </a:pPr>
            <a:r>
              <a:rPr lang="en-US" sz="2400" dirty="0">
                <a:solidFill>
                  <a:srgbClr val="C00000"/>
                </a:solidFill>
              </a:rPr>
              <a:t>TREND HUNTER</a:t>
            </a:r>
          </a:p>
        </p:txBody>
      </p:sp>
      <p:pic>
        <p:nvPicPr>
          <p:cNvPr id="2057" name="Picture 13" descr="C:\Users\Jeremy\Desktop\Logo2010pro-logo.gif"/>
          <p:cNvPicPr>
            <a:picLocks noChangeAspect="1" noChangeArrowheads="1"/>
          </p:cNvPicPr>
          <p:nvPr userDrawn="1"/>
        </p:nvPicPr>
        <p:blipFill>
          <a:blip r:embed="rId3" cstate="print"/>
          <a:srcRect/>
          <a:stretch>
            <a:fillRect/>
          </a:stretch>
        </p:blipFill>
        <p:spPr bwMode="auto">
          <a:xfrm>
            <a:off x="7391400" y="76200"/>
            <a:ext cx="167640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jeremygutsche.com/" TargetMode="Externa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hyperlink" Target="http://www.exploitingchao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18" Type="http://schemas.openxmlformats.org/officeDocument/2006/relationships/image" Target="../media/image35.png"/><Relationship Id="rId26" Type="http://schemas.openxmlformats.org/officeDocument/2006/relationships/image" Target="../media/image39.jpeg"/><Relationship Id="rId3" Type="http://schemas.openxmlformats.org/officeDocument/2006/relationships/image" Target="../media/image22.gif"/><Relationship Id="rId21" Type="http://schemas.openxmlformats.org/officeDocument/2006/relationships/hyperlink" Target="http://www.trendhunter.com/id/76874" TargetMode="Externa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34.jpeg"/><Relationship Id="rId25" Type="http://schemas.openxmlformats.org/officeDocument/2006/relationships/hyperlink" Target="http://www.trendhunter.com/id/82355" TargetMode="External"/><Relationship Id="rId2" Type="http://schemas.openxmlformats.org/officeDocument/2006/relationships/image" Target="../media/image21.png"/><Relationship Id="rId16" Type="http://schemas.openxmlformats.org/officeDocument/2006/relationships/hyperlink" Target="http://www.trendhunter.com/id/98968" TargetMode="External"/><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38.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80635" TargetMode="External"/><Relationship Id="rId28" Type="http://schemas.openxmlformats.org/officeDocument/2006/relationships/image" Target="../media/image40.jpeg"/><Relationship Id="rId10" Type="http://schemas.openxmlformats.org/officeDocument/2006/relationships/image" Target="../media/image28.png"/><Relationship Id="rId19" Type="http://schemas.openxmlformats.org/officeDocument/2006/relationships/hyperlink" Target="http://www.trendhunter.com/id/95482" TargetMode="External"/><Relationship Id="rId4" Type="http://schemas.openxmlformats.org/officeDocument/2006/relationships/hyperlink" Target="http://www.trendhunter.com/id/99655" TargetMode="External"/><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7.jpeg"/><Relationship Id="rId27" Type="http://schemas.openxmlformats.org/officeDocument/2006/relationships/hyperlink" Target="http://www.trendhunter.com/id/8740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3.gif"/><Relationship Id="rId18" Type="http://schemas.openxmlformats.org/officeDocument/2006/relationships/image" Target="../media/image35.png"/><Relationship Id="rId3" Type="http://schemas.openxmlformats.org/officeDocument/2006/relationships/image" Target="../media/image22.gif"/><Relationship Id="rId21" Type="http://schemas.openxmlformats.org/officeDocument/2006/relationships/hyperlink" Target="http://www.trendhunter.com/id/106065" TargetMode="Externa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45.jpeg"/><Relationship Id="rId2" Type="http://schemas.openxmlformats.org/officeDocument/2006/relationships/image" Target="../media/image21.png"/><Relationship Id="rId16" Type="http://schemas.openxmlformats.org/officeDocument/2006/relationships/hyperlink" Target="http://www.trendhunter.com/id/100660" TargetMode="External"/><Relationship Id="rId20"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48.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66213" TargetMode="External"/><Relationship Id="rId10" Type="http://schemas.openxmlformats.org/officeDocument/2006/relationships/image" Target="../media/image26.png"/><Relationship Id="rId19" Type="http://schemas.openxmlformats.org/officeDocument/2006/relationships/hyperlink" Target="http://www.trendhunter.com/id/90190" TargetMode="External"/><Relationship Id="rId4" Type="http://schemas.openxmlformats.org/officeDocument/2006/relationships/hyperlink" Target="http://www.trendhunter.com/id/113559" TargetMode="External"/><Relationship Id="rId9" Type="http://schemas.openxmlformats.org/officeDocument/2006/relationships/image" Target="../media/image42.png"/><Relationship Id="rId14" Type="http://schemas.openxmlformats.org/officeDocument/2006/relationships/image" Target="../media/image44.png"/><Relationship Id="rId22"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1.gif"/><Relationship Id="rId18" Type="http://schemas.openxmlformats.org/officeDocument/2006/relationships/hyperlink" Target="http://www.trendhunter.com/id/106599" TargetMode="External"/><Relationship Id="rId26" Type="http://schemas.openxmlformats.org/officeDocument/2006/relationships/image" Target="../media/image58.jpeg"/><Relationship Id="rId3" Type="http://schemas.openxmlformats.org/officeDocument/2006/relationships/image" Target="../media/image22.gif"/><Relationship Id="rId21" Type="http://schemas.openxmlformats.org/officeDocument/2006/relationships/image" Target="../media/image56.jpeg"/><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54.jpeg"/><Relationship Id="rId25" Type="http://schemas.openxmlformats.org/officeDocument/2006/relationships/hyperlink" Target="http://www.trendhunter.com/id/105508" TargetMode="External"/><Relationship Id="rId2" Type="http://schemas.openxmlformats.org/officeDocument/2006/relationships/image" Target="../media/image21.png"/><Relationship Id="rId16" Type="http://schemas.openxmlformats.org/officeDocument/2006/relationships/hyperlink" Target="http://www.trendhunter.com/id/108852" TargetMode="External"/><Relationship Id="rId20" Type="http://schemas.openxmlformats.org/officeDocument/2006/relationships/hyperlink" Target="http://www.trendhunter.com/id/104953" TargetMode="External"/><Relationship Id="rId29" Type="http://schemas.openxmlformats.org/officeDocument/2006/relationships/hyperlink" Target="http://www.trendhunter.com/id/106008"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57.jpeg"/><Relationship Id="rId32" Type="http://schemas.openxmlformats.org/officeDocument/2006/relationships/image" Target="../media/image61.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96483" TargetMode="External"/><Relationship Id="rId28" Type="http://schemas.openxmlformats.org/officeDocument/2006/relationships/image" Target="../media/image59.jpeg"/><Relationship Id="rId10" Type="http://schemas.openxmlformats.org/officeDocument/2006/relationships/image" Target="../media/image51.png"/><Relationship Id="rId19" Type="http://schemas.openxmlformats.org/officeDocument/2006/relationships/image" Target="../media/image55.jpeg"/><Relationship Id="rId31" Type="http://schemas.openxmlformats.org/officeDocument/2006/relationships/hyperlink" Target="http://www.trendhunter.com/id/102279" TargetMode="External"/><Relationship Id="rId4" Type="http://schemas.openxmlformats.org/officeDocument/2006/relationships/hyperlink" Target="http://www.trendhunter.com/id/109407" TargetMode="External"/><Relationship Id="rId9" Type="http://schemas.openxmlformats.org/officeDocument/2006/relationships/image" Target="../media/image50.png"/><Relationship Id="rId14" Type="http://schemas.openxmlformats.org/officeDocument/2006/relationships/image" Target="../media/image52.png"/><Relationship Id="rId22" Type="http://schemas.openxmlformats.org/officeDocument/2006/relationships/image" Target="../media/image35.png"/><Relationship Id="rId27" Type="http://schemas.openxmlformats.org/officeDocument/2006/relationships/hyperlink" Target="http://www.trendhunter.com/id/101416" TargetMode="External"/><Relationship Id="rId30" Type="http://schemas.openxmlformats.org/officeDocument/2006/relationships/image" Target="../media/image60.jpe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3.gif"/><Relationship Id="rId18" Type="http://schemas.openxmlformats.org/officeDocument/2006/relationships/hyperlink" Target="http://www.trendhunter.com/id/94473" TargetMode="External"/><Relationship Id="rId26" Type="http://schemas.openxmlformats.org/officeDocument/2006/relationships/image" Target="../media/image68.jpeg"/><Relationship Id="rId3" Type="http://schemas.openxmlformats.org/officeDocument/2006/relationships/image" Target="../media/image22.gif"/><Relationship Id="rId21" Type="http://schemas.openxmlformats.org/officeDocument/2006/relationships/image" Target="../media/image66.jpeg"/><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64.jpeg"/><Relationship Id="rId25" Type="http://schemas.openxmlformats.org/officeDocument/2006/relationships/hyperlink" Target="http://www.trendhunter.com/id/92166" TargetMode="External"/><Relationship Id="rId2" Type="http://schemas.openxmlformats.org/officeDocument/2006/relationships/image" Target="../media/image21.png"/><Relationship Id="rId16" Type="http://schemas.openxmlformats.org/officeDocument/2006/relationships/hyperlink" Target="http://www.trendhunter.com/id/77021" TargetMode="External"/><Relationship Id="rId20" Type="http://schemas.openxmlformats.org/officeDocument/2006/relationships/hyperlink" Target="http://www.trendhunter.com/id/99307" TargetMode="External"/><Relationship Id="rId29" Type="http://schemas.openxmlformats.org/officeDocument/2006/relationships/hyperlink" Target="http://www.trendhunter.com/id/93676"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67.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99206" TargetMode="External"/><Relationship Id="rId28" Type="http://schemas.openxmlformats.org/officeDocument/2006/relationships/image" Target="../media/image69.jpeg"/><Relationship Id="rId10" Type="http://schemas.openxmlformats.org/officeDocument/2006/relationships/image" Target="../media/image49.png"/><Relationship Id="rId19" Type="http://schemas.openxmlformats.org/officeDocument/2006/relationships/image" Target="../media/image65.jpeg"/><Relationship Id="rId4" Type="http://schemas.openxmlformats.org/officeDocument/2006/relationships/hyperlink" Target="http://www.trendhunter.com/id/110214" TargetMode="External"/><Relationship Id="rId9" Type="http://schemas.openxmlformats.org/officeDocument/2006/relationships/image" Target="../media/image62.png"/><Relationship Id="rId14" Type="http://schemas.openxmlformats.org/officeDocument/2006/relationships/image" Target="../media/image32.png"/><Relationship Id="rId22" Type="http://schemas.openxmlformats.org/officeDocument/2006/relationships/image" Target="../media/image35.png"/><Relationship Id="rId27" Type="http://schemas.openxmlformats.org/officeDocument/2006/relationships/hyperlink" Target="http://www.trendhunter.com/id/54722" TargetMode="External"/><Relationship Id="rId30" Type="http://schemas.openxmlformats.org/officeDocument/2006/relationships/image" Target="../media/image70.jpe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32.png"/><Relationship Id="rId18" Type="http://schemas.openxmlformats.org/officeDocument/2006/relationships/hyperlink" Target="http://www.trendhunter.com/id/98767" TargetMode="External"/><Relationship Id="rId26" Type="http://schemas.openxmlformats.org/officeDocument/2006/relationships/hyperlink" Target="http://www.trendhunter.com/id/103759" TargetMode="External"/><Relationship Id="rId3" Type="http://schemas.openxmlformats.org/officeDocument/2006/relationships/image" Target="../media/image22.gif"/><Relationship Id="rId21" Type="http://schemas.openxmlformats.org/officeDocument/2006/relationships/image" Target="../media/image74.jpeg"/><Relationship Id="rId7" Type="http://schemas.openxmlformats.org/officeDocument/2006/relationships/image" Target="../media/image25.png"/><Relationship Id="rId12" Type="http://schemas.openxmlformats.org/officeDocument/2006/relationships/image" Target="../media/image43.gif"/><Relationship Id="rId17" Type="http://schemas.openxmlformats.org/officeDocument/2006/relationships/image" Target="../media/image35.png"/><Relationship Id="rId25" Type="http://schemas.openxmlformats.org/officeDocument/2006/relationships/image" Target="../media/image76.jpeg"/><Relationship Id="rId2" Type="http://schemas.openxmlformats.org/officeDocument/2006/relationships/image" Target="../media/image21.png"/><Relationship Id="rId16" Type="http://schemas.openxmlformats.org/officeDocument/2006/relationships/image" Target="../media/image72.jpeg"/><Relationship Id="rId20" Type="http://schemas.openxmlformats.org/officeDocument/2006/relationships/hyperlink" Target="http://www.trendhunter.com/id/99649"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0.gif"/><Relationship Id="rId24" Type="http://schemas.openxmlformats.org/officeDocument/2006/relationships/hyperlink" Target="http://www.trendhunter.com/id/93503" TargetMode="External"/><Relationship Id="rId5" Type="http://schemas.openxmlformats.org/officeDocument/2006/relationships/image" Target="../media/image23.png"/><Relationship Id="rId15" Type="http://schemas.openxmlformats.org/officeDocument/2006/relationships/hyperlink" Target="http://www.trendhunter.com/id/96105" TargetMode="External"/><Relationship Id="rId23" Type="http://schemas.openxmlformats.org/officeDocument/2006/relationships/image" Target="../media/image75.jpeg"/><Relationship Id="rId10" Type="http://schemas.openxmlformats.org/officeDocument/2006/relationships/image" Target="../media/image29.gif"/><Relationship Id="rId19" Type="http://schemas.openxmlformats.org/officeDocument/2006/relationships/image" Target="../media/image73.jpeg"/><Relationship Id="rId4" Type="http://schemas.openxmlformats.org/officeDocument/2006/relationships/hyperlink" Target="http://www.trendhunter.com/id/110032" TargetMode="External"/><Relationship Id="rId9" Type="http://schemas.openxmlformats.org/officeDocument/2006/relationships/image" Target="../media/image49.png"/><Relationship Id="rId14" Type="http://schemas.openxmlformats.org/officeDocument/2006/relationships/image" Target="../media/image33.png"/><Relationship Id="rId22" Type="http://schemas.openxmlformats.org/officeDocument/2006/relationships/hyperlink" Target="http://www.trendhunter.com/id/109698" TargetMode="External"/><Relationship Id="rId27" Type="http://schemas.openxmlformats.org/officeDocument/2006/relationships/image" Target="../media/image77.jpe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3.gif"/><Relationship Id="rId18" Type="http://schemas.openxmlformats.org/officeDocument/2006/relationships/hyperlink" Target="http://www.trendhunter.com/id/90346" TargetMode="External"/><Relationship Id="rId26" Type="http://schemas.openxmlformats.org/officeDocument/2006/relationships/image" Target="../media/image84.jpeg"/><Relationship Id="rId3" Type="http://schemas.openxmlformats.org/officeDocument/2006/relationships/image" Target="../media/image22.gif"/><Relationship Id="rId21" Type="http://schemas.openxmlformats.org/officeDocument/2006/relationships/image" Target="../media/image82.jpeg"/><Relationship Id="rId7" Type="http://schemas.openxmlformats.org/officeDocument/2006/relationships/image" Target="../media/image25.png"/><Relationship Id="rId12" Type="http://schemas.openxmlformats.org/officeDocument/2006/relationships/image" Target="../media/image78.gif"/><Relationship Id="rId17" Type="http://schemas.openxmlformats.org/officeDocument/2006/relationships/image" Target="../media/image80.jpeg"/><Relationship Id="rId25" Type="http://schemas.openxmlformats.org/officeDocument/2006/relationships/hyperlink" Target="http://www.trendhunter.com/id/91991" TargetMode="External"/><Relationship Id="rId2" Type="http://schemas.openxmlformats.org/officeDocument/2006/relationships/image" Target="../media/image21.png"/><Relationship Id="rId16" Type="http://schemas.openxmlformats.org/officeDocument/2006/relationships/hyperlink" Target="http://www.trendhunter.com/id/90422" TargetMode="External"/><Relationship Id="rId20" Type="http://schemas.openxmlformats.org/officeDocument/2006/relationships/hyperlink" Target="http://www.trendhunter.com/id/104642" TargetMode="External"/><Relationship Id="rId29" Type="http://schemas.openxmlformats.org/officeDocument/2006/relationships/hyperlink" Target="http://www.trendhunter.com/id/102995"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83.jpeg"/><Relationship Id="rId32" Type="http://schemas.openxmlformats.org/officeDocument/2006/relationships/image" Target="../media/image87.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104395" TargetMode="External"/><Relationship Id="rId28" Type="http://schemas.openxmlformats.org/officeDocument/2006/relationships/image" Target="../media/image85.jpeg"/><Relationship Id="rId10" Type="http://schemas.openxmlformats.org/officeDocument/2006/relationships/image" Target="../media/image71.png"/><Relationship Id="rId19" Type="http://schemas.openxmlformats.org/officeDocument/2006/relationships/image" Target="../media/image81.jpeg"/><Relationship Id="rId31" Type="http://schemas.openxmlformats.org/officeDocument/2006/relationships/hyperlink" Target="http://www.trendhunter.com/id/103239" TargetMode="External"/><Relationship Id="rId4" Type="http://schemas.openxmlformats.org/officeDocument/2006/relationships/hyperlink" Target="http://www.trendhunter.com/id/106496" TargetMode="External"/><Relationship Id="rId9" Type="http://schemas.openxmlformats.org/officeDocument/2006/relationships/image" Target="../media/image27.png"/><Relationship Id="rId14" Type="http://schemas.openxmlformats.org/officeDocument/2006/relationships/image" Target="../media/image79.png"/><Relationship Id="rId22" Type="http://schemas.openxmlformats.org/officeDocument/2006/relationships/image" Target="../media/image35.png"/><Relationship Id="rId27" Type="http://schemas.openxmlformats.org/officeDocument/2006/relationships/hyperlink" Target="http://www.trendhunter.com/id/91433" TargetMode="External"/><Relationship Id="rId30" Type="http://schemas.openxmlformats.org/officeDocument/2006/relationships/image" Target="../media/image8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31.gif"/><Relationship Id="rId18" Type="http://schemas.openxmlformats.org/officeDocument/2006/relationships/image" Target="../media/image35.png"/><Relationship Id="rId26" Type="http://schemas.openxmlformats.org/officeDocument/2006/relationships/image" Target="../media/image95.jpeg"/><Relationship Id="rId3" Type="http://schemas.openxmlformats.org/officeDocument/2006/relationships/image" Target="../media/image22.gif"/><Relationship Id="rId21" Type="http://schemas.openxmlformats.org/officeDocument/2006/relationships/hyperlink" Target="http://www.trendhunter.com/id/101247" TargetMode="Externa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91.jpeg"/><Relationship Id="rId25" Type="http://schemas.openxmlformats.org/officeDocument/2006/relationships/hyperlink" Target="http://www.trendhunter.com/id/103758" TargetMode="External"/><Relationship Id="rId2" Type="http://schemas.openxmlformats.org/officeDocument/2006/relationships/image" Target="../media/image21.png"/><Relationship Id="rId16" Type="http://schemas.openxmlformats.org/officeDocument/2006/relationships/hyperlink" Target="http://www.trendhunter.com/id/78508" TargetMode="External"/><Relationship Id="rId20"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94.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73017" TargetMode="External"/><Relationship Id="rId10" Type="http://schemas.openxmlformats.org/officeDocument/2006/relationships/image" Target="../media/image71.png"/><Relationship Id="rId19" Type="http://schemas.openxmlformats.org/officeDocument/2006/relationships/hyperlink" Target="http://www.trendhunter.com/id/95226" TargetMode="External"/><Relationship Id="rId4" Type="http://schemas.openxmlformats.org/officeDocument/2006/relationships/hyperlink" Target="http://www.trendhunter.com/id/105661" TargetMode="External"/><Relationship Id="rId9" Type="http://schemas.openxmlformats.org/officeDocument/2006/relationships/image" Target="../media/image89.png"/><Relationship Id="rId14" Type="http://schemas.openxmlformats.org/officeDocument/2006/relationships/image" Target="../media/image90.png"/><Relationship Id="rId22" Type="http://schemas.openxmlformats.org/officeDocument/2006/relationships/image" Target="../media/image93.jpeg"/></Relationships>
</file>

<file path=ppt/slides/_rels/slide2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9.gif"/><Relationship Id="rId18" Type="http://schemas.openxmlformats.org/officeDocument/2006/relationships/image" Target="../media/image35.png"/><Relationship Id="rId26" Type="http://schemas.openxmlformats.org/officeDocument/2006/relationships/image" Target="../media/image105.jpeg"/><Relationship Id="rId3" Type="http://schemas.openxmlformats.org/officeDocument/2006/relationships/image" Target="../media/image22.gif"/><Relationship Id="rId21" Type="http://schemas.openxmlformats.org/officeDocument/2006/relationships/hyperlink" Target="http://www.trendhunter.com/id/65294" TargetMode="External"/><Relationship Id="rId7" Type="http://schemas.openxmlformats.org/officeDocument/2006/relationships/image" Target="../media/image25.png"/><Relationship Id="rId12" Type="http://schemas.openxmlformats.org/officeDocument/2006/relationships/image" Target="../media/image98.gif"/><Relationship Id="rId17" Type="http://schemas.openxmlformats.org/officeDocument/2006/relationships/image" Target="../media/image101.jpeg"/><Relationship Id="rId25" Type="http://schemas.openxmlformats.org/officeDocument/2006/relationships/hyperlink" Target="http://www.trendhunter.com/id/77711" TargetMode="External"/><Relationship Id="rId2" Type="http://schemas.openxmlformats.org/officeDocument/2006/relationships/image" Target="../media/image21.png"/><Relationship Id="rId16" Type="http://schemas.openxmlformats.org/officeDocument/2006/relationships/hyperlink" Target="http://www.trendhunter.com/id/103584" TargetMode="External"/><Relationship Id="rId20"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104.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104788" TargetMode="External"/><Relationship Id="rId10" Type="http://schemas.openxmlformats.org/officeDocument/2006/relationships/image" Target="../media/image97.png"/><Relationship Id="rId19" Type="http://schemas.openxmlformats.org/officeDocument/2006/relationships/hyperlink" Target="http://www.trendhunter.com/id/60986" TargetMode="External"/><Relationship Id="rId4" Type="http://schemas.openxmlformats.org/officeDocument/2006/relationships/hyperlink" Target="http://www.trendhunter.com/id/114226" TargetMode="External"/><Relationship Id="rId9" Type="http://schemas.openxmlformats.org/officeDocument/2006/relationships/image" Target="../media/image96.png"/><Relationship Id="rId14" Type="http://schemas.openxmlformats.org/officeDocument/2006/relationships/image" Target="../media/image100.png"/><Relationship Id="rId22" Type="http://schemas.openxmlformats.org/officeDocument/2006/relationships/image" Target="../media/image103.jpe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90.png"/><Relationship Id="rId18" Type="http://schemas.openxmlformats.org/officeDocument/2006/relationships/image" Target="../media/image109.jpeg"/><Relationship Id="rId26" Type="http://schemas.openxmlformats.org/officeDocument/2006/relationships/hyperlink" Target="http://www.trendhunter.com/id/82096" TargetMode="External"/><Relationship Id="rId3" Type="http://schemas.openxmlformats.org/officeDocument/2006/relationships/image" Target="../media/image22.gif"/><Relationship Id="rId21" Type="http://schemas.openxmlformats.org/officeDocument/2006/relationships/image" Target="../media/image35.png"/><Relationship Id="rId7" Type="http://schemas.openxmlformats.org/officeDocument/2006/relationships/image" Target="../media/image25.png"/><Relationship Id="rId12" Type="http://schemas.openxmlformats.org/officeDocument/2006/relationships/image" Target="../media/image31.gif"/><Relationship Id="rId17" Type="http://schemas.openxmlformats.org/officeDocument/2006/relationships/hyperlink" Target="http://www.trendhunter.com/id/71371" TargetMode="External"/><Relationship Id="rId25" Type="http://schemas.openxmlformats.org/officeDocument/2006/relationships/image" Target="../media/image112.jpeg"/><Relationship Id="rId2" Type="http://schemas.openxmlformats.org/officeDocument/2006/relationships/image" Target="../media/image21.png"/><Relationship Id="rId16" Type="http://schemas.openxmlformats.org/officeDocument/2006/relationships/image" Target="../media/image108.jpeg"/><Relationship Id="rId20" Type="http://schemas.openxmlformats.org/officeDocument/2006/relationships/image" Target="../media/image110.jpeg"/><Relationship Id="rId29" Type="http://schemas.openxmlformats.org/officeDocument/2006/relationships/image" Target="../media/image114.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07.gif"/><Relationship Id="rId24" Type="http://schemas.openxmlformats.org/officeDocument/2006/relationships/hyperlink" Target="http://www.trendhunter.com/id/83085" TargetMode="External"/><Relationship Id="rId5" Type="http://schemas.openxmlformats.org/officeDocument/2006/relationships/image" Target="../media/image23.png"/><Relationship Id="rId15" Type="http://schemas.openxmlformats.org/officeDocument/2006/relationships/hyperlink" Target="http://www.trendhunter.com/id/93013" TargetMode="External"/><Relationship Id="rId23" Type="http://schemas.openxmlformats.org/officeDocument/2006/relationships/image" Target="../media/image111.jpeg"/><Relationship Id="rId28" Type="http://schemas.openxmlformats.org/officeDocument/2006/relationships/hyperlink" Target="http://www.trendhunter.com/id/83669" TargetMode="External"/><Relationship Id="rId10" Type="http://schemas.openxmlformats.org/officeDocument/2006/relationships/image" Target="../media/image29.gif"/><Relationship Id="rId19" Type="http://schemas.openxmlformats.org/officeDocument/2006/relationships/hyperlink" Target="http://www.trendhunter.com/id/76492" TargetMode="External"/><Relationship Id="rId4" Type="http://schemas.openxmlformats.org/officeDocument/2006/relationships/hyperlink" Target="http://www.trendhunter.com/id/99740" TargetMode="External"/><Relationship Id="rId9" Type="http://schemas.openxmlformats.org/officeDocument/2006/relationships/image" Target="../media/image106.png"/><Relationship Id="rId14" Type="http://schemas.openxmlformats.org/officeDocument/2006/relationships/image" Target="../media/image53.png"/><Relationship Id="rId22" Type="http://schemas.openxmlformats.org/officeDocument/2006/relationships/hyperlink" Target="http://www.trendhunter.com/id/94349" TargetMode="External"/><Relationship Id="rId27" Type="http://schemas.openxmlformats.org/officeDocument/2006/relationships/image" Target="../media/image113.jpe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2.png"/><Relationship Id="rId18" Type="http://schemas.openxmlformats.org/officeDocument/2006/relationships/hyperlink" Target="http://www.trendhunter.com/id/104936" TargetMode="External"/><Relationship Id="rId26" Type="http://schemas.openxmlformats.org/officeDocument/2006/relationships/hyperlink" Target="http://www.trendhunter.com/id/102330" TargetMode="External"/><Relationship Id="rId3" Type="http://schemas.openxmlformats.org/officeDocument/2006/relationships/image" Target="../media/image22.gif"/><Relationship Id="rId21" Type="http://schemas.openxmlformats.org/officeDocument/2006/relationships/image" Target="../media/image119.jpeg"/><Relationship Id="rId7" Type="http://schemas.openxmlformats.org/officeDocument/2006/relationships/image" Target="../media/image25.png"/><Relationship Id="rId12" Type="http://schemas.openxmlformats.org/officeDocument/2006/relationships/image" Target="../media/image63.gif"/><Relationship Id="rId17" Type="http://schemas.openxmlformats.org/officeDocument/2006/relationships/image" Target="../media/image35.png"/><Relationship Id="rId25" Type="http://schemas.openxmlformats.org/officeDocument/2006/relationships/image" Target="../media/image121.jpeg"/><Relationship Id="rId33" Type="http://schemas.openxmlformats.org/officeDocument/2006/relationships/image" Target="../media/image125.jpeg"/><Relationship Id="rId2" Type="http://schemas.openxmlformats.org/officeDocument/2006/relationships/image" Target="../media/image21.png"/><Relationship Id="rId16" Type="http://schemas.openxmlformats.org/officeDocument/2006/relationships/image" Target="../media/image117.jpeg"/><Relationship Id="rId20" Type="http://schemas.openxmlformats.org/officeDocument/2006/relationships/hyperlink" Target="http://www.trendhunter.com/id/100080" TargetMode="External"/><Relationship Id="rId29" Type="http://schemas.openxmlformats.org/officeDocument/2006/relationships/image" Target="../media/image123.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0.gif"/><Relationship Id="rId24" Type="http://schemas.openxmlformats.org/officeDocument/2006/relationships/hyperlink" Target="http://www.trendhunter.com/id/103323" TargetMode="External"/><Relationship Id="rId32" Type="http://schemas.openxmlformats.org/officeDocument/2006/relationships/hyperlink" Target="http://www.trendhunter.com/id/99440" TargetMode="External"/><Relationship Id="rId5" Type="http://schemas.openxmlformats.org/officeDocument/2006/relationships/image" Target="../media/image23.png"/><Relationship Id="rId15" Type="http://schemas.openxmlformats.org/officeDocument/2006/relationships/hyperlink" Target="http://www.trendhunter.com/id/105921" TargetMode="External"/><Relationship Id="rId23" Type="http://schemas.openxmlformats.org/officeDocument/2006/relationships/image" Target="../media/image120.jpeg"/><Relationship Id="rId28" Type="http://schemas.openxmlformats.org/officeDocument/2006/relationships/hyperlink" Target="http://www.trendhunter.com/id/98068" TargetMode="External"/><Relationship Id="rId10" Type="http://schemas.openxmlformats.org/officeDocument/2006/relationships/image" Target="../media/image116.gif"/><Relationship Id="rId19" Type="http://schemas.openxmlformats.org/officeDocument/2006/relationships/image" Target="../media/image118.jpeg"/><Relationship Id="rId31" Type="http://schemas.openxmlformats.org/officeDocument/2006/relationships/image" Target="../media/image124.jpeg"/><Relationship Id="rId4" Type="http://schemas.openxmlformats.org/officeDocument/2006/relationships/hyperlink" Target="http://www.trendhunter.com/id/106322" TargetMode="External"/><Relationship Id="rId9" Type="http://schemas.openxmlformats.org/officeDocument/2006/relationships/image" Target="../media/image115.png"/><Relationship Id="rId14" Type="http://schemas.openxmlformats.org/officeDocument/2006/relationships/image" Target="../media/image53.png"/><Relationship Id="rId22" Type="http://schemas.openxmlformats.org/officeDocument/2006/relationships/hyperlink" Target="http://www.trendhunter.com/id/99012" TargetMode="External"/><Relationship Id="rId27" Type="http://schemas.openxmlformats.org/officeDocument/2006/relationships/image" Target="../media/image122.jpeg"/><Relationship Id="rId30" Type="http://schemas.openxmlformats.org/officeDocument/2006/relationships/hyperlink" Target="http://www.trendhunter.com/id/104345"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1.gif"/><Relationship Id="rId18" Type="http://schemas.openxmlformats.org/officeDocument/2006/relationships/image" Target="../media/image35.png"/><Relationship Id="rId26" Type="http://schemas.openxmlformats.org/officeDocument/2006/relationships/image" Target="../media/image130.jpeg"/><Relationship Id="rId3" Type="http://schemas.openxmlformats.org/officeDocument/2006/relationships/image" Target="../media/image22.gif"/><Relationship Id="rId21" Type="http://schemas.openxmlformats.org/officeDocument/2006/relationships/hyperlink" Target="http://www.trendhunter.com/id/96261" TargetMode="Externa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126.jpeg"/><Relationship Id="rId25" Type="http://schemas.openxmlformats.org/officeDocument/2006/relationships/hyperlink" Target="http://www.trendhunter.com/id/88751" TargetMode="External"/><Relationship Id="rId2" Type="http://schemas.openxmlformats.org/officeDocument/2006/relationships/image" Target="../media/image21.png"/><Relationship Id="rId16" Type="http://schemas.openxmlformats.org/officeDocument/2006/relationships/hyperlink" Target="http://www.trendhunter.com/id/86050" TargetMode="External"/><Relationship Id="rId20" Type="http://schemas.openxmlformats.org/officeDocument/2006/relationships/image" Target="../media/image127.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129.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94903" TargetMode="External"/><Relationship Id="rId28" Type="http://schemas.openxmlformats.org/officeDocument/2006/relationships/image" Target="../media/image131.jpeg"/><Relationship Id="rId10" Type="http://schemas.openxmlformats.org/officeDocument/2006/relationships/image" Target="../media/image28.png"/><Relationship Id="rId19" Type="http://schemas.openxmlformats.org/officeDocument/2006/relationships/hyperlink" Target="http://www.trendhunter.com/id/94038" TargetMode="External"/><Relationship Id="rId4" Type="http://schemas.openxmlformats.org/officeDocument/2006/relationships/hyperlink" Target="http://www.trendhunter.com/id/99084" TargetMode="External"/><Relationship Id="rId9" Type="http://schemas.openxmlformats.org/officeDocument/2006/relationships/image" Target="../media/image42.png"/><Relationship Id="rId14" Type="http://schemas.openxmlformats.org/officeDocument/2006/relationships/image" Target="../media/image32.png"/><Relationship Id="rId22" Type="http://schemas.openxmlformats.org/officeDocument/2006/relationships/image" Target="../media/image128.jpeg"/><Relationship Id="rId27" Type="http://schemas.openxmlformats.org/officeDocument/2006/relationships/hyperlink" Target="http://www.trendhunter.com/id/94902"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31.gif"/><Relationship Id="rId18" Type="http://schemas.openxmlformats.org/officeDocument/2006/relationships/hyperlink" Target="http://www.trendhunter.com/id/66887" TargetMode="External"/><Relationship Id="rId26" Type="http://schemas.openxmlformats.org/officeDocument/2006/relationships/image" Target="../media/image139.jpeg"/><Relationship Id="rId3" Type="http://schemas.openxmlformats.org/officeDocument/2006/relationships/image" Target="../media/image22.gif"/><Relationship Id="rId21" Type="http://schemas.openxmlformats.org/officeDocument/2006/relationships/image" Target="../media/image137.jpeg"/><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135.jpeg"/><Relationship Id="rId25" Type="http://schemas.openxmlformats.org/officeDocument/2006/relationships/hyperlink" Target="http://www.trendhunter.com/id/60378" TargetMode="External"/><Relationship Id="rId2" Type="http://schemas.openxmlformats.org/officeDocument/2006/relationships/image" Target="../media/image21.png"/><Relationship Id="rId16" Type="http://schemas.openxmlformats.org/officeDocument/2006/relationships/hyperlink" Target="http://www.trendhunter.com/id/93309" TargetMode="External"/><Relationship Id="rId20" Type="http://schemas.openxmlformats.org/officeDocument/2006/relationships/hyperlink" Target="http://www.trendhunter.com/id/60840" TargetMode="External"/><Relationship Id="rId29" Type="http://schemas.openxmlformats.org/officeDocument/2006/relationships/hyperlink" Target="http://www.trendhunter.com/id/66295"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34.gif"/><Relationship Id="rId24" Type="http://schemas.openxmlformats.org/officeDocument/2006/relationships/image" Target="../media/image138.jpeg"/><Relationship Id="rId32" Type="http://schemas.openxmlformats.org/officeDocument/2006/relationships/image" Target="../media/image142.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95235" TargetMode="External"/><Relationship Id="rId28" Type="http://schemas.openxmlformats.org/officeDocument/2006/relationships/image" Target="../media/image140.jpeg"/><Relationship Id="rId10" Type="http://schemas.openxmlformats.org/officeDocument/2006/relationships/image" Target="../media/image115.png"/><Relationship Id="rId19" Type="http://schemas.openxmlformats.org/officeDocument/2006/relationships/image" Target="../media/image136.jpeg"/><Relationship Id="rId31" Type="http://schemas.openxmlformats.org/officeDocument/2006/relationships/hyperlink" Target="http://www.trendhunter.com/id/90621" TargetMode="External"/><Relationship Id="rId4" Type="http://schemas.openxmlformats.org/officeDocument/2006/relationships/hyperlink" Target="http://www.trendhunter.com/id/95865" TargetMode="External"/><Relationship Id="rId9" Type="http://schemas.openxmlformats.org/officeDocument/2006/relationships/image" Target="../media/image133.png"/><Relationship Id="rId14" Type="http://schemas.openxmlformats.org/officeDocument/2006/relationships/image" Target="../media/image90.png"/><Relationship Id="rId22" Type="http://schemas.openxmlformats.org/officeDocument/2006/relationships/image" Target="../media/image35.png"/><Relationship Id="rId27" Type="http://schemas.openxmlformats.org/officeDocument/2006/relationships/hyperlink" Target="http://www.trendhunter.com/id/87195" TargetMode="External"/><Relationship Id="rId30" Type="http://schemas.openxmlformats.org/officeDocument/2006/relationships/image" Target="../media/image141.jpeg"/></Relationships>
</file>

<file path=ppt/slides/_rels/slide26.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31.gif"/><Relationship Id="rId18" Type="http://schemas.openxmlformats.org/officeDocument/2006/relationships/hyperlink" Target="http://www.trendhunter.com/id/85851" TargetMode="External"/><Relationship Id="rId26" Type="http://schemas.openxmlformats.org/officeDocument/2006/relationships/image" Target="../media/image150.jpeg"/><Relationship Id="rId3" Type="http://schemas.openxmlformats.org/officeDocument/2006/relationships/image" Target="../media/image22.gif"/><Relationship Id="rId21" Type="http://schemas.openxmlformats.org/officeDocument/2006/relationships/image" Target="../media/image148.jpeg"/><Relationship Id="rId7" Type="http://schemas.openxmlformats.org/officeDocument/2006/relationships/image" Target="../media/image25.png"/><Relationship Id="rId12" Type="http://schemas.openxmlformats.org/officeDocument/2006/relationships/image" Target="../media/image107.gif"/><Relationship Id="rId17" Type="http://schemas.openxmlformats.org/officeDocument/2006/relationships/image" Target="../media/image146.jpeg"/><Relationship Id="rId25" Type="http://schemas.openxmlformats.org/officeDocument/2006/relationships/hyperlink" Target="http://www.trendhunter.com/id/81174" TargetMode="External"/><Relationship Id="rId2" Type="http://schemas.openxmlformats.org/officeDocument/2006/relationships/image" Target="../media/image21.png"/><Relationship Id="rId16" Type="http://schemas.openxmlformats.org/officeDocument/2006/relationships/hyperlink" Target="http://www.trendhunter.com/id/73451" TargetMode="External"/><Relationship Id="rId20" Type="http://schemas.openxmlformats.org/officeDocument/2006/relationships/hyperlink" Target="http://www.trendhunter.com/id/116063" TargetMode="External"/><Relationship Id="rId29" Type="http://schemas.openxmlformats.org/officeDocument/2006/relationships/hyperlink" Target="http://www.trendhunter.com/id/99237"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45.gif"/><Relationship Id="rId24" Type="http://schemas.openxmlformats.org/officeDocument/2006/relationships/image" Target="../media/image149.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95974" TargetMode="External"/><Relationship Id="rId28" Type="http://schemas.openxmlformats.org/officeDocument/2006/relationships/image" Target="../media/image151.jpeg"/><Relationship Id="rId10" Type="http://schemas.openxmlformats.org/officeDocument/2006/relationships/image" Target="../media/image144.png"/><Relationship Id="rId19" Type="http://schemas.openxmlformats.org/officeDocument/2006/relationships/image" Target="../media/image147.jpeg"/><Relationship Id="rId4" Type="http://schemas.openxmlformats.org/officeDocument/2006/relationships/hyperlink" Target="http://www.trendhunter.com/id/117065" TargetMode="External"/><Relationship Id="rId9" Type="http://schemas.openxmlformats.org/officeDocument/2006/relationships/image" Target="../media/image42.png"/><Relationship Id="rId14" Type="http://schemas.openxmlformats.org/officeDocument/2006/relationships/image" Target="../media/image79.png"/><Relationship Id="rId22" Type="http://schemas.openxmlformats.org/officeDocument/2006/relationships/image" Target="../media/image35.png"/><Relationship Id="rId27" Type="http://schemas.openxmlformats.org/officeDocument/2006/relationships/hyperlink" Target="http://www.trendhunter.com/id/92713" TargetMode="External"/><Relationship Id="rId30" Type="http://schemas.openxmlformats.org/officeDocument/2006/relationships/image" Target="../media/image152.jpeg"/></Relationships>
</file>

<file path=ppt/slides/_rels/slide2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31.gif"/><Relationship Id="rId18" Type="http://schemas.openxmlformats.org/officeDocument/2006/relationships/image" Target="../media/image35.png"/><Relationship Id="rId26" Type="http://schemas.openxmlformats.org/officeDocument/2006/relationships/image" Target="../media/image158.jpeg"/><Relationship Id="rId3" Type="http://schemas.openxmlformats.org/officeDocument/2006/relationships/image" Target="../media/image22.gif"/><Relationship Id="rId21" Type="http://schemas.openxmlformats.org/officeDocument/2006/relationships/hyperlink" Target="http://www.trendhunter.com/id/106048" TargetMode="Externa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154.jpeg"/><Relationship Id="rId25" Type="http://schemas.openxmlformats.org/officeDocument/2006/relationships/hyperlink" Target="http://www.trendhunter.com/id/87138" TargetMode="External"/><Relationship Id="rId2" Type="http://schemas.openxmlformats.org/officeDocument/2006/relationships/image" Target="../media/image21.png"/><Relationship Id="rId16" Type="http://schemas.openxmlformats.org/officeDocument/2006/relationships/hyperlink" Target="http://www.trendhunter.com/id/107716" TargetMode="External"/><Relationship Id="rId20" Type="http://schemas.openxmlformats.org/officeDocument/2006/relationships/image" Target="../media/image155.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157.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107798" TargetMode="External"/><Relationship Id="rId10" Type="http://schemas.openxmlformats.org/officeDocument/2006/relationships/image" Target="../media/image62.png"/><Relationship Id="rId19" Type="http://schemas.openxmlformats.org/officeDocument/2006/relationships/hyperlink" Target="http://www.trendhunter.com/id/107583" TargetMode="External"/><Relationship Id="rId4" Type="http://schemas.openxmlformats.org/officeDocument/2006/relationships/hyperlink" Target="http://www.trendhunter.com/id/107969" TargetMode="External"/><Relationship Id="rId9" Type="http://schemas.openxmlformats.org/officeDocument/2006/relationships/image" Target="../media/image153.png"/><Relationship Id="rId14" Type="http://schemas.openxmlformats.org/officeDocument/2006/relationships/image" Target="../media/image90.png"/><Relationship Id="rId22" Type="http://schemas.openxmlformats.org/officeDocument/2006/relationships/image" Target="../media/image156.jpeg"/></Relationships>
</file>

<file path=ppt/slides/_rels/slide28.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99.gif"/><Relationship Id="rId18" Type="http://schemas.openxmlformats.org/officeDocument/2006/relationships/hyperlink" Target="http://www.trendhunter.com/id/101720" TargetMode="External"/><Relationship Id="rId26" Type="http://schemas.openxmlformats.org/officeDocument/2006/relationships/image" Target="../media/image163.jpeg"/><Relationship Id="rId3" Type="http://schemas.openxmlformats.org/officeDocument/2006/relationships/image" Target="../media/image22.gif"/><Relationship Id="rId21" Type="http://schemas.openxmlformats.org/officeDocument/2006/relationships/image" Target="../media/image161.jpeg"/><Relationship Id="rId7" Type="http://schemas.openxmlformats.org/officeDocument/2006/relationships/image" Target="../media/image25.png"/><Relationship Id="rId12" Type="http://schemas.openxmlformats.org/officeDocument/2006/relationships/image" Target="../media/image107.gif"/><Relationship Id="rId17" Type="http://schemas.openxmlformats.org/officeDocument/2006/relationships/image" Target="../media/image159.jpeg"/><Relationship Id="rId25" Type="http://schemas.openxmlformats.org/officeDocument/2006/relationships/hyperlink" Target="http://www.trendhunter.com/id/105246" TargetMode="External"/><Relationship Id="rId2" Type="http://schemas.openxmlformats.org/officeDocument/2006/relationships/image" Target="../media/image21.png"/><Relationship Id="rId16" Type="http://schemas.openxmlformats.org/officeDocument/2006/relationships/hyperlink" Target="http://www.trendhunter.com/id/110276" TargetMode="External"/><Relationship Id="rId20" Type="http://schemas.openxmlformats.org/officeDocument/2006/relationships/hyperlink" Target="http://www.trendhunter.com/id/114677" TargetMode="External"/><Relationship Id="rId29" Type="http://schemas.openxmlformats.org/officeDocument/2006/relationships/hyperlink" Target="http://www.trendhunter.com/id/111302"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34.gif"/><Relationship Id="rId24" Type="http://schemas.openxmlformats.org/officeDocument/2006/relationships/image" Target="../media/image162.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106921" TargetMode="External"/><Relationship Id="rId28" Type="http://schemas.openxmlformats.org/officeDocument/2006/relationships/image" Target="../media/image164.jpeg"/><Relationship Id="rId10" Type="http://schemas.openxmlformats.org/officeDocument/2006/relationships/image" Target="../media/image97.png"/><Relationship Id="rId19" Type="http://schemas.openxmlformats.org/officeDocument/2006/relationships/image" Target="../media/image160.jpeg"/><Relationship Id="rId4" Type="http://schemas.openxmlformats.org/officeDocument/2006/relationships/hyperlink" Target="http://www.trendhunter.com/id/115218" TargetMode="External"/><Relationship Id="rId9" Type="http://schemas.openxmlformats.org/officeDocument/2006/relationships/image" Target="../media/image26.png"/><Relationship Id="rId14" Type="http://schemas.openxmlformats.org/officeDocument/2006/relationships/image" Target="../media/image32.png"/><Relationship Id="rId22" Type="http://schemas.openxmlformats.org/officeDocument/2006/relationships/image" Target="../media/image35.png"/><Relationship Id="rId27" Type="http://schemas.openxmlformats.org/officeDocument/2006/relationships/hyperlink" Target="http://www.trendhunter.com/id/94299" TargetMode="External"/><Relationship Id="rId30" Type="http://schemas.openxmlformats.org/officeDocument/2006/relationships/image" Target="../media/image165.jpeg"/></Relationships>
</file>

<file path=ppt/slides/_rels/slide29.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43.gif"/><Relationship Id="rId18" Type="http://schemas.openxmlformats.org/officeDocument/2006/relationships/hyperlink" Target="http://www.trendhunter.com/id/99548" TargetMode="External"/><Relationship Id="rId26" Type="http://schemas.openxmlformats.org/officeDocument/2006/relationships/hyperlink" Target="http://www.trendhunter.com/id/105219" TargetMode="External"/><Relationship Id="rId3" Type="http://schemas.openxmlformats.org/officeDocument/2006/relationships/image" Target="../media/image22.gif"/><Relationship Id="rId21" Type="http://schemas.openxmlformats.org/officeDocument/2006/relationships/image" Target="../media/image168.jpeg"/><Relationship Id="rId34" Type="http://schemas.openxmlformats.org/officeDocument/2006/relationships/hyperlink" Target="http://www.trendhunter.com/id/99149" TargetMode="External"/><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166.jpeg"/><Relationship Id="rId25" Type="http://schemas.openxmlformats.org/officeDocument/2006/relationships/image" Target="../media/image170.jpeg"/><Relationship Id="rId33" Type="http://schemas.openxmlformats.org/officeDocument/2006/relationships/image" Target="../media/image174.jpeg"/><Relationship Id="rId2" Type="http://schemas.openxmlformats.org/officeDocument/2006/relationships/image" Target="../media/image21.png"/><Relationship Id="rId16" Type="http://schemas.openxmlformats.org/officeDocument/2006/relationships/hyperlink" Target="http://www.trendhunter.com/id/78772" TargetMode="External"/><Relationship Id="rId20" Type="http://schemas.openxmlformats.org/officeDocument/2006/relationships/hyperlink" Target="http://www.trendhunter.com/id/98490" TargetMode="External"/><Relationship Id="rId29" Type="http://schemas.openxmlformats.org/officeDocument/2006/relationships/image" Target="../media/image172.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16.gif"/><Relationship Id="rId24" Type="http://schemas.openxmlformats.org/officeDocument/2006/relationships/hyperlink" Target="http://www.trendhunter.com/id/104866" TargetMode="External"/><Relationship Id="rId32" Type="http://schemas.openxmlformats.org/officeDocument/2006/relationships/hyperlink" Target="http://www.trendhunter.com/id/104617" TargetMode="External"/><Relationship Id="rId5" Type="http://schemas.openxmlformats.org/officeDocument/2006/relationships/image" Target="../media/image23.png"/><Relationship Id="rId15" Type="http://schemas.openxmlformats.org/officeDocument/2006/relationships/image" Target="../media/image35.png"/><Relationship Id="rId23" Type="http://schemas.openxmlformats.org/officeDocument/2006/relationships/image" Target="../media/image169.jpeg"/><Relationship Id="rId28" Type="http://schemas.openxmlformats.org/officeDocument/2006/relationships/hyperlink" Target="http://www.trendhunter.com/id/103752" TargetMode="External"/><Relationship Id="rId10" Type="http://schemas.openxmlformats.org/officeDocument/2006/relationships/image" Target="../media/image71.png"/><Relationship Id="rId19" Type="http://schemas.openxmlformats.org/officeDocument/2006/relationships/image" Target="../media/image167.jpeg"/><Relationship Id="rId31" Type="http://schemas.openxmlformats.org/officeDocument/2006/relationships/image" Target="../media/image173.jpeg"/><Relationship Id="rId4" Type="http://schemas.openxmlformats.org/officeDocument/2006/relationships/hyperlink" Target="http://www.trendhunter.com/id/106076" TargetMode="External"/><Relationship Id="rId9" Type="http://schemas.openxmlformats.org/officeDocument/2006/relationships/image" Target="../media/image27.png"/><Relationship Id="rId14" Type="http://schemas.openxmlformats.org/officeDocument/2006/relationships/image" Target="../media/image90.png"/><Relationship Id="rId22" Type="http://schemas.openxmlformats.org/officeDocument/2006/relationships/hyperlink" Target="http://www.trendhunter.com/id/103191" TargetMode="External"/><Relationship Id="rId27" Type="http://schemas.openxmlformats.org/officeDocument/2006/relationships/image" Target="../media/image171.jpeg"/><Relationship Id="rId30" Type="http://schemas.openxmlformats.org/officeDocument/2006/relationships/hyperlink" Target="http://www.trendhunter.com/id/101069" TargetMode="External"/><Relationship Id="rId35" Type="http://schemas.openxmlformats.org/officeDocument/2006/relationships/image" Target="../media/image17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43.gif"/><Relationship Id="rId18" Type="http://schemas.openxmlformats.org/officeDocument/2006/relationships/image" Target="../media/image35.png"/><Relationship Id="rId26" Type="http://schemas.openxmlformats.org/officeDocument/2006/relationships/image" Target="../media/image181.jpeg"/><Relationship Id="rId3" Type="http://schemas.openxmlformats.org/officeDocument/2006/relationships/image" Target="../media/image22.gif"/><Relationship Id="rId21" Type="http://schemas.openxmlformats.org/officeDocument/2006/relationships/hyperlink" Target="http://www.trendhunter.com/id/97749" TargetMode="External"/><Relationship Id="rId7" Type="http://schemas.openxmlformats.org/officeDocument/2006/relationships/image" Target="../media/image25.png"/><Relationship Id="rId12" Type="http://schemas.openxmlformats.org/officeDocument/2006/relationships/image" Target="../media/image107.gif"/><Relationship Id="rId17" Type="http://schemas.openxmlformats.org/officeDocument/2006/relationships/image" Target="../media/image177.jpeg"/><Relationship Id="rId25" Type="http://schemas.openxmlformats.org/officeDocument/2006/relationships/hyperlink" Target="http://www.trendhunter.com/id/95948" TargetMode="External"/><Relationship Id="rId2" Type="http://schemas.openxmlformats.org/officeDocument/2006/relationships/image" Target="../media/image21.png"/><Relationship Id="rId16" Type="http://schemas.openxmlformats.org/officeDocument/2006/relationships/hyperlink" Target="http://www.trendhunter.com/id/96507" TargetMode="External"/><Relationship Id="rId20" Type="http://schemas.openxmlformats.org/officeDocument/2006/relationships/image" Target="../media/image178.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180.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hyperlink" Target="http://www.trendhunter.com/id/84569" TargetMode="External"/><Relationship Id="rId10" Type="http://schemas.openxmlformats.org/officeDocument/2006/relationships/image" Target="../media/image115.png"/><Relationship Id="rId19" Type="http://schemas.openxmlformats.org/officeDocument/2006/relationships/hyperlink" Target="http://www.trendhunter.com/id/97173" TargetMode="External"/><Relationship Id="rId4" Type="http://schemas.openxmlformats.org/officeDocument/2006/relationships/hyperlink" Target="http://www.trendhunter.com/id/98188" TargetMode="External"/><Relationship Id="rId9" Type="http://schemas.openxmlformats.org/officeDocument/2006/relationships/image" Target="../media/image97.png"/><Relationship Id="rId14" Type="http://schemas.openxmlformats.org/officeDocument/2006/relationships/image" Target="../media/image32.png"/><Relationship Id="rId22" Type="http://schemas.openxmlformats.org/officeDocument/2006/relationships/image" Target="../media/image179.jpeg"/></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84.gif"/><Relationship Id="rId18" Type="http://schemas.openxmlformats.org/officeDocument/2006/relationships/hyperlink" Target="http://www.trendhunter.com/id/108263" TargetMode="External"/><Relationship Id="rId26" Type="http://schemas.openxmlformats.org/officeDocument/2006/relationships/image" Target="../media/image189.jpeg"/><Relationship Id="rId3" Type="http://schemas.openxmlformats.org/officeDocument/2006/relationships/image" Target="../media/image22.gif"/><Relationship Id="rId21" Type="http://schemas.openxmlformats.org/officeDocument/2006/relationships/image" Target="../media/image187.jpeg"/><Relationship Id="rId7" Type="http://schemas.openxmlformats.org/officeDocument/2006/relationships/image" Target="../media/image25.png"/><Relationship Id="rId12" Type="http://schemas.openxmlformats.org/officeDocument/2006/relationships/image" Target="../media/image107.gif"/><Relationship Id="rId17" Type="http://schemas.openxmlformats.org/officeDocument/2006/relationships/image" Target="../media/image185.jpeg"/><Relationship Id="rId25" Type="http://schemas.openxmlformats.org/officeDocument/2006/relationships/hyperlink" Target="http://www.trendhunter.com/id/101797" TargetMode="External"/><Relationship Id="rId2" Type="http://schemas.openxmlformats.org/officeDocument/2006/relationships/image" Target="../media/image21.png"/><Relationship Id="rId16" Type="http://schemas.openxmlformats.org/officeDocument/2006/relationships/hyperlink" Target="http://www.trendhunter.com/id/108710" TargetMode="External"/><Relationship Id="rId20" Type="http://schemas.openxmlformats.org/officeDocument/2006/relationships/hyperlink" Target="http://www.trendhunter.com/id/104913" TargetMode="External"/><Relationship Id="rId29" Type="http://schemas.openxmlformats.org/officeDocument/2006/relationships/hyperlink" Target="http://www.trendhunter.com/id/115253"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83.gif"/><Relationship Id="rId24" Type="http://schemas.openxmlformats.org/officeDocument/2006/relationships/image" Target="../media/image188.jpeg"/><Relationship Id="rId32" Type="http://schemas.openxmlformats.org/officeDocument/2006/relationships/image" Target="../media/image192.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108648" TargetMode="External"/><Relationship Id="rId28" Type="http://schemas.openxmlformats.org/officeDocument/2006/relationships/image" Target="../media/image190.jpeg"/><Relationship Id="rId10" Type="http://schemas.openxmlformats.org/officeDocument/2006/relationships/image" Target="../media/image144.png"/><Relationship Id="rId19" Type="http://schemas.openxmlformats.org/officeDocument/2006/relationships/image" Target="../media/image186.jpeg"/><Relationship Id="rId31" Type="http://schemas.openxmlformats.org/officeDocument/2006/relationships/hyperlink" Target="http://www.trendhunter.com/id/102186" TargetMode="External"/><Relationship Id="rId4" Type="http://schemas.openxmlformats.org/officeDocument/2006/relationships/hyperlink" Target="http://www.trendhunter.com/id/116893" TargetMode="External"/><Relationship Id="rId9" Type="http://schemas.openxmlformats.org/officeDocument/2006/relationships/image" Target="../media/image182.png"/><Relationship Id="rId14" Type="http://schemas.openxmlformats.org/officeDocument/2006/relationships/image" Target="../media/image32.png"/><Relationship Id="rId22" Type="http://schemas.openxmlformats.org/officeDocument/2006/relationships/image" Target="../media/image35.png"/><Relationship Id="rId27" Type="http://schemas.openxmlformats.org/officeDocument/2006/relationships/hyperlink" Target="http://www.trendhunter.com/id/83953" TargetMode="External"/><Relationship Id="rId30" Type="http://schemas.openxmlformats.org/officeDocument/2006/relationships/image" Target="../media/image191.jpe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63.gif"/><Relationship Id="rId18" Type="http://schemas.openxmlformats.org/officeDocument/2006/relationships/hyperlink" Target="http://www.trendhunter.com/id/95078" TargetMode="External"/><Relationship Id="rId26" Type="http://schemas.openxmlformats.org/officeDocument/2006/relationships/image" Target="../media/image198.jpeg"/><Relationship Id="rId3" Type="http://schemas.openxmlformats.org/officeDocument/2006/relationships/image" Target="../media/image22.gif"/><Relationship Id="rId21" Type="http://schemas.openxmlformats.org/officeDocument/2006/relationships/image" Target="../media/image196.jpeg"/><Relationship Id="rId7" Type="http://schemas.openxmlformats.org/officeDocument/2006/relationships/image" Target="../media/image25.png"/><Relationship Id="rId12" Type="http://schemas.openxmlformats.org/officeDocument/2006/relationships/image" Target="../media/image30.gif"/><Relationship Id="rId17" Type="http://schemas.openxmlformats.org/officeDocument/2006/relationships/image" Target="../media/image194.jpeg"/><Relationship Id="rId25" Type="http://schemas.openxmlformats.org/officeDocument/2006/relationships/hyperlink" Target="http://www.trendhunter.com/id/105665" TargetMode="External"/><Relationship Id="rId2" Type="http://schemas.openxmlformats.org/officeDocument/2006/relationships/image" Target="../media/image21.png"/><Relationship Id="rId16" Type="http://schemas.openxmlformats.org/officeDocument/2006/relationships/hyperlink" Target="http://www.trendhunter.com/id/104995" TargetMode="External"/><Relationship Id="rId20" Type="http://schemas.openxmlformats.org/officeDocument/2006/relationships/hyperlink" Target="http://www.trendhunter.com/id/88854" TargetMode="External"/><Relationship Id="rId29" Type="http://schemas.openxmlformats.org/officeDocument/2006/relationships/hyperlink" Target="http://www.trendhunter.com/id/99565"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197.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96809" TargetMode="External"/><Relationship Id="rId28" Type="http://schemas.openxmlformats.org/officeDocument/2006/relationships/image" Target="../media/image199.jpeg"/><Relationship Id="rId10" Type="http://schemas.openxmlformats.org/officeDocument/2006/relationships/image" Target="../media/image71.png"/><Relationship Id="rId19" Type="http://schemas.openxmlformats.org/officeDocument/2006/relationships/image" Target="../media/image195.jpeg"/><Relationship Id="rId4" Type="http://schemas.openxmlformats.org/officeDocument/2006/relationships/hyperlink" Target="http://www.trendhunter.com/id/106082" TargetMode="External"/><Relationship Id="rId9" Type="http://schemas.openxmlformats.org/officeDocument/2006/relationships/image" Target="../media/image193.png"/><Relationship Id="rId14" Type="http://schemas.openxmlformats.org/officeDocument/2006/relationships/image" Target="../media/image52.png"/><Relationship Id="rId22" Type="http://schemas.openxmlformats.org/officeDocument/2006/relationships/image" Target="../media/image35.png"/><Relationship Id="rId27" Type="http://schemas.openxmlformats.org/officeDocument/2006/relationships/hyperlink" Target="http://www.trendhunter.com/id/92607" TargetMode="External"/><Relationship Id="rId30" Type="http://schemas.openxmlformats.org/officeDocument/2006/relationships/image" Target="../media/image200.jpe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3.gif"/><Relationship Id="rId18" Type="http://schemas.openxmlformats.org/officeDocument/2006/relationships/hyperlink" Target="http://www.trendhunter.com/id/99462" TargetMode="External"/><Relationship Id="rId26" Type="http://schemas.openxmlformats.org/officeDocument/2006/relationships/image" Target="../media/image206.jpeg"/><Relationship Id="rId3" Type="http://schemas.openxmlformats.org/officeDocument/2006/relationships/image" Target="../media/image22.gif"/><Relationship Id="rId21" Type="http://schemas.openxmlformats.org/officeDocument/2006/relationships/image" Target="../media/image204.jpeg"/><Relationship Id="rId7" Type="http://schemas.openxmlformats.org/officeDocument/2006/relationships/image" Target="../media/image25.png"/><Relationship Id="rId12" Type="http://schemas.openxmlformats.org/officeDocument/2006/relationships/image" Target="../media/image107.gif"/><Relationship Id="rId17" Type="http://schemas.openxmlformats.org/officeDocument/2006/relationships/image" Target="../media/image202.jpeg"/><Relationship Id="rId25" Type="http://schemas.openxmlformats.org/officeDocument/2006/relationships/hyperlink" Target="http://www.trendhunter.com/id/93419" TargetMode="External"/><Relationship Id="rId2" Type="http://schemas.openxmlformats.org/officeDocument/2006/relationships/image" Target="../media/image21.png"/><Relationship Id="rId16" Type="http://schemas.openxmlformats.org/officeDocument/2006/relationships/hyperlink" Target="http://www.trendhunter.com/id/99758" TargetMode="External"/><Relationship Id="rId20" Type="http://schemas.openxmlformats.org/officeDocument/2006/relationships/hyperlink" Target="http://www.trendhunter.com/id/77659" TargetMode="External"/><Relationship Id="rId29" Type="http://schemas.openxmlformats.org/officeDocument/2006/relationships/hyperlink" Target="http://www.trendhunter.com/id/73897"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205.jpeg"/><Relationship Id="rId5" Type="http://schemas.openxmlformats.org/officeDocument/2006/relationships/image" Target="../media/image23.png"/><Relationship Id="rId15" Type="http://schemas.openxmlformats.org/officeDocument/2006/relationships/image" Target="../media/image53.png"/><Relationship Id="rId23" Type="http://schemas.openxmlformats.org/officeDocument/2006/relationships/hyperlink" Target="http://www.trendhunter.com/id/97591" TargetMode="External"/><Relationship Id="rId28" Type="http://schemas.openxmlformats.org/officeDocument/2006/relationships/image" Target="../media/image207.jpeg"/><Relationship Id="rId10" Type="http://schemas.openxmlformats.org/officeDocument/2006/relationships/image" Target="../media/image201.png"/><Relationship Id="rId19" Type="http://schemas.openxmlformats.org/officeDocument/2006/relationships/image" Target="../media/image203.jpeg"/><Relationship Id="rId4" Type="http://schemas.openxmlformats.org/officeDocument/2006/relationships/hyperlink" Target="http://www.trendhunter.com/id/102788" TargetMode="External"/><Relationship Id="rId9" Type="http://schemas.openxmlformats.org/officeDocument/2006/relationships/image" Target="../media/image176.png"/><Relationship Id="rId14" Type="http://schemas.openxmlformats.org/officeDocument/2006/relationships/image" Target="../media/image44.png"/><Relationship Id="rId22" Type="http://schemas.openxmlformats.org/officeDocument/2006/relationships/image" Target="../media/image35.png"/><Relationship Id="rId27" Type="http://schemas.openxmlformats.org/officeDocument/2006/relationships/hyperlink" Target="http://www.trendhunter.com/id/100311" TargetMode="External"/><Relationship Id="rId30" Type="http://schemas.openxmlformats.org/officeDocument/2006/relationships/image" Target="../media/image208.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381000" y="0"/>
            <a:ext cx="8763000" cy="6858000"/>
          </a:xfrm>
          <a:prstGeom prst="rect">
            <a:avLst/>
          </a:prstGeom>
          <a:solidFill>
            <a:schemeClr val="bg1"/>
          </a:solidFill>
          <a:ln w="9525" algn="ctr">
            <a:noFill/>
            <a:miter lim="800000"/>
            <a:headEnd/>
            <a:tailEnd/>
          </a:ln>
        </p:spPr>
        <p:txBody>
          <a:bodyPr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4099" name="Footer Placeholder 3"/>
          <p:cNvSpPr>
            <a:spLocks noGrp="1"/>
          </p:cNvSpPr>
          <p:nvPr>
            <p:ph type="ftr" sz="quarter" idx="10"/>
          </p:nvPr>
        </p:nvSpPr>
        <p:spPr>
          <a:noFill/>
        </p:spPr>
        <p:txBody>
          <a:bodyPr/>
          <a:lstStyle/>
          <a:p>
            <a:fld id="{9239B4BE-B52C-4AA3-B9A6-B9740A4F9811}" type="slidenum">
              <a:rPr lang="en-US" smtClean="0">
                <a:solidFill>
                  <a:srgbClr val="000000"/>
                </a:solidFill>
              </a:rPr>
              <a:pPr/>
              <a:t>1</a:t>
            </a:fld>
            <a:endParaRPr lang="en-US" smtClean="0">
              <a:solidFill>
                <a:srgbClr val="000000"/>
              </a:solidFill>
            </a:endParaRPr>
          </a:p>
        </p:txBody>
      </p:sp>
      <p:sp>
        <p:nvSpPr>
          <p:cNvPr id="4100" name="Rectangle 17"/>
          <p:cNvSpPr>
            <a:spLocks noChangeArrowheads="1"/>
          </p:cNvSpPr>
          <p:nvPr/>
        </p:nvSpPr>
        <p:spPr bwMode="auto">
          <a:xfrm>
            <a:off x="0" y="0"/>
            <a:ext cx="381000" cy="6858000"/>
          </a:xfrm>
          <a:prstGeom prst="rect">
            <a:avLst/>
          </a:prstGeom>
          <a:solidFill>
            <a:srgbClr val="FF0000"/>
          </a:solidFill>
          <a:ln w="9525">
            <a:noFill/>
            <a:miter lim="800000"/>
            <a:headEnd/>
            <a:tailEnd/>
          </a:ln>
        </p:spPr>
        <p:txBody>
          <a:bodyPr wrap="none"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4101" name="Rectangle 14"/>
          <p:cNvSpPr>
            <a:spLocks noChangeArrowheads="1"/>
          </p:cNvSpPr>
          <p:nvPr/>
        </p:nvSpPr>
        <p:spPr bwMode="auto">
          <a:xfrm>
            <a:off x="0" y="2286000"/>
            <a:ext cx="9144000" cy="1752600"/>
          </a:xfrm>
          <a:prstGeom prst="rect">
            <a:avLst/>
          </a:prstGeom>
          <a:solidFill>
            <a:srgbClr val="000000"/>
          </a:solidFill>
          <a:ln w="9525" algn="ctr">
            <a:solidFill>
              <a:schemeClr val="tx1"/>
            </a:solidFill>
            <a:miter lim="800000"/>
            <a:headEnd/>
            <a:tailEnd/>
          </a:ln>
        </p:spPr>
        <p:txBody>
          <a:bodyPr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484370" name="Rectangle 18"/>
          <p:cNvSpPr>
            <a:spLocks noChangeArrowheads="1"/>
          </p:cNvSpPr>
          <p:nvPr/>
        </p:nvSpPr>
        <p:spPr bwMode="auto">
          <a:xfrm>
            <a:off x="533400" y="4303713"/>
            <a:ext cx="8305800" cy="1015663"/>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3600" dirty="0" smtClean="0">
                <a:solidFill>
                  <a:srgbClr val="000000"/>
                </a:solidFill>
              </a:rPr>
              <a:t>2012 </a:t>
            </a:r>
            <a:r>
              <a:rPr lang="en-US" sz="3600" dirty="0">
                <a:solidFill>
                  <a:srgbClr val="000000"/>
                </a:solidFill>
              </a:rPr>
              <a:t>TREND </a:t>
            </a:r>
            <a:r>
              <a:rPr lang="en-US" sz="3600" dirty="0" smtClean="0">
                <a:solidFill>
                  <a:srgbClr val="000000"/>
                </a:solidFill>
              </a:rPr>
              <a:t>REPORT SAMPLE</a:t>
            </a:r>
            <a:r>
              <a:rPr lang="en-US" sz="4000" b="1" dirty="0">
                <a:solidFill>
                  <a:srgbClr val="000000"/>
                </a:solidFill>
              </a:rPr>
              <a:t/>
            </a:r>
            <a:br>
              <a:rPr lang="en-US" sz="4000" b="1" dirty="0">
                <a:solidFill>
                  <a:srgbClr val="000000"/>
                </a:solidFill>
              </a:rPr>
            </a:br>
            <a:r>
              <a:rPr lang="en-US" sz="1200" b="1" dirty="0">
                <a:solidFill>
                  <a:srgbClr val="808080">
                    <a:lumMod val="50000"/>
                  </a:srgbClr>
                </a:solidFill>
                <a:latin typeface="Arial"/>
              </a:rPr>
              <a:t>Nov 1, </a:t>
            </a:r>
            <a:r>
              <a:rPr lang="en-US" sz="1200" b="1" dirty="0" smtClean="0">
                <a:solidFill>
                  <a:srgbClr val="808080">
                    <a:lumMod val="50000"/>
                  </a:srgbClr>
                </a:solidFill>
                <a:latin typeface="Arial"/>
              </a:rPr>
              <a:t>2011 </a:t>
            </a:r>
            <a:r>
              <a:rPr lang="en-US" sz="1200" b="1" dirty="0">
                <a:solidFill>
                  <a:srgbClr val="808080">
                    <a:lumMod val="50000"/>
                  </a:srgbClr>
                </a:solidFill>
                <a:latin typeface="Arial"/>
              </a:rPr>
              <a:t>- </a:t>
            </a:r>
            <a:r>
              <a:rPr lang="en-US" sz="1200" dirty="0">
                <a:solidFill>
                  <a:srgbClr val="808080">
                    <a:lumMod val="50000"/>
                  </a:srgbClr>
                </a:solidFill>
                <a:latin typeface="Verdana" pitchFamily="34" charset="0"/>
              </a:rPr>
              <a:t>Brought to you by Trend Hunter - the world's most popular, largest trend network. From CEOs to entrepreneurs, our trend reports are routinely sourced by those looking for new ideas.</a:t>
            </a:r>
            <a:endParaRPr lang="en-US" sz="1400" dirty="0">
              <a:solidFill>
                <a:srgbClr val="808080">
                  <a:lumMod val="50000"/>
                </a:srgbClr>
              </a:solidFill>
            </a:endParaRPr>
          </a:p>
        </p:txBody>
      </p:sp>
      <p:pic>
        <p:nvPicPr>
          <p:cNvPr id="4103" name="Picture 13" descr="C:\Users\Jeremy\Desktop\Logo2010pro-logo.gif"/>
          <p:cNvPicPr>
            <a:picLocks noChangeAspect="1" noChangeArrowheads="1"/>
          </p:cNvPicPr>
          <p:nvPr/>
        </p:nvPicPr>
        <p:blipFill>
          <a:blip r:embed="rId2" cstate="print"/>
          <a:srcRect/>
          <a:stretch>
            <a:fillRect/>
          </a:stretch>
        </p:blipFill>
        <p:spPr bwMode="auto">
          <a:xfrm>
            <a:off x="457200" y="2514600"/>
            <a:ext cx="6248400" cy="1301750"/>
          </a:xfrm>
          <a:prstGeom prst="rect">
            <a:avLst/>
          </a:prstGeom>
          <a:noFill/>
          <a:ln w="9525">
            <a:noFill/>
            <a:miter lim="800000"/>
            <a:headEnd/>
            <a:tailEnd/>
          </a:ln>
        </p:spPr>
      </p:pic>
      <p:pic>
        <p:nvPicPr>
          <p:cNvPr id="4104" name="Picture 15" descr="TrendReportsLogoWhite.jpg"/>
          <p:cNvPicPr>
            <a:picLocks noGrp="1" noChangeAspect="1"/>
          </p:cNvPicPr>
          <p:nvPr isPhoto="1"/>
        </p:nvPicPr>
        <p:blipFill>
          <a:blip r:embed="rId3" cstate="print"/>
          <a:srcRect/>
          <a:stretch>
            <a:fillRect/>
          </a:stretch>
        </p:blipFill>
        <p:spPr bwMode="auto">
          <a:xfrm>
            <a:off x="6096000" y="6189663"/>
            <a:ext cx="3048000" cy="635000"/>
          </a:xfrm>
          <a:prstGeom prst="rect">
            <a:avLst/>
          </a:prstGeom>
          <a:noFill/>
          <a:ln w="9525">
            <a:noFill/>
            <a:miter lim="800000"/>
            <a:headEnd/>
            <a:tailEnd/>
          </a:ln>
        </p:spPr>
      </p:pic>
      <p:sp>
        <p:nvSpPr>
          <p:cNvPr id="9" name="Rectangle 8"/>
          <p:cNvSpPr/>
          <p:nvPr/>
        </p:nvSpPr>
        <p:spPr>
          <a:xfrm>
            <a:off x="6324600" y="228600"/>
            <a:ext cx="2520242" cy="707886"/>
          </a:xfrm>
          <a:prstGeom prst="rect">
            <a:avLst/>
          </a:prstGeom>
          <a:solidFill>
            <a:srgbClr val="FF0000"/>
          </a:solidFill>
        </p:spPr>
        <p:txBody>
          <a:bodyPr wrap="none">
            <a:spAutoFit/>
          </a:bodyPr>
          <a:lstStyle/>
          <a:p>
            <a:pPr lvl="0" fontAlgn="base"/>
            <a:r>
              <a:rPr lang="en-US" sz="4000" dirty="0">
                <a:solidFill>
                  <a:schemeClr val="bg1"/>
                </a:solidFill>
                <a:latin typeface="Arial Black" pitchFamily="34" charset="0"/>
              </a:rPr>
              <a:t>SAMPLE</a:t>
            </a:r>
            <a:endParaRPr lang="en-US"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04800" y="223838"/>
            <a:ext cx="8839200" cy="792162"/>
          </a:xfrm>
          <a:noFill/>
        </p:spPr>
        <p:txBody>
          <a:bodyPr/>
          <a:lstStyle/>
          <a:p>
            <a:pPr eaLnBrk="1" hangingPunct="1">
              <a:lnSpc>
                <a:spcPct val="80000"/>
              </a:lnSpc>
            </a:pPr>
            <a:r>
              <a:rPr lang="en-US" sz="3600" b="1" dirty="0" smtClean="0">
                <a:latin typeface="Arial Black" pitchFamily="34" charset="0"/>
              </a:rPr>
              <a:t>5. WEBINARS &amp; ADVISORS</a:t>
            </a:r>
            <a:br>
              <a:rPr lang="en-US" sz="3600" b="1" dirty="0" smtClean="0">
                <a:latin typeface="Arial Black" pitchFamily="34" charset="0"/>
              </a:rPr>
            </a:br>
            <a:r>
              <a:rPr lang="en-US" sz="2200" dirty="0" smtClean="0">
                <a:solidFill>
                  <a:srgbClr val="FF0000"/>
                </a:solidFill>
              </a:rPr>
              <a:t>If you want to take innovation to the next level, Platform/Report subscribers get free webinars, and we offer Advisor services.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14552"/>
            <a:ext cx="3594200"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53604"/>
            <a:ext cx="3219167"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4"/>
          <p:cNvSpPr>
            <a:spLocks noChangeArrowheads="1"/>
          </p:cNvSpPr>
          <p:nvPr/>
        </p:nvSpPr>
        <p:spPr bwMode="auto">
          <a:xfrm>
            <a:off x="762000" y="5058692"/>
            <a:ext cx="7848600" cy="732508"/>
          </a:xfrm>
          <a:prstGeom prst="rect">
            <a:avLst/>
          </a:prstGeom>
          <a:noFill/>
          <a:ln w="9525" algn="ctr">
            <a:noFill/>
            <a:miter lim="800000"/>
            <a:headEnd/>
            <a:tailEnd/>
          </a:ln>
        </p:spPr>
        <p:txBody>
          <a:bodyPr wrap="square">
            <a:spAutoFit/>
          </a:bodyPr>
          <a:lstStyle/>
          <a:p>
            <a:pPr algn="ctr" fontAlgn="base">
              <a:lnSpc>
                <a:spcPct val="80000"/>
              </a:lnSpc>
              <a:spcBef>
                <a:spcPct val="0"/>
              </a:spcBef>
              <a:spcAft>
                <a:spcPct val="0"/>
              </a:spcAft>
            </a:pPr>
            <a:r>
              <a:rPr lang="en-US" b="1" dirty="0" smtClean="0">
                <a:solidFill>
                  <a:srgbClr val="000000"/>
                </a:solidFill>
                <a:latin typeface="Arial" charset="0"/>
              </a:rPr>
              <a:t>More Info:</a:t>
            </a:r>
          </a:p>
          <a:p>
            <a:pPr algn="ctr" fontAlgn="base">
              <a:lnSpc>
                <a:spcPct val="80000"/>
              </a:lnSpc>
              <a:spcBef>
                <a:spcPct val="0"/>
              </a:spcBef>
              <a:spcAft>
                <a:spcPct val="0"/>
              </a:spcAft>
            </a:pPr>
            <a:r>
              <a:rPr lang="en-US" sz="3200" b="1" dirty="0" smtClean="0">
                <a:solidFill>
                  <a:srgbClr val="000000"/>
                </a:solidFill>
                <a:latin typeface="Arial" charset="0"/>
              </a:rPr>
              <a:t>TrendHunter.com/advisor</a:t>
            </a:r>
            <a:endParaRPr lang="en-US" sz="32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p:cNvSpPr>
            <a:spLocks noChangeArrowheads="1"/>
          </p:cNvSpPr>
          <p:nvPr/>
        </p:nvSpPr>
        <p:spPr bwMode="auto">
          <a:xfrm>
            <a:off x="3276600" y="2133600"/>
            <a:ext cx="2819400" cy="3429000"/>
          </a:xfrm>
          <a:prstGeom prst="rect">
            <a:avLst/>
          </a:prstGeom>
          <a:solidFill>
            <a:srgbClr val="000000"/>
          </a:solidFill>
          <a:ln w="9525" algn="ctr">
            <a:solidFill>
              <a:schemeClr val="tx1"/>
            </a:solidFill>
            <a:miter lim="800000"/>
            <a:headEnd/>
            <a:tailEnd/>
          </a:ln>
        </p:spPr>
        <p:txBody>
          <a:bodyPr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12291" name="Rectangle 2"/>
          <p:cNvSpPr>
            <a:spLocks noGrp="1" noChangeArrowheads="1"/>
          </p:cNvSpPr>
          <p:nvPr>
            <p:ph type="title"/>
          </p:nvPr>
        </p:nvSpPr>
        <p:spPr>
          <a:xfrm>
            <a:off x="304800" y="223838"/>
            <a:ext cx="8839200" cy="792162"/>
          </a:xfrm>
          <a:noFill/>
        </p:spPr>
        <p:txBody>
          <a:bodyPr/>
          <a:lstStyle/>
          <a:p>
            <a:pPr eaLnBrk="1" hangingPunct="1">
              <a:lnSpc>
                <a:spcPct val="80000"/>
              </a:lnSpc>
            </a:pPr>
            <a:r>
              <a:rPr lang="en-US" sz="3600" b="1" dirty="0" smtClean="0">
                <a:latin typeface="Arial Black" pitchFamily="34" charset="0"/>
              </a:rPr>
              <a:t>6. ACCLAIMED CONTENT</a:t>
            </a:r>
            <a:br>
              <a:rPr lang="en-US" sz="3600" b="1" dirty="0" smtClean="0">
                <a:latin typeface="Arial Black" pitchFamily="34" charset="0"/>
              </a:rPr>
            </a:br>
            <a:r>
              <a:rPr lang="en-US" sz="2200" dirty="0" smtClean="0">
                <a:solidFill>
                  <a:srgbClr val="FF0000"/>
                </a:solidFill>
              </a:rPr>
              <a:t>Last, enjoy the content!  You’re reading examples </a:t>
            </a:r>
            <a:br>
              <a:rPr lang="en-US" sz="2200" dirty="0" smtClean="0">
                <a:solidFill>
                  <a:srgbClr val="FF0000"/>
                </a:solidFill>
              </a:rPr>
            </a:br>
            <a:r>
              <a:rPr lang="en-US" sz="2200" dirty="0" smtClean="0">
                <a:solidFill>
                  <a:srgbClr val="FF0000"/>
                </a:solidFill>
              </a:rPr>
              <a:t>from the freshest source for cutting edge trends!</a:t>
            </a:r>
          </a:p>
        </p:txBody>
      </p:sp>
      <p:pic>
        <p:nvPicPr>
          <p:cNvPr id="12292" name="Picture 3"/>
          <p:cNvPicPr>
            <a:picLocks noChangeAspect="1" noChangeArrowheads="1"/>
          </p:cNvPicPr>
          <p:nvPr/>
        </p:nvPicPr>
        <p:blipFill>
          <a:blip r:embed="rId2" cstate="print"/>
          <a:srcRect/>
          <a:stretch>
            <a:fillRect/>
          </a:stretch>
        </p:blipFill>
        <p:spPr bwMode="auto">
          <a:xfrm>
            <a:off x="609600" y="2133600"/>
            <a:ext cx="1905000" cy="3495675"/>
          </a:xfrm>
          <a:prstGeom prst="rect">
            <a:avLst/>
          </a:prstGeom>
          <a:noFill/>
          <a:ln w="9525" algn="ctr">
            <a:noFill/>
            <a:miter lim="800000"/>
            <a:headEnd/>
            <a:tailEnd/>
          </a:ln>
        </p:spPr>
      </p:pic>
      <p:pic>
        <p:nvPicPr>
          <p:cNvPr id="12293" name="Picture 4"/>
          <p:cNvPicPr>
            <a:picLocks noChangeAspect="1" noChangeArrowheads="1"/>
          </p:cNvPicPr>
          <p:nvPr/>
        </p:nvPicPr>
        <p:blipFill>
          <a:blip r:embed="rId3" cstate="print"/>
          <a:srcRect/>
          <a:stretch>
            <a:fillRect/>
          </a:stretch>
        </p:blipFill>
        <p:spPr bwMode="auto">
          <a:xfrm>
            <a:off x="7010400" y="2209800"/>
            <a:ext cx="1905000" cy="3333750"/>
          </a:xfrm>
          <a:prstGeom prst="rect">
            <a:avLst/>
          </a:prstGeom>
          <a:noFill/>
          <a:ln w="9525" algn="ctr">
            <a:noFill/>
            <a:miter lim="800000"/>
            <a:headEnd/>
            <a:tailEnd/>
          </a:ln>
        </p:spPr>
      </p:pic>
      <p:sp>
        <p:nvSpPr>
          <p:cNvPr id="23" name="AutoShape 18"/>
          <p:cNvSpPr>
            <a:spLocks noChangeArrowheads="1"/>
          </p:cNvSpPr>
          <p:nvPr/>
        </p:nvSpPr>
        <p:spPr bwMode="auto">
          <a:xfrm rot="5400000">
            <a:off x="1014413" y="3709987"/>
            <a:ext cx="3429000" cy="276225"/>
          </a:xfrm>
          <a:prstGeom prst="triangle">
            <a:avLst>
              <a:gd name="adj" fmla="val 50000"/>
            </a:avLst>
          </a:prstGeom>
          <a:solidFill>
            <a:schemeClr val="bg1">
              <a:lumMod val="65000"/>
            </a:schemeClr>
          </a:solidFill>
          <a:ln w="9525" algn="ctr">
            <a:noFill/>
            <a:miter lim="800000"/>
            <a:headEnd/>
            <a:tailEnd/>
          </a:ln>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4" name="AutoShape 18"/>
          <p:cNvSpPr>
            <a:spLocks noChangeArrowheads="1"/>
          </p:cNvSpPr>
          <p:nvPr/>
        </p:nvSpPr>
        <p:spPr bwMode="auto">
          <a:xfrm rot="16200000">
            <a:off x="4991100" y="3695700"/>
            <a:ext cx="3429000" cy="304800"/>
          </a:xfrm>
          <a:prstGeom prst="triangle">
            <a:avLst>
              <a:gd name="adj" fmla="val 50000"/>
            </a:avLst>
          </a:prstGeom>
          <a:solidFill>
            <a:schemeClr val="bg1">
              <a:lumMod val="65000"/>
            </a:schemeClr>
          </a:solidFill>
          <a:ln w="9525" algn="ctr">
            <a:noFill/>
            <a:miter lim="800000"/>
            <a:headEnd/>
            <a:tailEnd/>
          </a:ln>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pic>
        <p:nvPicPr>
          <p:cNvPr id="12296" name="Picture 6"/>
          <p:cNvPicPr>
            <a:picLocks noChangeAspect="1" noChangeArrowheads="1"/>
          </p:cNvPicPr>
          <p:nvPr/>
        </p:nvPicPr>
        <p:blipFill>
          <a:blip r:embed="rId4" cstate="print"/>
          <a:srcRect/>
          <a:stretch>
            <a:fillRect/>
          </a:stretch>
        </p:blipFill>
        <p:spPr bwMode="auto">
          <a:xfrm>
            <a:off x="3530600" y="3524250"/>
            <a:ext cx="2362200" cy="590550"/>
          </a:xfrm>
          <a:prstGeom prst="rect">
            <a:avLst/>
          </a:prstGeom>
          <a:noFill/>
          <a:ln w="9525" algn="ctr">
            <a:noFill/>
            <a:miter lim="800000"/>
            <a:headEnd/>
            <a:tailEnd/>
          </a:ln>
        </p:spPr>
      </p:pic>
    </p:spTree>
    <p:extLst>
      <p:ext uri="{BB962C8B-B14F-4D97-AF65-F5344CB8AC3E}">
        <p14:creationId xmlns:p14="http://schemas.microsoft.com/office/powerpoint/2010/main" val="1376743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xfrm>
            <a:off x="3073400" y="6613525"/>
            <a:ext cx="2895600" cy="168275"/>
          </a:xfrm>
          <a:noFill/>
        </p:spPr>
        <p:txBody>
          <a:bodyPr/>
          <a:lstStyle/>
          <a:p>
            <a:fld id="{31D3D464-653F-4504-B3B1-7B545F05ADD4}" type="slidenum">
              <a:rPr lang="en-US" smtClean="0">
                <a:solidFill>
                  <a:srgbClr val="000000"/>
                </a:solidFill>
              </a:rPr>
              <a:pPr/>
              <a:t>12</a:t>
            </a:fld>
            <a:endParaRPr lang="en-US" smtClean="0">
              <a:solidFill>
                <a:srgbClr val="000000"/>
              </a:solidFill>
            </a:endParaRPr>
          </a:p>
        </p:txBody>
      </p:sp>
      <p:sp>
        <p:nvSpPr>
          <p:cNvPr id="13315" name="Rectangle 2"/>
          <p:cNvSpPr>
            <a:spLocks noGrp="1" noChangeArrowheads="1"/>
          </p:cNvSpPr>
          <p:nvPr>
            <p:ph type="title"/>
          </p:nvPr>
        </p:nvSpPr>
        <p:spPr>
          <a:xfrm>
            <a:off x="304800" y="255588"/>
            <a:ext cx="8839200" cy="792162"/>
          </a:xfrm>
          <a:noFill/>
        </p:spPr>
        <p:txBody>
          <a:bodyPr/>
          <a:lstStyle/>
          <a:p>
            <a:pPr eaLnBrk="1" hangingPunct="1">
              <a:lnSpc>
                <a:spcPct val="80000"/>
              </a:lnSpc>
            </a:pPr>
            <a:r>
              <a:rPr lang="en-US" sz="3200" b="1" dirty="0" smtClean="0">
                <a:latin typeface="Arial Black" pitchFamily="34" charset="0"/>
              </a:rPr>
              <a:t>BONUS: HOW TO INNOVATE</a:t>
            </a:r>
            <a:br>
              <a:rPr lang="en-US" sz="3200" b="1" dirty="0" smtClean="0">
                <a:latin typeface="Arial Black" pitchFamily="34" charset="0"/>
              </a:rPr>
            </a:br>
            <a:r>
              <a:rPr lang="en-US" sz="2000" dirty="0" smtClean="0">
                <a:solidFill>
                  <a:srgbClr val="FF0000"/>
                </a:solidFill>
              </a:rPr>
              <a:t>To get the most of </a:t>
            </a:r>
            <a:r>
              <a:rPr lang="en-US" sz="2000" dirty="0" smtClean="0">
                <a:solidFill>
                  <a:srgbClr val="FF0000"/>
                </a:solidFill>
              </a:rPr>
              <a:t>a subscription</a:t>
            </a:r>
            <a:r>
              <a:rPr lang="en-US" sz="2000" dirty="0" smtClean="0">
                <a:solidFill>
                  <a:srgbClr val="FF0000"/>
                </a:solidFill>
              </a:rPr>
              <a:t>, watch our 30 minute video </a:t>
            </a:r>
            <a:br>
              <a:rPr lang="en-US" sz="2000" dirty="0" smtClean="0">
                <a:solidFill>
                  <a:srgbClr val="FF0000"/>
                </a:solidFill>
              </a:rPr>
            </a:br>
            <a:r>
              <a:rPr lang="en-US" sz="2000" dirty="0" smtClean="0">
                <a:solidFill>
                  <a:srgbClr val="FF0000"/>
                </a:solidFill>
              </a:rPr>
              <a:t>of EXPLOITING CHAOS, and get your team to browse our book</a:t>
            </a:r>
          </a:p>
        </p:txBody>
      </p:sp>
      <p:pic>
        <p:nvPicPr>
          <p:cNvPr id="13316" name="Picture 21">
            <a:hlinkClick r:id="rId2"/>
          </p:cNvPr>
          <p:cNvPicPr>
            <a:picLocks noChangeAspect="1" noChangeArrowheads="1"/>
          </p:cNvPicPr>
          <p:nvPr/>
        </p:nvPicPr>
        <p:blipFill>
          <a:blip r:embed="rId3" cstate="print"/>
          <a:srcRect/>
          <a:stretch>
            <a:fillRect/>
          </a:stretch>
        </p:blipFill>
        <p:spPr bwMode="auto">
          <a:xfrm>
            <a:off x="1219200" y="2667000"/>
            <a:ext cx="3657600" cy="3171825"/>
          </a:xfrm>
          <a:prstGeom prst="rect">
            <a:avLst/>
          </a:prstGeom>
          <a:noFill/>
          <a:ln w="9525" algn="ctr">
            <a:noFill/>
            <a:miter lim="800000"/>
            <a:headEnd/>
            <a:tailEnd/>
          </a:ln>
        </p:spPr>
      </p:pic>
      <p:pic>
        <p:nvPicPr>
          <p:cNvPr id="13317" name="Picture 22">
            <a:hlinkClick r:id="rId4"/>
          </p:cNvPr>
          <p:cNvPicPr>
            <a:picLocks noChangeAspect="1" noChangeArrowheads="1"/>
          </p:cNvPicPr>
          <p:nvPr/>
        </p:nvPicPr>
        <p:blipFill>
          <a:blip r:embed="rId5" cstate="print"/>
          <a:srcRect b="31467"/>
          <a:stretch>
            <a:fillRect/>
          </a:stretch>
        </p:blipFill>
        <p:spPr bwMode="auto">
          <a:xfrm>
            <a:off x="5638800" y="2667000"/>
            <a:ext cx="2254250" cy="3200400"/>
          </a:xfrm>
          <a:prstGeom prst="rect">
            <a:avLst/>
          </a:prstGeom>
          <a:noFill/>
          <a:ln w="9525" algn="ctr">
            <a:noFill/>
            <a:miter lim="800000"/>
            <a:headEnd/>
            <a:tailEnd/>
          </a:ln>
        </p:spPr>
      </p:pic>
      <p:sp>
        <p:nvSpPr>
          <p:cNvPr id="24" name="Rectangle 7"/>
          <p:cNvSpPr>
            <a:spLocks noChangeArrowheads="1"/>
          </p:cNvSpPr>
          <p:nvPr/>
        </p:nvSpPr>
        <p:spPr bwMode="auto">
          <a:xfrm>
            <a:off x="1193800" y="2057400"/>
            <a:ext cx="3987800" cy="461963"/>
          </a:xfrm>
          <a:prstGeom prst="rect">
            <a:avLst/>
          </a:prstGeom>
          <a:noFill/>
          <a:ln w="9525" algn="ctr">
            <a:noFill/>
            <a:miter lim="800000"/>
            <a:headEnd/>
            <a:tailEnd/>
          </a:ln>
        </p:spPr>
        <p:txBody>
          <a:bodyPr>
            <a:spAutoFit/>
          </a:bodyPr>
          <a:lstStyle/>
          <a:p>
            <a:pPr fontAlgn="base">
              <a:lnSpc>
                <a:spcPct val="80000"/>
              </a:lnSpc>
              <a:spcBef>
                <a:spcPct val="0"/>
              </a:spcBef>
              <a:spcAft>
                <a:spcPct val="0"/>
              </a:spcAft>
              <a:defRPr/>
            </a:pPr>
            <a:r>
              <a:rPr lang="en-US" b="1" dirty="0">
                <a:solidFill>
                  <a:srgbClr val="000000"/>
                </a:solidFill>
                <a:latin typeface="Arial" charset="0"/>
              </a:rPr>
              <a:t>Free 30 Minute Training Video</a:t>
            </a:r>
            <a:br>
              <a:rPr lang="en-US" b="1" dirty="0">
                <a:solidFill>
                  <a:srgbClr val="000000"/>
                </a:solidFill>
                <a:latin typeface="Arial" charset="0"/>
              </a:rPr>
            </a:br>
            <a:r>
              <a:rPr lang="en-US" sz="1200" dirty="0">
                <a:solidFill>
                  <a:srgbClr val="000000">
                    <a:lumMod val="65000"/>
                    <a:lumOff val="35000"/>
                  </a:srgbClr>
                </a:solidFill>
                <a:latin typeface="Arial" charset="0"/>
              </a:rPr>
              <a:t>Video at: JeremyGutsche.com</a:t>
            </a:r>
            <a:endParaRPr lang="en-US" sz="900" dirty="0">
              <a:solidFill>
                <a:srgbClr val="000000">
                  <a:lumMod val="65000"/>
                  <a:lumOff val="35000"/>
                </a:srgbClr>
              </a:solidFill>
              <a:latin typeface="Arial" charset="0"/>
            </a:endParaRPr>
          </a:p>
        </p:txBody>
      </p:sp>
      <p:sp>
        <p:nvSpPr>
          <p:cNvPr id="25" name="Rectangle 7"/>
          <p:cNvSpPr>
            <a:spLocks noChangeArrowheads="1"/>
          </p:cNvSpPr>
          <p:nvPr/>
        </p:nvSpPr>
        <p:spPr bwMode="auto">
          <a:xfrm>
            <a:off x="5562600" y="2057400"/>
            <a:ext cx="2590800" cy="461963"/>
          </a:xfrm>
          <a:prstGeom prst="rect">
            <a:avLst/>
          </a:prstGeom>
          <a:noFill/>
          <a:ln w="9525" algn="ctr">
            <a:noFill/>
            <a:miter lim="800000"/>
            <a:headEnd/>
            <a:tailEnd/>
          </a:ln>
        </p:spPr>
        <p:txBody>
          <a:bodyPr>
            <a:spAutoFit/>
          </a:bodyPr>
          <a:lstStyle/>
          <a:p>
            <a:pPr fontAlgn="base">
              <a:lnSpc>
                <a:spcPct val="80000"/>
              </a:lnSpc>
              <a:spcBef>
                <a:spcPct val="0"/>
              </a:spcBef>
              <a:spcAft>
                <a:spcPct val="0"/>
              </a:spcAft>
              <a:defRPr/>
            </a:pPr>
            <a:r>
              <a:rPr lang="en-US" b="1" dirty="0">
                <a:solidFill>
                  <a:srgbClr val="000000"/>
                </a:solidFill>
                <a:latin typeface="Arial" charset="0"/>
              </a:rPr>
              <a:t>Innovation Book </a:t>
            </a:r>
            <a:br>
              <a:rPr lang="en-US" b="1" dirty="0">
                <a:solidFill>
                  <a:srgbClr val="000000"/>
                </a:solidFill>
                <a:latin typeface="Arial" charset="0"/>
              </a:rPr>
            </a:br>
            <a:r>
              <a:rPr lang="en-US" sz="1100" dirty="0" smtClean="0">
                <a:solidFill>
                  <a:srgbClr val="000000">
                    <a:lumMod val="65000"/>
                    <a:lumOff val="35000"/>
                  </a:srgbClr>
                </a:solidFill>
                <a:latin typeface="Arial" charset="0"/>
              </a:rPr>
              <a:t>Now enhanced with video1</a:t>
            </a:r>
            <a:endParaRPr lang="en-US" sz="900" dirty="0">
              <a:solidFill>
                <a:srgbClr val="000000">
                  <a:lumMod val="65000"/>
                  <a:lumOff val="35000"/>
                </a:srgbClr>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debar image" descr="sidebar image"/>
          <p:cNvPicPr>
            <a:picLocks noChangeAspect="1"/>
          </p:cNvPicPr>
          <p:nvPr/>
        </p:nvPicPr>
        <p:blipFill>
          <a:blip r:embed="rId2" cstate="print"/>
          <a:stretch>
            <a:fillRect/>
          </a:stretch>
        </p:blipFill>
        <p:spPr>
          <a:xfrm>
            <a:off x="0" y="0"/>
            <a:ext cx="381000" cy="6858000"/>
          </a:xfrm>
          <a:prstGeom prst="rect">
            <a:avLst/>
          </a:prstGeom>
        </p:spPr>
      </p:pic>
      <p:pic>
        <p:nvPicPr>
          <p:cNvPr id="2" name="header image" descr="header image"/>
          <p:cNvPicPr>
            <a:picLocks noChangeAspect="1"/>
          </p:cNvPicPr>
          <p:nvPr/>
        </p:nvPicPr>
        <p:blipFill>
          <a:blip r:embed="rId3" cstate="print"/>
          <a:stretch>
            <a:fillRect/>
          </a:stretch>
        </p:blipFill>
        <p:spPr>
          <a:xfrm>
            <a:off x="0" y="2381250"/>
            <a:ext cx="9144000" cy="1619250"/>
          </a:xfrm>
          <a:prstGeom prst="rect">
            <a:avLst/>
          </a:prstGeom>
        </p:spPr>
      </p:pic>
      <p:sp>
        <p:nvSpPr>
          <p:cNvPr id="3" name="TextBox 2"/>
          <p:cNvSpPr txBox="1"/>
          <p:nvPr/>
        </p:nvSpPr>
        <p:spPr>
          <a:xfrm>
            <a:off x="571500" y="2381250"/>
            <a:ext cx="8096250" cy="952500"/>
          </a:xfrm>
          <a:prstGeom prst="rect">
            <a:avLst/>
          </a:prstGeom>
          <a:noFill/>
        </p:spPr>
        <p:txBody>
          <a:bodyPr wrap="square" rtlCol="0">
            <a:spAutoFit/>
          </a:bodyPr>
          <a:lstStyle/>
          <a:p>
            <a:pPr marL="0" marR="0" lvl="0" indent="0" algn="l" fontAlgn="base"/>
            <a:r>
              <a:rPr sz="6600" b="0" i="0" u="none" strike="noStrike">
                <a:solidFill>
                  <a:srgbClr val="FFFFFF"/>
                </a:solidFill>
                <a:latin typeface="Arial Black"/>
              </a:rPr>
              <a:t>TOP 20 TRENDS</a:t>
            </a:r>
          </a:p>
        </p:txBody>
      </p:sp>
      <p:sp>
        <p:nvSpPr>
          <p:cNvPr id="4" name="TextBox 3"/>
          <p:cNvSpPr txBox="1"/>
          <p:nvPr/>
        </p:nvSpPr>
        <p:spPr>
          <a:xfrm>
            <a:off x="571500" y="3143250"/>
            <a:ext cx="8096250" cy="714375"/>
          </a:xfrm>
          <a:prstGeom prst="rect">
            <a:avLst/>
          </a:prstGeom>
          <a:noFill/>
        </p:spPr>
        <p:txBody>
          <a:bodyPr wrap="square" rtlCol="0">
            <a:spAutoFit/>
          </a:bodyPr>
          <a:lstStyle/>
          <a:p>
            <a:pPr marL="0" marR="0" lvl="0" indent="0" algn="l" fontAlgn="base"/>
            <a:r>
              <a:rPr sz="4000" b="0" i="0" u="none" strike="noStrike" dirty="0" smtClean="0">
                <a:solidFill>
                  <a:srgbClr val="FF0000"/>
                </a:solidFill>
                <a:latin typeface="Arial"/>
              </a:rPr>
              <a:t>201</a:t>
            </a:r>
            <a:r>
              <a:rPr lang="en-US" sz="4000" b="0" i="0" u="none" strike="noStrike" dirty="0" smtClean="0">
                <a:solidFill>
                  <a:srgbClr val="FF0000"/>
                </a:solidFill>
                <a:latin typeface="Arial"/>
              </a:rPr>
              <a:t>2</a:t>
            </a:r>
            <a:r>
              <a:rPr sz="4000" b="0" i="0" u="none" strike="noStrike" dirty="0" smtClean="0">
                <a:solidFill>
                  <a:srgbClr val="FF0000"/>
                </a:solidFill>
                <a:latin typeface="Arial"/>
              </a:rPr>
              <a:t> </a:t>
            </a:r>
            <a:r>
              <a:rPr sz="4000" b="0" i="0" u="none" strike="noStrike" dirty="0">
                <a:solidFill>
                  <a:srgbClr val="FF0000"/>
                </a:solidFill>
                <a:latin typeface="Arial"/>
              </a:rPr>
              <a:t>TREND </a:t>
            </a:r>
            <a:r>
              <a:rPr sz="4000" b="0" i="0" u="none" strike="noStrike" dirty="0" smtClean="0">
                <a:solidFill>
                  <a:srgbClr val="FF0000"/>
                </a:solidFill>
                <a:latin typeface="Arial"/>
              </a:rPr>
              <a:t>REPORT</a:t>
            </a:r>
            <a:endParaRPr sz="4000" b="0" i="0" u="none" strike="noStrike" dirty="0">
              <a:solidFill>
                <a:schemeClr val="tx2">
                  <a:lumMod val="60000"/>
                  <a:lumOff val="40000"/>
                </a:schemeClr>
              </a:solidFill>
              <a:latin typeface="Arial Black" pitchFamily="34" charset="0"/>
            </a:endParaRPr>
          </a:p>
        </p:txBody>
      </p:sp>
      <p:sp>
        <p:nvSpPr>
          <p:cNvPr id="5" name="TextBox 4"/>
          <p:cNvSpPr txBox="1"/>
          <p:nvPr/>
        </p:nvSpPr>
        <p:spPr>
          <a:xfrm>
            <a:off x="0" y="6600825"/>
            <a:ext cx="9144000" cy="238125"/>
          </a:xfrm>
          <a:prstGeom prst="rect">
            <a:avLst/>
          </a:prstGeom>
          <a:noFill/>
        </p:spPr>
        <p:txBody>
          <a:bodyPr wrap="square" rtlCol="0">
            <a:spAutoFit/>
          </a:bodyPr>
          <a:lstStyle/>
          <a:p>
            <a:pPr marL="0" marR="0" lvl="0" indent="0" algn="r" fontAlgn="base"/>
            <a:r>
              <a:rPr sz="1200" b="0" i="0" u="none" strike="noStrike">
                <a:solidFill>
                  <a:srgbClr val="000000"/>
                </a:solidFill>
                <a:latin typeface="Arial"/>
              </a:rPr>
              <a:t>                                                                                                   Copyright © TrendHunter.com. All Rights Reserved</a:t>
            </a:r>
          </a:p>
        </p:txBody>
      </p:sp>
      <p:sp>
        <p:nvSpPr>
          <p:cNvPr id="7" name="Rectangle 6"/>
          <p:cNvSpPr/>
          <p:nvPr/>
        </p:nvSpPr>
        <p:spPr>
          <a:xfrm>
            <a:off x="6324600" y="228600"/>
            <a:ext cx="2520242" cy="707886"/>
          </a:xfrm>
          <a:prstGeom prst="rect">
            <a:avLst/>
          </a:prstGeom>
          <a:solidFill>
            <a:srgbClr val="FF0000"/>
          </a:solidFill>
        </p:spPr>
        <p:txBody>
          <a:bodyPr wrap="none">
            <a:spAutoFit/>
          </a:bodyPr>
          <a:lstStyle/>
          <a:p>
            <a:pPr lvl="0" fontAlgn="base"/>
            <a:r>
              <a:rPr lang="en-US" sz="4000" dirty="0">
                <a:solidFill>
                  <a:schemeClr val="bg1"/>
                </a:solidFill>
                <a:latin typeface="Arial Black" pitchFamily="34" charset="0"/>
              </a:rPr>
              <a:t>SAMPLE</a:t>
            </a:r>
            <a:endParaRPr lang="en-US" sz="4000" dirty="0">
              <a:solidFill>
                <a:schemeClr val="bg1"/>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dirty="0">
                <a:solidFill>
                  <a:srgbClr val="000000"/>
                </a:solidFill>
                <a:latin typeface="Arial"/>
              </a:rPr>
              <a:t>http://www.trendhunter.com/id/99655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lang="en-US" sz="3000" b="1" i="0" u="none" strike="noStrike" dirty="0" smtClean="0">
                <a:solidFill>
                  <a:srgbClr val="FFFFFF"/>
                </a:solidFill>
                <a:latin typeface="Calibri"/>
              </a:rPr>
              <a:t>Digital Eating</a:t>
            </a:r>
            <a:endParaRPr sz="3000" b="1" i="0" u="none" strike="noStrike" dirty="0">
              <a:solidFill>
                <a:srgbClr val="FFFFFF"/>
              </a:solidFill>
              <a:latin typeface="Calibri"/>
            </a:endParaRP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Interactivity becomes essential in the culinary experience</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95526"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35280"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17615"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Art &amp; Design</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Because competition in the food service industry calls for players to be on top of the latest innovations, more and more restaurants are combining computers and cuisine to provide patrons with an interactive, digital experience every time they visit. Apps and other digital devices are being applied to menus, wait staff and more, adding a modern touch to mealtime to enhance engagement and brand loyalty among customers.</a:t>
            </a:r>
          </a:p>
        </p:txBody>
      </p:sp>
      <p:pic>
        <p:nvPicPr>
          <p:cNvPr id="26" name="sidebar image" descr="sidebar image"/>
          <p:cNvPicPr>
            <a:picLocks noChangeAspect="1"/>
          </p:cNvPicPr>
          <p:nvPr/>
        </p:nvPicPr>
        <p:blipFill>
          <a:blip r:embed="rId15"/>
          <a:stretch>
            <a:fillRect/>
          </a:stretch>
        </p:blipFill>
        <p:spPr>
          <a:xfrm>
            <a:off x="923925" y="2924175"/>
            <a:ext cx="3486150" cy="2914650"/>
          </a:xfrm>
          <a:prstGeom prst="rect">
            <a:avLst/>
          </a:prstGeom>
        </p:spPr>
      </p:pic>
      <p:pic>
        <p:nvPicPr>
          <p:cNvPr id="27" name="Image" descr="Image">
            <a:hlinkClick r:id="rId16" tooltip="Go to Paperless Cafe Newsstands"/>
          </p:cNvPr>
          <p:cNvPicPr>
            <a:picLocks noChangeAspect="1"/>
          </p:cNvPicPr>
          <p:nvPr/>
        </p:nvPicPr>
        <p:blipFill>
          <a:blip r:embed="rId17"/>
          <a:stretch>
            <a:fillRect/>
          </a:stretch>
        </p:blipFill>
        <p:spPr>
          <a:xfrm>
            <a:off x="1238250" y="2952750"/>
            <a:ext cx="2857500" cy="2857500"/>
          </a:xfrm>
          <a:prstGeom prst="rect">
            <a:avLst/>
          </a:prstGeom>
        </p:spPr>
      </p:pic>
      <p:sp>
        <p:nvSpPr>
          <p:cNvPr id="28" name="TextBox 27"/>
          <p:cNvSpPr txBox="1"/>
          <p:nvPr/>
        </p:nvSpPr>
        <p:spPr>
          <a:xfrm>
            <a:off x="371475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7.6</a:t>
            </a:r>
          </a:p>
        </p:txBody>
      </p:sp>
      <p:sp>
        <p:nvSpPr>
          <p:cNvPr id="29" name="TextBox 28"/>
          <p:cNvSpPr txBox="1"/>
          <p:nvPr/>
        </p:nvSpPr>
        <p:spPr>
          <a:xfrm>
            <a:off x="857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98968</a:t>
            </a:r>
          </a:p>
        </p:txBody>
      </p:sp>
      <p:sp>
        <p:nvSpPr>
          <p:cNvPr id="30" name="TextBox 29"/>
          <p:cNvSpPr txBox="1"/>
          <p:nvPr/>
        </p:nvSpPr>
        <p:spPr>
          <a:xfrm>
            <a:off x="952500" y="581025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Paperless Cafe Newsstands</a:t>
            </a:r>
          </a:p>
        </p:txBody>
      </p:sp>
      <p:pic>
        <p:nvPicPr>
          <p:cNvPr id="31" name="sidebar image" descr="sidebar image"/>
          <p:cNvPicPr>
            <a:picLocks noChangeAspect="1"/>
          </p:cNvPicPr>
          <p:nvPr/>
        </p:nvPicPr>
        <p:blipFill>
          <a:blip r:embed="rId18"/>
          <a:stretch>
            <a:fillRect/>
          </a:stretch>
        </p:blipFill>
        <p:spPr>
          <a:xfrm>
            <a:off x="4733925" y="2924175"/>
            <a:ext cx="1343025" cy="1152525"/>
          </a:xfrm>
          <a:prstGeom prst="rect">
            <a:avLst/>
          </a:prstGeom>
        </p:spPr>
      </p:pic>
      <p:pic>
        <p:nvPicPr>
          <p:cNvPr id="32" name="Image" descr="Image">
            <a:hlinkClick r:id="rId19" tooltip="Go to Robot-Ran Restaurants"/>
          </p:cNvPr>
          <p:cNvPicPr>
            <a:picLocks noChangeAspect="1"/>
          </p:cNvPicPr>
          <p:nvPr/>
        </p:nvPicPr>
        <p:blipFill>
          <a:blip r:embed="rId20"/>
          <a:stretch>
            <a:fillRect/>
          </a:stretch>
        </p:blipFill>
        <p:spPr>
          <a:xfrm>
            <a:off x="4857750" y="2952750"/>
            <a:ext cx="1095375" cy="1095375"/>
          </a:xfrm>
          <a:prstGeom prst="rect">
            <a:avLst/>
          </a:prstGeom>
        </p:spPr>
      </p:pic>
      <p:sp>
        <p:nvSpPr>
          <p:cNvPr id="33" name="TextBox 32"/>
          <p:cNvSpPr txBox="1"/>
          <p:nvPr/>
        </p:nvSpPr>
        <p:spPr>
          <a:xfrm>
            <a:off x="53816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7.6</a:t>
            </a:r>
          </a:p>
        </p:txBody>
      </p:sp>
      <p:sp>
        <p:nvSpPr>
          <p:cNvPr id="34" name="TextBox 33"/>
          <p:cNvSpPr txBox="1"/>
          <p:nvPr/>
        </p:nvSpPr>
        <p:spPr>
          <a:xfrm>
            <a:off x="4667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95482</a:t>
            </a:r>
          </a:p>
        </p:txBody>
      </p:sp>
      <p:sp>
        <p:nvSpPr>
          <p:cNvPr id="35" name="TextBox 34"/>
          <p:cNvSpPr txBox="1"/>
          <p:nvPr/>
        </p:nvSpPr>
        <p:spPr>
          <a:xfrm>
            <a:off x="47625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Robot-Ran Restaurants</a:t>
            </a:r>
          </a:p>
        </p:txBody>
      </p:sp>
      <p:pic>
        <p:nvPicPr>
          <p:cNvPr id="36" name="sidebar image" descr="sidebar image"/>
          <p:cNvPicPr>
            <a:picLocks noChangeAspect="1"/>
          </p:cNvPicPr>
          <p:nvPr/>
        </p:nvPicPr>
        <p:blipFill>
          <a:blip r:embed="rId18"/>
          <a:stretch>
            <a:fillRect/>
          </a:stretch>
        </p:blipFill>
        <p:spPr>
          <a:xfrm>
            <a:off x="6162675" y="2924175"/>
            <a:ext cx="1343025" cy="1152525"/>
          </a:xfrm>
          <a:prstGeom prst="rect">
            <a:avLst/>
          </a:prstGeom>
        </p:spPr>
      </p:pic>
      <p:pic>
        <p:nvPicPr>
          <p:cNvPr id="37" name="Image" descr="Image">
            <a:hlinkClick r:id="rId21" tooltip="Go to Internet Martini Bars"/>
          </p:cNvPr>
          <p:cNvPicPr>
            <a:picLocks noChangeAspect="1"/>
          </p:cNvPicPr>
          <p:nvPr/>
        </p:nvPicPr>
        <p:blipFill>
          <a:blip r:embed="rId22"/>
          <a:stretch>
            <a:fillRect/>
          </a:stretch>
        </p:blipFill>
        <p:spPr>
          <a:xfrm>
            <a:off x="6286500" y="2952750"/>
            <a:ext cx="1095375" cy="1095375"/>
          </a:xfrm>
          <a:prstGeom prst="rect">
            <a:avLst/>
          </a:prstGeom>
        </p:spPr>
      </p:pic>
      <p:sp>
        <p:nvSpPr>
          <p:cNvPr id="38" name="TextBox 37"/>
          <p:cNvSpPr txBox="1"/>
          <p:nvPr/>
        </p:nvSpPr>
        <p:spPr>
          <a:xfrm>
            <a:off x="681037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May / 6.1</a:t>
            </a:r>
          </a:p>
        </p:txBody>
      </p:sp>
      <p:sp>
        <p:nvSpPr>
          <p:cNvPr id="39" name="TextBox 38"/>
          <p:cNvSpPr txBox="1"/>
          <p:nvPr/>
        </p:nvSpPr>
        <p:spPr>
          <a:xfrm>
            <a:off x="609600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76874</a:t>
            </a:r>
          </a:p>
        </p:txBody>
      </p:sp>
      <p:sp>
        <p:nvSpPr>
          <p:cNvPr id="40" name="TextBox 39"/>
          <p:cNvSpPr txBox="1"/>
          <p:nvPr/>
        </p:nvSpPr>
        <p:spPr>
          <a:xfrm>
            <a:off x="619125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dirty="0">
                <a:solidFill>
                  <a:srgbClr val="000000"/>
                </a:solidFill>
                <a:latin typeface="Arial"/>
              </a:rPr>
              <a:t>Internet Martini Bars</a:t>
            </a:r>
          </a:p>
        </p:txBody>
      </p:sp>
      <p:pic>
        <p:nvPicPr>
          <p:cNvPr id="41" name="sidebar image" descr="sidebar image"/>
          <p:cNvPicPr>
            <a:picLocks noChangeAspect="1"/>
          </p:cNvPicPr>
          <p:nvPr/>
        </p:nvPicPr>
        <p:blipFill>
          <a:blip r:embed="rId18"/>
          <a:stretch>
            <a:fillRect/>
          </a:stretch>
        </p:blipFill>
        <p:spPr>
          <a:xfrm>
            <a:off x="7591425" y="2924175"/>
            <a:ext cx="1343025" cy="1152525"/>
          </a:xfrm>
          <a:prstGeom prst="rect">
            <a:avLst/>
          </a:prstGeom>
        </p:spPr>
      </p:pic>
      <p:pic>
        <p:nvPicPr>
          <p:cNvPr id="42" name="Image" descr="Image">
            <a:hlinkClick r:id="rId23" tooltip="Go to Interactive Restaurant Menus"/>
          </p:cNvPr>
          <p:cNvPicPr>
            <a:picLocks noChangeAspect="1"/>
          </p:cNvPicPr>
          <p:nvPr/>
        </p:nvPicPr>
        <p:blipFill>
          <a:blip r:embed="rId24"/>
          <a:stretch>
            <a:fillRect/>
          </a:stretch>
        </p:blipFill>
        <p:spPr>
          <a:xfrm>
            <a:off x="7715250" y="2952750"/>
            <a:ext cx="1095375" cy="1095375"/>
          </a:xfrm>
          <a:prstGeom prst="rect">
            <a:avLst/>
          </a:prstGeom>
        </p:spPr>
      </p:pic>
      <p:sp>
        <p:nvSpPr>
          <p:cNvPr id="43" name="TextBox 42"/>
          <p:cNvSpPr txBox="1"/>
          <p:nvPr/>
        </p:nvSpPr>
        <p:spPr>
          <a:xfrm>
            <a:off x="82391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Jul / 6.3</a:t>
            </a:r>
          </a:p>
        </p:txBody>
      </p:sp>
      <p:sp>
        <p:nvSpPr>
          <p:cNvPr id="44" name="TextBox 43"/>
          <p:cNvSpPr txBox="1"/>
          <p:nvPr/>
        </p:nvSpPr>
        <p:spPr>
          <a:xfrm>
            <a:off x="75247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80635</a:t>
            </a:r>
          </a:p>
        </p:txBody>
      </p:sp>
      <p:sp>
        <p:nvSpPr>
          <p:cNvPr id="45" name="TextBox 44"/>
          <p:cNvSpPr txBox="1"/>
          <p:nvPr/>
        </p:nvSpPr>
        <p:spPr>
          <a:xfrm>
            <a:off x="76200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Interactive Restaurant Menus</a:t>
            </a:r>
          </a:p>
        </p:txBody>
      </p:sp>
      <p:pic>
        <p:nvPicPr>
          <p:cNvPr id="46" name="sidebar image" descr="sidebar image"/>
          <p:cNvPicPr>
            <a:picLocks noChangeAspect="1"/>
          </p:cNvPicPr>
          <p:nvPr/>
        </p:nvPicPr>
        <p:blipFill>
          <a:blip r:embed="rId18"/>
          <a:stretch>
            <a:fillRect/>
          </a:stretch>
        </p:blipFill>
        <p:spPr>
          <a:xfrm>
            <a:off x="5448300" y="4829175"/>
            <a:ext cx="1343025" cy="1152525"/>
          </a:xfrm>
          <a:prstGeom prst="rect">
            <a:avLst/>
          </a:prstGeom>
        </p:spPr>
      </p:pic>
      <p:pic>
        <p:nvPicPr>
          <p:cNvPr id="47" name="Image" descr="Image">
            <a:hlinkClick r:id="rId25" tooltip="Go to iPad Menus"/>
          </p:cNvPr>
          <p:cNvPicPr>
            <a:picLocks noChangeAspect="1"/>
          </p:cNvPicPr>
          <p:nvPr/>
        </p:nvPicPr>
        <p:blipFill>
          <a:blip r:embed="rId26"/>
          <a:stretch>
            <a:fillRect/>
          </a:stretch>
        </p:blipFill>
        <p:spPr>
          <a:xfrm>
            <a:off x="5572125" y="4857750"/>
            <a:ext cx="1095375" cy="1095375"/>
          </a:xfrm>
          <a:prstGeom prst="rect">
            <a:avLst/>
          </a:prstGeom>
        </p:spPr>
      </p:pic>
      <p:sp>
        <p:nvSpPr>
          <p:cNvPr id="48" name="TextBox 47"/>
          <p:cNvSpPr txBox="1"/>
          <p:nvPr/>
        </p:nvSpPr>
        <p:spPr>
          <a:xfrm>
            <a:off x="609600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Jul / 6.3</a:t>
            </a:r>
          </a:p>
        </p:txBody>
      </p:sp>
      <p:sp>
        <p:nvSpPr>
          <p:cNvPr id="49" name="TextBox 48"/>
          <p:cNvSpPr txBox="1"/>
          <p:nvPr/>
        </p:nvSpPr>
        <p:spPr>
          <a:xfrm>
            <a:off x="538162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82355</a:t>
            </a:r>
          </a:p>
        </p:txBody>
      </p:sp>
      <p:sp>
        <p:nvSpPr>
          <p:cNvPr id="50" name="TextBox 49"/>
          <p:cNvSpPr txBox="1"/>
          <p:nvPr/>
        </p:nvSpPr>
        <p:spPr>
          <a:xfrm>
            <a:off x="547687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iPad Menus</a:t>
            </a:r>
          </a:p>
        </p:txBody>
      </p:sp>
      <p:pic>
        <p:nvPicPr>
          <p:cNvPr id="51" name="sidebar image" descr="sidebar image"/>
          <p:cNvPicPr>
            <a:picLocks noChangeAspect="1"/>
          </p:cNvPicPr>
          <p:nvPr/>
        </p:nvPicPr>
        <p:blipFill>
          <a:blip r:embed="rId18"/>
          <a:stretch>
            <a:fillRect/>
          </a:stretch>
        </p:blipFill>
        <p:spPr>
          <a:xfrm>
            <a:off x="6877050" y="4829175"/>
            <a:ext cx="1343025" cy="1152525"/>
          </a:xfrm>
          <a:prstGeom prst="rect">
            <a:avLst/>
          </a:prstGeom>
        </p:spPr>
      </p:pic>
      <p:pic>
        <p:nvPicPr>
          <p:cNvPr id="52" name="Image" descr="Image">
            <a:hlinkClick r:id="rId27" tooltip="Go to Social Media Fast Foods"/>
          </p:cNvPr>
          <p:cNvPicPr>
            <a:picLocks noChangeAspect="1"/>
          </p:cNvPicPr>
          <p:nvPr/>
        </p:nvPicPr>
        <p:blipFill>
          <a:blip r:embed="rId28"/>
          <a:stretch>
            <a:fillRect/>
          </a:stretch>
        </p:blipFill>
        <p:spPr>
          <a:xfrm>
            <a:off x="7000875" y="4857750"/>
            <a:ext cx="1095375" cy="1095375"/>
          </a:xfrm>
          <a:prstGeom prst="rect">
            <a:avLst/>
          </a:prstGeom>
        </p:spPr>
      </p:pic>
      <p:sp>
        <p:nvSpPr>
          <p:cNvPr id="53" name="TextBox 52"/>
          <p:cNvSpPr txBox="1"/>
          <p:nvPr/>
        </p:nvSpPr>
        <p:spPr>
          <a:xfrm>
            <a:off x="752475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Sep / 3.7</a:t>
            </a:r>
          </a:p>
        </p:txBody>
      </p:sp>
      <p:sp>
        <p:nvSpPr>
          <p:cNvPr id="54" name="TextBox 53"/>
          <p:cNvSpPr txBox="1"/>
          <p:nvPr/>
        </p:nvSpPr>
        <p:spPr>
          <a:xfrm>
            <a:off x="681037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87407</a:t>
            </a:r>
          </a:p>
        </p:txBody>
      </p:sp>
      <p:sp>
        <p:nvSpPr>
          <p:cNvPr id="55" name="TextBox 54"/>
          <p:cNvSpPr txBox="1"/>
          <p:nvPr/>
        </p:nvSpPr>
        <p:spPr>
          <a:xfrm>
            <a:off x="690562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Fast Foods</a:t>
            </a:r>
          </a:p>
        </p:txBody>
      </p:sp>
    </p:spTree>
    <p:extLst>
      <p:ext uri="{BB962C8B-B14F-4D97-AF65-F5344CB8AC3E}">
        <p14:creationId xmlns:p14="http://schemas.microsoft.com/office/powerpoint/2010/main" val="48330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http://www.trendhunter.com/id/113559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Pop Culture Vacations</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A901"/>
                </a:solidFill>
                <a:latin typeface="Arial"/>
              </a:rPr>
              <a:t>Hotels are taking inspiration from movies and media to attract visitors</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84000"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434816"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99460"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World</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The numerous references made to pop culture and media within today's society has inspired those running vacation spots and hotels to do the same in hopes to attract more visitors. Targeting fans of much-loved pop culture characters like Batman and James Bond, those in the travel business are sure to appeal to movie fans with their creative themed designs.</a:t>
            </a:r>
          </a:p>
        </p:txBody>
      </p:sp>
      <p:pic>
        <p:nvPicPr>
          <p:cNvPr id="26" name="sidebar image" descr="sidebar image"/>
          <p:cNvPicPr>
            <a:picLocks noChangeAspect="1"/>
          </p:cNvPicPr>
          <p:nvPr/>
        </p:nvPicPr>
        <p:blipFill>
          <a:blip r:embed="rId15"/>
          <a:stretch>
            <a:fillRect/>
          </a:stretch>
        </p:blipFill>
        <p:spPr>
          <a:xfrm>
            <a:off x="923925" y="2828925"/>
            <a:ext cx="3486150" cy="2914650"/>
          </a:xfrm>
          <a:prstGeom prst="rect">
            <a:avLst/>
          </a:prstGeom>
        </p:spPr>
      </p:pic>
      <p:pic>
        <p:nvPicPr>
          <p:cNvPr id="27" name="Image" descr="Image">
            <a:hlinkClick r:id="rId16" tooltip="Go to Pop Culture Toon Hotels"/>
          </p:cNvPr>
          <p:cNvPicPr>
            <a:picLocks noChangeAspect="1"/>
          </p:cNvPicPr>
          <p:nvPr/>
        </p:nvPicPr>
        <p:blipFill>
          <a:blip r:embed="rId17"/>
          <a:stretch>
            <a:fillRect/>
          </a:stretch>
        </p:blipFill>
        <p:spPr>
          <a:xfrm>
            <a:off x="1238250" y="2857500"/>
            <a:ext cx="2857500" cy="2857500"/>
          </a:xfrm>
          <a:prstGeom prst="rect">
            <a:avLst/>
          </a:prstGeom>
        </p:spPr>
      </p:pic>
      <p:sp>
        <p:nvSpPr>
          <p:cNvPr id="28" name="TextBox 27"/>
          <p:cNvSpPr txBox="1"/>
          <p:nvPr/>
        </p:nvSpPr>
        <p:spPr>
          <a:xfrm>
            <a:off x="3714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8.1</a:t>
            </a:r>
          </a:p>
        </p:txBody>
      </p:sp>
      <p:sp>
        <p:nvSpPr>
          <p:cNvPr id="29" name="TextBox 28"/>
          <p:cNvSpPr txBox="1"/>
          <p:nvPr/>
        </p:nvSpPr>
        <p:spPr>
          <a:xfrm>
            <a:off x="857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100660</a:t>
            </a:r>
          </a:p>
        </p:txBody>
      </p:sp>
      <p:sp>
        <p:nvSpPr>
          <p:cNvPr id="30" name="TextBox 29"/>
          <p:cNvSpPr txBox="1"/>
          <p:nvPr/>
        </p:nvSpPr>
        <p:spPr>
          <a:xfrm>
            <a:off x="952500" y="571500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Pop Culture Toon Hotels</a:t>
            </a:r>
          </a:p>
        </p:txBody>
      </p:sp>
      <p:pic>
        <p:nvPicPr>
          <p:cNvPr id="31" name="sidebar image" descr="sidebar image"/>
          <p:cNvPicPr>
            <a:picLocks noChangeAspect="1"/>
          </p:cNvPicPr>
          <p:nvPr/>
        </p:nvPicPr>
        <p:blipFill>
          <a:blip r:embed="rId18"/>
          <a:stretch>
            <a:fillRect/>
          </a:stretch>
        </p:blipFill>
        <p:spPr>
          <a:xfrm>
            <a:off x="5210175" y="2828925"/>
            <a:ext cx="1343025" cy="1152525"/>
          </a:xfrm>
          <a:prstGeom prst="rect">
            <a:avLst/>
          </a:prstGeom>
        </p:spPr>
      </p:pic>
      <p:pic>
        <p:nvPicPr>
          <p:cNvPr id="32" name="Image" descr="Image">
            <a:hlinkClick r:id="rId19" tooltip="Go to Extravagant Fantasy Vacations"/>
          </p:cNvPr>
          <p:cNvPicPr>
            <a:picLocks noChangeAspect="1"/>
          </p:cNvPicPr>
          <p:nvPr/>
        </p:nvPicPr>
        <p:blipFill>
          <a:blip r:embed="rId20"/>
          <a:stretch>
            <a:fillRect/>
          </a:stretch>
        </p:blipFill>
        <p:spPr>
          <a:xfrm>
            <a:off x="5334000" y="2857500"/>
            <a:ext cx="1095375" cy="1095375"/>
          </a:xfrm>
          <a:prstGeom prst="rect">
            <a:avLst/>
          </a:prstGeom>
        </p:spPr>
      </p:pic>
      <p:sp>
        <p:nvSpPr>
          <p:cNvPr id="33" name="TextBox 32"/>
          <p:cNvSpPr txBox="1"/>
          <p:nvPr/>
        </p:nvSpPr>
        <p:spPr>
          <a:xfrm>
            <a:off x="5857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6.6</a:t>
            </a:r>
          </a:p>
        </p:txBody>
      </p:sp>
      <p:sp>
        <p:nvSpPr>
          <p:cNvPr id="34" name="TextBox 33"/>
          <p:cNvSpPr txBox="1"/>
          <p:nvPr/>
        </p:nvSpPr>
        <p:spPr>
          <a:xfrm>
            <a:off x="5143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90190</a:t>
            </a:r>
          </a:p>
        </p:txBody>
      </p:sp>
      <p:sp>
        <p:nvSpPr>
          <p:cNvPr id="35" name="TextBox 34"/>
          <p:cNvSpPr txBox="1"/>
          <p:nvPr/>
        </p:nvSpPr>
        <p:spPr>
          <a:xfrm>
            <a:off x="5238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Extravagant Fantasy Vacations</a:t>
            </a:r>
          </a:p>
        </p:txBody>
      </p:sp>
      <p:pic>
        <p:nvPicPr>
          <p:cNvPr id="36" name="sidebar image" descr="sidebar image"/>
          <p:cNvPicPr>
            <a:picLocks noChangeAspect="1"/>
          </p:cNvPicPr>
          <p:nvPr/>
        </p:nvPicPr>
        <p:blipFill>
          <a:blip r:embed="rId18"/>
          <a:stretch>
            <a:fillRect/>
          </a:stretch>
        </p:blipFill>
        <p:spPr>
          <a:xfrm>
            <a:off x="7115175" y="2828925"/>
            <a:ext cx="1343025" cy="1152525"/>
          </a:xfrm>
          <a:prstGeom prst="rect">
            <a:avLst/>
          </a:prstGeom>
        </p:spPr>
      </p:pic>
      <p:pic>
        <p:nvPicPr>
          <p:cNvPr id="37" name="Image" descr="Image">
            <a:hlinkClick r:id="rId21" tooltip="Go to Superhero Hotel Rooms"/>
          </p:cNvPr>
          <p:cNvPicPr>
            <a:picLocks noChangeAspect="1"/>
          </p:cNvPicPr>
          <p:nvPr/>
        </p:nvPicPr>
        <p:blipFill>
          <a:blip r:embed="rId22"/>
          <a:stretch>
            <a:fillRect/>
          </a:stretch>
        </p:blipFill>
        <p:spPr>
          <a:xfrm>
            <a:off x="7239000" y="2857500"/>
            <a:ext cx="1095375" cy="1095375"/>
          </a:xfrm>
          <a:prstGeom prst="rect">
            <a:avLst/>
          </a:prstGeom>
        </p:spPr>
      </p:pic>
      <p:sp>
        <p:nvSpPr>
          <p:cNvPr id="38" name="TextBox 37"/>
          <p:cNvSpPr txBox="1"/>
          <p:nvPr/>
        </p:nvSpPr>
        <p:spPr>
          <a:xfrm>
            <a:off x="7762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7.8</a:t>
            </a:r>
          </a:p>
        </p:txBody>
      </p:sp>
      <p:sp>
        <p:nvSpPr>
          <p:cNvPr id="39" name="TextBox 38"/>
          <p:cNvSpPr txBox="1"/>
          <p:nvPr/>
        </p:nvSpPr>
        <p:spPr>
          <a:xfrm>
            <a:off x="7048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106065</a:t>
            </a:r>
          </a:p>
        </p:txBody>
      </p:sp>
      <p:sp>
        <p:nvSpPr>
          <p:cNvPr id="40" name="TextBox 39"/>
          <p:cNvSpPr txBox="1"/>
          <p:nvPr/>
        </p:nvSpPr>
        <p:spPr>
          <a:xfrm>
            <a:off x="7143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Superhero Hotel Rooms</a:t>
            </a:r>
          </a:p>
        </p:txBody>
      </p:sp>
      <p:pic>
        <p:nvPicPr>
          <p:cNvPr id="41" name="sidebar image" descr="sidebar image"/>
          <p:cNvPicPr>
            <a:picLocks noChangeAspect="1"/>
          </p:cNvPicPr>
          <p:nvPr/>
        </p:nvPicPr>
        <p:blipFill>
          <a:blip r:embed="rId18"/>
          <a:stretch>
            <a:fillRect/>
          </a:stretch>
        </p:blipFill>
        <p:spPr>
          <a:xfrm>
            <a:off x="5210175" y="4733925"/>
            <a:ext cx="1343025" cy="1152525"/>
          </a:xfrm>
          <a:prstGeom prst="rect">
            <a:avLst/>
          </a:prstGeom>
        </p:spPr>
      </p:pic>
      <p:pic>
        <p:nvPicPr>
          <p:cNvPr id="42" name="Image" descr="Image">
            <a:hlinkClick r:id="rId23" tooltip="Go to Pandora-Like Vacation Villas"/>
          </p:cNvPr>
          <p:cNvPicPr>
            <a:picLocks noChangeAspect="1"/>
          </p:cNvPicPr>
          <p:nvPr/>
        </p:nvPicPr>
        <p:blipFill>
          <a:blip r:embed="rId24"/>
          <a:stretch>
            <a:fillRect/>
          </a:stretch>
        </p:blipFill>
        <p:spPr>
          <a:xfrm>
            <a:off x="5334000" y="4762500"/>
            <a:ext cx="1095375" cy="1095375"/>
          </a:xfrm>
          <a:prstGeom prst="rect">
            <a:avLst/>
          </a:prstGeom>
        </p:spPr>
      </p:pic>
      <p:sp>
        <p:nvSpPr>
          <p:cNvPr id="43" name="TextBox 42"/>
          <p:cNvSpPr txBox="1"/>
          <p:nvPr/>
        </p:nvSpPr>
        <p:spPr>
          <a:xfrm>
            <a:off x="5857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5.4</a:t>
            </a:r>
          </a:p>
        </p:txBody>
      </p:sp>
      <p:sp>
        <p:nvSpPr>
          <p:cNvPr id="44" name="TextBox 43"/>
          <p:cNvSpPr txBox="1"/>
          <p:nvPr/>
        </p:nvSpPr>
        <p:spPr>
          <a:xfrm>
            <a:off x="5143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66213</a:t>
            </a:r>
          </a:p>
        </p:txBody>
      </p:sp>
      <p:sp>
        <p:nvSpPr>
          <p:cNvPr id="45" name="TextBox 44"/>
          <p:cNvSpPr txBox="1"/>
          <p:nvPr/>
        </p:nvSpPr>
        <p:spPr>
          <a:xfrm>
            <a:off x="5238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Pandora-Like Vacation Villas</a:t>
            </a:r>
          </a:p>
        </p:txBody>
      </p:sp>
    </p:spTree>
    <p:extLst>
      <p:ext uri="{BB962C8B-B14F-4D97-AF65-F5344CB8AC3E}">
        <p14:creationId xmlns:p14="http://schemas.microsoft.com/office/powerpoint/2010/main" val="29535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http://www.trendhunter.com/id/109407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Renovated Tradition</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8D13"/>
                </a:solidFill>
                <a:latin typeface="Arial"/>
              </a:rPr>
              <a:t>Classic coffeehouses are reinterpreted for the contemporary coffee crowd</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78762"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282893"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70583"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Lifestyle</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From classic, cozy and independent coffeehouses to "fast food" cafes like Starbucks, coffee shops have evolved tremendously over the last century. Now, coffee-drinkers are turning to contemporary, one-of-a-kind cafes, with some even offering other services--like knitting and pets--along with coffee. These revitalized cafes appeal to the modern caffeine-lover with a specific interest or someone who wants, in addition to a simple cup of joe, an entire experience.</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Eclectic Coffee Shop Redesign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8.5</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108852</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Eclectic Coffee Shop Redesigns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Pop-Up Portable Coffee Shop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8.2</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106599</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Pop-Up Portable Coffee Shops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Hidden Coffee Shop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7.6</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104953</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Hidden Coffee Shops</a:t>
            </a:r>
          </a:p>
        </p:txBody>
      </p:sp>
      <p:pic>
        <p:nvPicPr>
          <p:cNvPr id="41" name="sidebar image" descr="sidebar image"/>
          <p:cNvPicPr>
            <a:picLocks noChangeAspect="1"/>
          </p:cNvPicPr>
          <p:nvPr/>
        </p:nvPicPr>
        <p:blipFill>
          <a:blip r:embed="rId22"/>
          <a:stretch>
            <a:fillRect/>
          </a:stretch>
        </p:blipFill>
        <p:spPr>
          <a:xfrm>
            <a:off x="1066800" y="5067300"/>
            <a:ext cx="1343025" cy="1152525"/>
          </a:xfrm>
          <a:prstGeom prst="rect">
            <a:avLst/>
          </a:prstGeom>
        </p:spPr>
      </p:pic>
      <p:pic>
        <p:nvPicPr>
          <p:cNvPr id="42" name="Image" descr="Image">
            <a:hlinkClick r:id="rId23" tooltip="Go to Crafty Cafes"/>
          </p:cNvPr>
          <p:cNvPicPr>
            <a:picLocks noChangeAspect="1"/>
          </p:cNvPicPr>
          <p:nvPr/>
        </p:nvPicPr>
        <p:blipFill>
          <a:blip r:embed="rId24"/>
          <a:stretch>
            <a:fillRect/>
          </a:stretch>
        </p:blipFill>
        <p:spPr>
          <a:xfrm>
            <a:off x="1190625" y="5095875"/>
            <a:ext cx="1095375" cy="1095375"/>
          </a:xfrm>
          <a:prstGeom prst="rect">
            <a:avLst/>
          </a:prstGeom>
        </p:spPr>
      </p:pic>
      <p:sp>
        <p:nvSpPr>
          <p:cNvPr id="43" name="TextBox 42"/>
          <p:cNvSpPr txBox="1"/>
          <p:nvPr/>
        </p:nvSpPr>
        <p:spPr>
          <a:xfrm>
            <a:off x="17145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5.8</a:t>
            </a:r>
          </a:p>
        </p:txBody>
      </p:sp>
      <p:sp>
        <p:nvSpPr>
          <p:cNvPr id="44" name="TextBox 43"/>
          <p:cNvSpPr txBox="1"/>
          <p:nvPr/>
        </p:nvSpPr>
        <p:spPr>
          <a:xfrm>
            <a:off x="10001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96483</a:t>
            </a:r>
          </a:p>
        </p:txBody>
      </p:sp>
      <p:sp>
        <p:nvSpPr>
          <p:cNvPr id="45" name="TextBox 44"/>
          <p:cNvSpPr txBox="1"/>
          <p:nvPr/>
        </p:nvSpPr>
        <p:spPr>
          <a:xfrm>
            <a:off x="10953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Crafty Cafes</a:t>
            </a:r>
          </a:p>
        </p:txBody>
      </p:sp>
      <p:pic>
        <p:nvPicPr>
          <p:cNvPr id="46" name="sidebar image" descr="sidebar image"/>
          <p:cNvPicPr>
            <a:picLocks noChangeAspect="1"/>
          </p:cNvPicPr>
          <p:nvPr/>
        </p:nvPicPr>
        <p:blipFill>
          <a:blip r:embed="rId22"/>
          <a:stretch>
            <a:fillRect/>
          </a:stretch>
        </p:blipFill>
        <p:spPr>
          <a:xfrm>
            <a:off x="2543175" y="5067300"/>
            <a:ext cx="1343025" cy="1152525"/>
          </a:xfrm>
          <a:prstGeom prst="rect">
            <a:avLst/>
          </a:prstGeom>
        </p:spPr>
      </p:pic>
      <p:pic>
        <p:nvPicPr>
          <p:cNvPr id="47" name="Image" descr="Image">
            <a:hlinkClick r:id="rId25" tooltip="Go to Tattoo Tea Parlors"/>
          </p:cNvPr>
          <p:cNvPicPr>
            <a:picLocks noChangeAspect="1"/>
          </p:cNvPicPr>
          <p:nvPr/>
        </p:nvPicPr>
        <p:blipFill>
          <a:blip r:embed="rId26"/>
          <a:stretch>
            <a:fillRect/>
          </a:stretch>
        </p:blipFill>
        <p:spPr>
          <a:xfrm>
            <a:off x="2667000" y="5095875"/>
            <a:ext cx="1095375" cy="1095375"/>
          </a:xfrm>
          <a:prstGeom prst="rect">
            <a:avLst/>
          </a:prstGeom>
        </p:spPr>
      </p:pic>
      <p:sp>
        <p:nvSpPr>
          <p:cNvPr id="48" name="TextBox 47"/>
          <p:cNvSpPr txBox="1"/>
          <p:nvPr/>
        </p:nvSpPr>
        <p:spPr>
          <a:xfrm>
            <a:off x="3190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4.3</a:t>
            </a:r>
          </a:p>
        </p:txBody>
      </p:sp>
      <p:sp>
        <p:nvSpPr>
          <p:cNvPr id="49" name="TextBox 48"/>
          <p:cNvSpPr txBox="1"/>
          <p:nvPr/>
        </p:nvSpPr>
        <p:spPr>
          <a:xfrm>
            <a:off x="2476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105508</a:t>
            </a:r>
          </a:p>
        </p:txBody>
      </p:sp>
      <p:sp>
        <p:nvSpPr>
          <p:cNvPr id="50" name="TextBox 49"/>
          <p:cNvSpPr txBox="1"/>
          <p:nvPr/>
        </p:nvSpPr>
        <p:spPr>
          <a:xfrm>
            <a:off x="2571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Tattoo Tea Parlors</a:t>
            </a:r>
          </a:p>
        </p:txBody>
      </p:sp>
      <p:pic>
        <p:nvPicPr>
          <p:cNvPr id="51" name="sidebar image" descr="sidebar image"/>
          <p:cNvPicPr>
            <a:picLocks noChangeAspect="1"/>
          </p:cNvPicPr>
          <p:nvPr/>
        </p:nvPicPr>
        <p:blipFill>
          <a:blip r:embed="rId22"/>
          <a:stretch>
            <a:fillRect/>
          </a:stretch>
        </p:blipFill>
        <p:spPr>
          <a:xfrm>
            <a:off x="4019550" y="5067300"/>
            <a:ext cx="1343025" cy="1152525"/>
          </a:xfrm>
          <a:prstGeom prst="rect">
            <a:avLst/>
          </a:prstGeom>
        </p:spPr>
      </p:pic>
      <p:pic>
        <p:nvPicPr>
          <p:cNvPr id="52" name="Image" descr="Image">
            <a:hlinkClick r:id="rId27" tooltip="Go to Micro Theater Coffee Houses"/>
          </p:cNvPr>
          <p:cNvPicPr>
            <a:picLocks noChangeAspect="1"/>
          </p:cNvPicPr>
          <p:nvPr/>
        </p:nvPicPr>
        <p:blipFill>
          <a:blip r:embed="rId28"/>
          <a:stretch>
            <a:fillRect/>
          </a:stretch>
        </p:blipFill>
        <p:spPr>
          <a:xfrm>
            <a:off x="4143375" y="5095875"/>
            <a:ext cx="1095375" cy="1095375"/>
          </a:xfrm>
          <a:prstGeom prst="rect">
            <a:avLst/>
          </a:prstGeom>
        </p:spPr>
      </p:pic>
      <p:sp>
        <p:nvSpPr>
          <p:cNvPr id="53" name="TextBox 52"/>
          <p:cNvSpPr txBox="1"/>
          <p:nvPr/>
        </p:nvSpPr>
        <p:spPr>
          <a:xfrm>
            <a:off x="46672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5.1</a:t>
            </a:r>
          </a:p>
        </p:txBody>
      </p:sp>
      <p:sp>
        <p:nvSpPr>
          <p:cNvPr id="54" name="TextBox 53"/>
          <p:cNvSpPr txBox="1"/>
          <p:nvPr/>
        </p:nvSpPr>
        <p:spPr>
          <a:xfrm>
            <a:off x="39528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101416</a:t>
            </a:r>
          </a:p>
        </p:txBody>
      </p:sp>
      <p:sp>
        <p:nvSpPr>
          <p:cNvPr id="55" name="TextBox 54"/>
          <p:cNvSpPr txBox="1"/>
          <p:nvPr/>
        </p:nvSpPr>
        <p:spPr>
          <a:xfrm>
            <a:off x="40481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Micro Theater Coffee Houses</a:t>
            </a:r>
          </a:p>
        </p:txBody>
      </p:sp>
      <p:pic>
        <p:nvPicPr>
          <p:cNvPr id="56" name="sidebar image" descr="sidebar image"/>
          <p:cNvPicPr>
            <a:picLocks noChangeAspect="1"/>
          </p:cNvPicPr>
          <p:nvPr/>
        </p:nvPicPr>
        <p:blipFill>
          <a:blip r:embed="rId22"/>
          <a:stretch>
            <a:fillRect/>
          </a:stretch>
        </p:blipFill>
        <p:spPr>
          <a:xfrm>
            <a:off x="5495925" y="5067300"/>
            <a:ext cx="1343025" cy="1152525"/>
          </a:xfrm>
          <a:prstGeom prst="rect">
            <a:avLst/>
          </a:prstGeom>
        </p:spPr>
      </p:pic>
      <p:pic>
        <p:nvPicPr>
          <p:cNvPr id="57" name="Image" descr="Image">
            <a:hlinkClick r:id="rId29" tooltip="Go to Clothes-Cleaning Cafes"/>
          </p:cNvPr>
          <p:cNvPicPr>
            <a:picLocks noChangeAspect="1"/>
          </p:cNvPicPr>
          <p:nvPr/>
        </p:nvPicPr>
        <p:blipFill>
          <a:blip r:embed="rId30"/>
          <a:stretch>
            <a:fillRect/>
          </a:stretch>
        </p:blipFill>
        <p:spPr>
          <a:xfrm>
            <a:off x="5619750" y="5095875"/>
            <a:ext cx="1095375" cy="1095375"/>
          </a:xfrm>
          <a:prstGeom prst="rect">
            <a:avLst/>
          </a:prstGeom>
        </p:spPr>
      </p:pic>
      <p:sp>
        <p:nvSpPr>
          <p:cNvPr id="58" name="TextBox 57"/>
          <p:cNvSpPr txBox="1"/>
          <p:nvPr/>
        </p:nvSpPr>
        <p:spPr>
          <a:xfrm>
            <a:off x="61436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6.2</a:t>
            </a:r>
          </a:p>
        </p:txBody>
      </p:sp>
      <p:sp>
        <p:nvSpPr>
          <p:cNvPr id="59" name="TextBox 58"/>
          <p:cNvSpPr txBox="1"/>
          <p:nvPr/>
        </p:nvSpPr>
        <p:spPr>
          <a:xfrm>
            <a:off x="54292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106008</a:t>
            </a:r>
          </a:p>
        </p:txBody>
      </p:sp>
      <p:sp>
        <p:nvSpPr>
          <p:cNvPr id="60" name="TextBox 59"/>
          <p:cNvSpPr txBox="1"/>
          <p:nvPr/>
        </p:nvSpPr>
        <p:spPr>
          <a:xfrm>
            <a:off x="55245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Clothes-Cleaning Cafes</a:t>
            </a:r>
          </a:p>
        </p:txBody>
      </p:sp>
      <p:pic>
        <p:nvPicPr>
          <p:cNvPr id="61" name="sidebar image" descr="sidebar image"/>
          <p:cNvPicPr>
            <a:picLocks noChangeAspect="1"/>
          </p:cNvPicPr>
          <p:nvPr/>
        </p:nvPicPr>
        <p:blipFill>
          <a:blip r:embed="rId22"/>
          <a:stretch>
            <a:fillRect/>
          </a:stretch>
        </p:blipFill>
        <p:spPr>
          <a:xfrm>
            <a:off x="6972300" y="5067300"/>
            <a:ext cx="1343025" cy="1152525"/>
          </a:xfrm>
          <a:prstGeom prst="rect">
            <a:avLst/>
          </a:prstGeom>
        </p:spPr>
      </p:pic>
      <p:pic>
        <p:nvPicPr>
          <p:cNvPr id="62" name="Image" descr="Image">
            <a:hlinkClick r:id="rId31" tooltip="Go to Pet Store Cafes"/>
          </p:cNvPr>
          <p:cNvPicPr>
            <a:picLocks noChangeAspect="1"/>
          </p:cNvPicPr>
          <p:nvPr/>
        </p:nvPicPr>
        <p:blipFill>
          <a:blip r:embed="rId32"/>
          <a:stretch>
            <a:fillRect/>
          </a:stretch>
        </p:blipFill>
        <p:spPr>
          <a:xfrm>
            <a:off x="7096125" y="5095875"/>
            <a:ext cx="1095375" cy="1095375"/>
          </a:xfrm>
          <a:prstGeom prst="rect">
            <a:avLst/>
          </a:prstGeom>
        </p:spPr>
      </p:pic>
      <p:sp>
        <p:nvSpPr>
          <p:cNvPr id="63" name="TextBox 62"/>
          <p:cNvSpPr txBox="1"/>
          <p:nvPr/>
        </p:nvSpPr>
        <p:spPr>
          <a:xfrm>
            <a:off x="762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6.3</a:t>
            </a:r>
          </a:p>
        </p:txBody>
      </p:sp>
      <p:sp>
        <p:nvSpPr>
          <p:cNvPr id="64" name="TextBox 63"/>
          <p:cNvSpPr txBox="1"/>
          <p:nvPr/>
        </p:nvSpPr>
        <p:spPr>
          <a:xfrm>
            <a:off x="690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102279</a:t>
            </a:r>
          </a:p>
        </p:txBody>
      </p:sp>
      <p:sp>
        <p:nvSpPr>
          <p:cNvPr id="65" name="TextBox 64"/>
          <p:cNvSpPr txBox="1"/>
          <p:nvPr/>
        </p:nvSpPr>
        <p:spPr>
          <a:xfrm>
            <a:off x="700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Pet Store Cafes</a:t>
            </a:r>
          </a:p>
        </p:txBody>
      </p:sp>
    </p:spTree>
    <p:extLst>
      <p:ext uri="{BB962C8B-B14F-4D97-AF65-F5344CB8AC3E}">
        <p14:creationId xmlns:p14="http://schemas.microsoft.com/office/powerpoint/2010/main" val="102555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http://www.trendhunter.com/id/110214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Virtual Fashion</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Social media brands are creatively integrated into apparel</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7.2</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89239"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56235"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76596"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Marketing</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Consumers are beginning to demand social media in everything they do; apparel brands are taking note and cleverly integrating sites like Twitter and Facebook into their fashion products. Designers and businesses creating these products hope to appeal to the technology-focused youth demographic and feed the social media hype, providing digital-savvy individuals with a way to front their social brand loyalty with pride.</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Twitter High-Top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May / 7.7</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77021</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Twitter High-Tops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Social Media Shoe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7.8</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94473</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Shoes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Social Media Wedding Band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6.7</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99307</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Wedding Bands</a:t>
            </a:r>
          </a:p>
        </p:txBody>
      </p:sp>
      <p:pic>
        <p:nvPicPr>
          <p:cNvPr id="41" name="sidebar image" descr="sidebar image"/>
          <p:cNvPicPr>
            <a:picLocks noChangeAspect="1"/>
          </p:cNvPicPr>
          <p:nvPr/>
        </p:nvPicPr>
        <p:blipFill>
          <a:blip r:embed="rId22"/>
          <a:stretch>
            <a:fillRect/>
          </a:stretch>
        </p:blipFill>
        <p:spPr>
          <a:xfrm>
            <a:off x="1495425" y="5067300"/>
            <a:ext cx="1343025" cy="1152525"/>
          </a:xfrm>
          <a:prstGeom prst="rect">
            <a:avLst/>
          </a:prstGeom>
        </p:spPr>
      </p:pic>
      <p:pic>
        <p:nvPicPr>
          <p:cNvPr id="42" name="Image" descr="Image">
            <a:hlinkClick r:id="rId23" tooltip="Go to Social Media Jewelry"/>
          </p:cNvPr>
          <p:cNvPicPr>
            <a:picLocks noChangeAspect="1"/>
          </p:cNvPicPr>
          <p:nvPr/>
        </p:nvPicPr>
        <p:blipFill>
          <a:blip r:embed="rId24"/>
          <a:stretch>
            <a:fillRect/>
          </a:stretch>
        </p:blipFill>
        <p:spPr>
          <a:xfrm>
            <a:off x="1619250" y="5095875"/>
            <a:ext cx="1095375" cy="1095375"/>
          </a:xfrm>
          <a:prstGeom prst="rect">
            <a:avLst/>
          </a:prstGeom>
        </p:spPr>
      </p:pic>
      <p:sp>
        <p:nvSpPr>
          <p:cNvPr id="43" name="TextBox 42"/>
          <p:cNvSpPr txBox="1"/>
          <p:nvPr/>
        </p:nvSpPr>
        <p:spPr>
          <a:xfrm>
            <a:off x="21431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5.9</a:t>
            </a:r>
          </a:p>
        </p:txBody>
      </p:sp>
      <p:sp>
        <p:nvSpPr>
          <p:cNvPr id="44" name="TextBox 43"/>
          <p:cNvSpPr txBox="1"/>
          <p:nvPr/>
        </p:nvSpPr>
        <p:spPr>
          <a:xfrm>
            <a:off x="14287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99206</a:t>
            </a:r>
          </a:p>
        </p:txBody>
      </p:sp>
      <p:sp>
        <p:nvSpPr>
          <p:cNvPr id="45" name="TextBox 44"/>
          <p:cNvSpPr txBox="1"/>
          <p:nvPr/>
        </p:nvSpPr>
        <p:spPr>
          <a:xfrm>
            <a:off x="15240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Jewelry</a:t>
            </a:r>
          </a:p>
        </p:txBody>
      </p:sp>
      <p:pic>
        <p:nvPicPr>
          <p:cNvPr id="46" name="sidebar image" descr="sidebar image"/>
          <p:cNvPicPr>
            <a:picLocks noChangeAspect="1"/>
          </p:cNvPicPr>
          <p:nvPr/>
        </p:nvPicPr>
        <p:blipFill>
          <a:blip r:embed="rId22"/>
          <a:stretch>
            <a:fillRect/>
          </a:stretch>
        </p:blipFill>
        <p:spPr>
          <a:xfrm>
            <a:off x="3162300" y="5067300"/>
            <a:ext cx="1343025" cy="1152525"/>
          </a:xfrm>
          <a:prstGeom prst="rect">
            <a:avLst/>
          </a:prstGeom>
        </p:spPr>
      </p:pic>
      <p:pic>
        <p:nvPicPr>
          <p:cNvPr id="47" name="Image" descr="Image">
            <a:hlinkClick r:id="rId25" tooltip="Go to Social Media Frocks"/>
          </p:cNvPr>
          <p:cNvPicPr>
            <a:picLocks noChangeAspect="1"/>
          </p:cNvPicPr>
          <p:nvPr/>
        </p:nvPicPr>
        <p:blipFill>
          <a:blip r:embed="rId26"/>
          <a:stretch>
            <a:fillRect/>
          </a:stretch>
        </p:blipFill>
        <p:spPr>
          <a:xfrm>
            <a:off x="3286125" y="5095875"/>
            <a:ext cx="1095375" cy="1095375"/>
          </a:xfrm>
          <a:prstGeom prst="rect">
            <a:avLst/>
          </a:prstGeom>
        </p:spPr>
      </p:pic>
      <p:sp>
        <p:nvSpPr>
          <p:cNvPr id="48" name="TextBox 47"/>
          <p:cNvSpPr txBox="1"/>
          <p:nvPr/>
        </p:nvSpPr>
        <p:spPr>
          <a:xfrm>
            <a:off x="381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6.4</a:t>
            </a:r>
          </a:p>
        </p:txBody>
      </p:sp>
      <p:sp>
        <p:nvSpPr>
          <p:cNvPr id="49" name="TextBox 48"/>
          <p:cNvSpPr txBox="1"/>
          <p:nvPr/>
        </p:nvSpPr>
        <p:spPr>
          <a:xfrm>
            <a:off x="309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92166</a:t>
            </a:r>
          </a:p>
        </p:txBody>
      </p:sp>
      <p:sp>
        <p:nvSpPr>
          <p:cNvPr id="50" name="TextBox 49"/>
          <p:cNvSpPr txBox="1"/>
          <p:nvPr/>
        </p:nvSpPr>
        <p:spPr>
          <a:xfrm>
            <a:off x="319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Frocks</a:t>
            </a:r>
          </a:p>
        </p:txBody>
      </p:sp>
      <p:pic>
        <p:nvPicPr>
          <p:cNvPr id="51" name="sidebar image" descr="sidebar image"/>
          <p:cNvPicPr>
            <a:picLocks noChangeAspect="1"/>
          </p:cNvPicPr>
          <p:nvPr/>
        </p:nvPicPr>
        <p:blipFill>
          <a:blip r:embed="rId22"/>
          <a:stretch>
            <a:fillRect/>
          </a:stretch>
        </p:blipFill>
        <p:spPr>
          <a:xfrm>
            <a:off x="4829175" y="5067300"/>
            <a:ext cx="1343025" cy="1152525"/>
          </a:xfrm>
          <a:prstGeom prst="rect">
            <a:avLst/>
          </a:prstGeom>
        </p:spPr>
      </p:pic>
      <p:pic>
        <p:nvPicPr>
          <p:cNvPr id="52" name="Image" descr="Image">
            <a:hlinkClick r:id="rId27" tooltip="Go to Twitterific ID Necklaces"/>
          </p:cNvPr>
          <p:cNvPicPr>
            <a:picLocks noChangeAspect="1"/>
          </p:cNvPicPr>
          <p:nvPr/>
        </p:nvPicPr>
        <p:blipFill>
          <a:blip r:embed="rId28"/>
          <a:stretch>
            <a:fillRect/>
          </a:stretch>
        </p:blipFill>
        <p:spPr>
          <a:xfrm>
            <a:off x="4953000" y="5095875"/>
            <a:ext cx="1095375" cy="1095375"/>
          </a:xfrm>
          <a:prstGeom prst="rect">
            <a:avLst/>
          </a:prstGeom>
        </p:spPr>
      </p:pic>
      <p:sp>
        <p:nvSpPr>
          <p:cNvPr id="53" name="TextBox 52"/>
          <p:cNvSpPr txBox="1"/>
          <p:nvPr/>
        </p:nvSpPr>
        <p:spPr>
          <a:xfrm>
            <a:off x="5476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Sep / 4.4</a:t>
            </a:r>
          </a:p>
        </p:txBody>
      </p:sp>
      <p:sp>
        <p:nvSpPr>
          <p:cNvPr id="54" name="TextBox 53"/>
          <p:cNvSpPr txBox="1"/>
          <p:nvPr/>
        </p:nvSpPr>
        <p:spPr>
          <a:xfrm>
            <a:off x="4762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54722</a:t>
            </a:r>
          </a:p>
        </p:txBody>
      </p:sp>
      <p:sp>
        <p:nvSpPr>
          <p:cNvPr id="55" name="TextBox 54"/>
          <p:cNvSpPr txBox="1"/>
          <p:nvPr/>
        </p:nvSpPr>
        <p:spPr>
          <a:xfrm>
            <a:off x="4857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Twitterific ID Necklaces</a:t>
            </a:r>
          </a:p>
        </p:txBody>
      </p:sp>
      <p:pic>
        <p:nvPicPr>
          <p:cNvPr id="56" name="sidebar image" descr="sidebar image"/>
          <p:cNvPicPr>
            <a:picLocks noChangeAspect="1"/>
          </p:cNvPicPr>
          <p:nvPr/>
        </p:nvPicPr>
        <p:blipFill>
          <a:blip r:embed="rId22"/>
          <a:stretch>
            <a:fillRect/>
          </a:stretch>
        </p:blipFill>
        <p:spPr>
          <a:xfrm>
            <a:off x="6496050" y="5067300"/>
            <a:ext cx="1343025" cy="1152525"/>
          </a:xfrm>
          <a:prstGeom prst="rect">
            <a:avLst/>
          </a:prstGeom>
        </p:spPr>
      </p:pic>
      <p:pic>
        <p:nvPicPr>
          <p:cNvPr id="57" name="Image" descr="Image">
            <a:hlinkClick r:id="rId29" tooltip="Go to Social Media Caps"/>
          </p:cNvPr>
          <p:cNvPicPr>
            <a:picLocks noChangeAspect="1"/>
          </p:cNvPicPr>
          <p:nvPr/>
        </p:nvPicPr>
        <p:blipFill>
          <a:blip r:embed="rId30"/>
          <a:stretch>
            <a:fillRect/>
          </a:stretch>
        </p:blipFill>
        <p:spPr>
          <a:xfrm>
            <a:off x="6619875" y="5095875"/>
            <a:ext cx="1095375" cy="1095375"/>
          </a:xfrm>
          <a:prstGeom prst="rect">
            <a:avLst/>
          </a:prstGeom>
        </p:spPr>
      </p:pic>
      <p:sp>
        <p:nvSpPr>
          <p:cNvPr id="58" name="TextBox 57"/>
          <p:cNvSpPr txBox="1"/>
          <p:nvPr/>
        </p:nvSpPr>
        <p:spPr>
          <a:xfrm>
            <a:off x="71437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5.4</a:t>
            </a:r>
          </a:p>
        </p:txBody>
      </p:sp>
      <p:sp>
        <p:nvSpPr>
          <p:cNvPr id="59" name="TextBox 58"/>
          <p:cNvSpPr txBox="1"/>
          <p:nvPr/>
        </p:nvSpPr>
        <p:spPr>
          <a:xfrm>
            <a:off x="64293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93676</a:t>
            </a:r>
          </a:p>
        </p:txBody>
      </p:sp>
      <p:sp>
        <p:nvSpPr>
          <p:cNvPr id="60" name="TextBox 59"/>
          <p:cNvSpPr txBox="1"/>
          <p:nvPr/>
        </p:nvSpPr>
        <p:spPr>
          <a:xfrm>
            <a:off x="65246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Caps</a:t>
            </a:r>
          </a:p>
        </p:txBody>
      </p:sp>
    </p:spTree>
    <p:extLst>
      <p:ext uri="{BB962C8B-B14F-4D97-AF65-F5344CB8AC3E}">
        <p14:creationId xmlns:p14="http://schemas.microsoft.com/office/powerpoint/2010/main" val="89459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http://www.trendhunter.com/id/110032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Interactive Out of Home</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Branded transit stops capture attention from bored commuters</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44710"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8"/>
          <a:stretch>
            <a:fillRect/>
          </a:stretch>
        </p:blipFill>
        <p:spPr>
          <a:xfrm>
            <a:off x="7715250" y="1600200"/>
            <a:ext cx="350996"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9"/>
          <a:stretch>
            <a:fillRect/>
          </a:stretch>
        </p:blipFill>
        <p:spPr>
          <a:xfrm>
            <a:off x="7715250" y="1752600"/>
            <a:ext cx="375829" cy="66675"/>
          </a:xfrm>
          <a:prstGeom prst="rect">
            <a:avLst/>
          </a:prstGeom>
        </p:spPr>
      </p:pic>
      <p:pic>
        <p:nvPicPr>
          <p:cNvPr id="20" name="Image" descr="Image"/>
          <p:cNvPicPr>
            <a:picLocks noChangeAspect="1"/>
          </p:cNvPicPr>
          <p:nvPr/>
        </p:nvPicPr>
        <p:blipFill>
          <a:blip r:embed="rId10"/>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1"/>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2"/>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3"/>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Marketing</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Bus stop advertisements now comprise more attention-grabbing branding than ever before. However, it's not just about advertising--it's about drawing in the consumer any way possible during this optimal time when boredom is heightened. For the anxiously waiting commuter, bus stop branding that asks them to relax on a sofa, read a book or "save a life" offers a welcome reprieve from watch-checking, foot-tapping and general irritability spawning from impatience.</a:t>
            </a:r>
          </a:p>
        </p:txBody>
      </p:sp>
      <p:pic>
        <p:nvPicPr>
          <p:cNvPr id="26" name="sidebar image" descr="sidebar image"/>
          <p:cNvPicPr>
            <a:picLocks noChangeAspect="1"/>
          </p:cNvPicPr>
          <p:nvPr/>
        </p:nvPicPr>
        <p:blipFill>
          <a:blip r:embed="rId14"/>
          <a:stretch>
            <a:fillRect/>
          </a:stretch>
        </p:blipFill>
        <p:spPr>
          <a:xfrm>
            <a:off x="923925" y="2924175"/>
            <a:ext cx="3486150" cy="2914650"/>
          </a:xfrm>
          <a:prstGeom prst="rect">
            <a:avLst/>
          </a:prstGeom>
        </p:spPr>
      </p:pic>
      <p:pic>
        <p:nvPicPr>
          <p:cNvPr id="27" name="Image" descr="Image">
            <a:hlinkClick r:id="rId15" tooltip="Go to Cozy Commuter Couches"/>
          </p:cNvPr>
          <p:cNvPicPr>
            <a:picLocks noChangeAspect="1"/>
          </p:cNvPicPr>
          <p:nvPr/>
        </p:nvPicPr>
        <p:blipFill>
          <a:blip r:embed="rId16"/>
          <a:stretch>
            <a:fillRect/>
          </a:stretch>
        </p:blipFill>
        <p:spPr>
          <a:xfrm>
            <a:off x="1238250" y="2952750"/>
            <a:ext cx="2857500" cy="2857500"/>
          </a:xfrm>
          <a:prstGeom prst="rect">
            <a:avLst/>
          </a:prstGeom>
        </p:spPr>
      </p:pic>
      <p:sp>
        <p:nvSpPr>
          <p:cNvPr id="28" name="TextBox 27"/>
          <p:cNvSpPr txBox="1"/>
          <p:nvPr/>
        </p:nvSpPr>
        <p:spPr>
          <a:xfrm>
            <a:off x="371475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7.1</a:t>
            </a:r>
          </a:p>
        </p:txBody>
      </p:sp>
      <p:sp>
        <p:nvSpPr>
          <p:cNvPr id="29" name="TextBox 28"/>
          <p:cNvSpPr txBox="1"/>
          <p:nvPr/>
        </p:nvSpPr>
        <p:spPr>
          <a:xfrm>
            <a:off x="857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96105</a:t>
            </a:r>
          </a:p>
        </p:txBody>
      </p:sp>
      <p:sp>
        <p:nvSpPr>
          <p:cNvPr id="30" name="TextBox 29"/>
          <p:cNvSpPr txBox="1"/>
          <p:nvPr/>
        </p:nvSpPr>
        <p:spPr>
          <a:xfrm>
            <a:off x="952500" y="581025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Cozy Commuter Couches</a:t>
            </a:r>
          </a:p>
        </p:txBody>
      </p:sp>
      <p:pic>
        <p:nvPicPr>
          <p:cNvPr id="31" name="sidebar image" descr="sidebar image"/>
          <p:cNvPicPr>
            <a:picLocks noChangeAspect="1"/>
          </p:cNvPicPr>
          <p:nvPr/>
        </p:nvPicPr>
        <p:blipFill>
          <a:blip r:embed="rId17"/>
          <a:stretch>
            <a:fillRect/>
          </a:stretch>
        </p:blipFill>
        <p:spPr>
          <a:xfrm>
            <a:off x="4733925" y="2924175"/>
            <a:ext cx="1343025" cy="1152525"/>
          </a:xfrm>
          <a:prstGeom prst="rect">
            <a:avLst/>
          </a:prstGeom>
        </p:spPr>
      </p:pic>
      <p:pic>
        <p:nvPicPr>
          <p:cNvPr id="32" name="Image" descr="Image">
            <a:hlinkClick r:id="rId18" tooltip="Go to People-Warming Ovens"/>
          </p:cNvPr>
          <p:cNvPicPr>
            <a:picLocks noChangeAspect="1"/>
          </p:cNvPicPr>
          <p:nvPr/>
        </p:nvPicPr>
        <p:blipFill>
          <a:blip r:embed="rId19"/>
          <a:stretch>
            <a:fillRect/>
          </a:stretch>
        </p:blipFill>
        <p:spPr>
          <a:xfrm>
            <a:off x="4857750" y="2952750"/>
            <a:ext cx="1095375" cy="1095375"/>
          </a:xfrm>
          <a:prstGeom prst="rect">
            <a:avLst/>
          </a:prstGeom>
        </p:spPr>
      </p:pic>
      <p:sp>
        <p:nvSpPr>
          <p:cNvPr id="33" name="TextBox 32"/>
          <p:cNvSpPr txBox="1"/>
          <p:nvPr/>
        </p:nvSpPr>
        <p:spPr>
          <a:xfrm>
            <a:off x="53816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8.3</a:t>
            </a:r>
          </a:p>
        </p:txBody>
      </p:sp>
      <p:sp>
        <p:nvSpPr>
          <p:cNvPr id="34" name="TextBox 33"/>
          <p:cNvSpPr txBox="1"/>
          <p:nvPr/>
        </p:nvSpPr>
        <p:spPr>
          <a:xfrm>
            <a:off x="4667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98767</a:t>
            </a:r>
          </a:p>
        </p:txBody>
      </p:sp>
      <p:sp>
        <p:nvSpPr>
          <p:cNvPr id="35" name="TextBox 34"/>
          <p:cNvSpPr txBox="1"/>
          <p:nvPr/>
        </p:nvSpPr>
        <p:spPr>
          <a:xfrm>
            <a:off x="47625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People-Warming Ovens</a:t>
            </a:r>
          </a:p>
        </p:txBody>
      </p:sp>
      <p:pic>
        <p:nvPicPr>
          <p:cNvPr id="36" name="sidebar image" descr="sidebar image"/>
          <p:cNvPicPr>
            <a:picLocks noChangeAspect="1"/>
          </p:cNvPicPr>
          <p:nvPr/>
        </p:nvPicPr>
        <p:blipFill>
          <a:blip r:embed="rId17"/>
          <a:stretch>
            <a:fillRect/>
          </a:stretch>
        </p:blipFill>
        <p:spPr>
          <a:xfrm>
            <a:off x="6162675" y="2924175"/>
            <a:ext cx="1343025" cy="1152525"/>
          </a:xfrm>
          <a:prstGeom prst="rect">
            <a:avLst/>
          </a:prstGeom>
        </p:spPr>
      </p:pic>
      <p:pic>
        <p:nvPicPr>
          <p:cNvPr id="37" name="Image" descr="Image">
            <a:hlinkClick r:id="rId20" tooltip="Go to Gaming Bus Stops"/>
          </p:cNvPr>
          <p:cNvPicPr>
            <a:picLocks noChangeAspect="1"/>
          </p:cNvPicPr>
          <p:nvPr/>
        </p:nvPicPr>
        <p:blipFill>
          <a:blip r:embed="rId21"/>
          <a:stretch>
            <a:fillRect/>
          </a:stretch>
        </p:blipFill>
        <p:spPr>
          <a:xfrm>
            <a:off x="6286500" y="2952750"/>
            <a:ext cx="1095375" cy="1095375"/>
          </a:xfrm>
          <a:prstGeom prst="rect">
            <a:avLst/>
          </a:prstGeom>
        </p:spPr>
      </p:pic>
      <p:sp>
        <p:nvSpPr>
          <p:cNvPr id="38" name="TextBox 37"/>
          <p:cNvSpPr txBox="1"/>
          <p:nvPr/>
        </p:nvSpPr>
        <p:spPr>
          <a:xfrm>
            <a:off x="681037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7.9</a:t>
            </a:r>
          </a:p>
        </p:txBody>
      </p:sp>
      <p:sp>
        <p:nvSpPr>
          <p:cNvPr id="39" name="TextBox 38"/>
          <p:cNvSpPr txBox="1"/>
          <p:nvPr/>
        </p:nvSpPr>
        <p:spPr>
          <a:xfrm>
            <a:off x="609600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99649</a:t>
            </a:r>
          </a:p>
        </p:txBody>
      </p:sp>
      <p:sp>
        <p:nvSpPr>
          <p:cNvPr id="40" name="TextBox 39"/>
          <p:cNvSpPr txBox="1"/>
          <p:nvPr/>
        </p:nvSpPr>
        <p:spPr>
          <a:xfrm>
            <a:off x="619125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Gaming Bus Stops</a:t>
            </a:r>
          </a:p>
        </p:txBody>
      </p:sp>
      <p:pic>
        <p:nvPicPr>
          <p:cNvPr id="41" name="sidebar image" descr="sidebar image"/>
          <p:cNvPicPr>
            <a:picLocks noChangeAspect="1"/>
          </p:cNvPicPr>
          <p:nvPr/>
        </p:nvPicPr>
        <p:blipFill>
          <a:blip r:embed="rId17"/>
          <a:stretch>
            <a:fillRect/>
          </a:stretch>
        </p:blipFill>
        <p:spPr>
          <a:xfrm>
            <a:off x="7591425" y="2924175"/>
            <a:ext cx="1343025" cy="1152525"/>
          </a:xfrm>
          <a:prstGeom prst="rect">
            <a:avLst/>
          </a:prstGeom>
        </p:spPr>
      </p:pic>
      <p:pic>
        <p:nvPicPr>
          <p:cNvPr id="42" name="Image" descr="Image">
            <a:hlinkClick r:id="rId22" tooltip="Go to LIfe-Saving Bus Ads"/>
          </p:cNvPr>
          <p:cNvPicPr>
            <a:picLocks noChangeAspect="1"/>
          </p:cNvPicPr>
          <p:nvPr/>
        </p:nvPicPr>
        <p:blipFill>
          <a:blip r:embed="rId23"/>
          <a:stretch>
            <a:fillRect/>
          </a:stretch>
        </p:blipFill>
        <p:spPr>
          <a:xfrm>
            <a:off x="7715250" y="2952750"/>
            <a:ext cx="1095375" cy="1095375"/>
          </a:xfrm>
          <a:prstGeom prst="rect">
            <a:avLst/>
          </a:prstGeom>
        </p:spPr>
      </p:pic>
      <p:sp>
        <p:nvSpPr>
          <p:cNvPr id="43" name="TextBox 42"/>
          <p:cNvSpPr txBox="1"/>
          <p:nvPr/>
        </p:nvSpPr>
        <p:spPr>
          <a:xfrm>
            <a:off x="82391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6.5</a:t>
            </a:r>
          </a:p>
        </p:txBody>
      </p:sp>
      <p:sp>
        <p:nvSpPr>
          <p:cNvPr id="44" name="TextBox 43"/>
          <p:cNvSpPr txBox="1"/>
          <p:nvPr/>
        </p:nvSpPr>
        <p:spPr>
          <a:xfrm>
            <a:off x="75247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109698</a:t>
            </a:r>
          </a:p>
        </p:txBody>
      </p:sp>
      <p:sp>
        <p:nvSpPr>
          <p:cNvPr id="45" name="TextBox 44"/>
          <p:cNvSpPr txBox="1"/>
          <p:nvPr/>
        </p:nvSpPr>
        <p:spPr>
          <a:xfrm>
            <a:off x="76200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LIfe-Saving Bus Ads</a:t>
            </a:r>
          </a:p>
        </p:txBody>
      </p:sp>
      <p:pic>
        <p:nvPicPr>
          <p:cNvPr id="46" name="sidebar image" descr="sidebar image"/>
          <p:cNvPicPr>
            <a:picLocks noChangeAspect="1"/>
          </p:cNvPicPr>
          <p:nvPr/>
        </p:nvPicPr>
        <p:blipFill>
          <a:blip r:embed="rId17"/>
          <a:stretch>
            <a:fillRect/>
          </a:stretch>
        </p:blipFill>
        <p:spPr>
          <a:xfrm>
            <a:off x="5448300" y="4829175"/>
            <a:ext cx="1343025" cy="1152525"/>
          </a:xfrm>
          <a:prstGeom prst="rect">
            <a:avLst/>
          </a:prstGeom>
        </p:spPr>
      </p:pic>
      <p:pic>
        <p:nvPicPr>
          <p:cNvPr id="47" name="Image" descr="Image">
            <a:hlinkClick r:id="rId24" tooltip="Go to Interactive Bus Stops"/>
          </p:cNvPr>
          <p:cNvPicPr>
            <a:picLocks noChangeAspect="1"/>
          </p:cNvPicPr>
          <p:nvPr/>
        </p:nvPicPr>
        <p:blipFill>
          <a:blip r:embed="rId25"/>
          <a:stretch>
            <a:fillRect/>
          </a:stretch>
        </p:blipFill>
        <p:spPr>
          <a:xfrm>
            <a:off x="5572125" y="4857750"/>
            <a:ext cx="1095375" cy="1095375"/>
          </a:xfrm>
          <a:prstGeom prst="rect">
            <a:avLst/>
          </a:prstGeom>
        </p:spPr>
      </p:pic>
      <p:sp>
        <p:nvSpPr>
          <p:cNvPr id="48" name="TextBox 47"/>
          <p:cNvSpPr txBox="1"/>
          <p:nvPr/>
        </p:nvSpPr>
        <p:spPr>
          <a:xfrm>
            <a:off x="609600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4.2</a:t>
            </a:r>
          </a:p>
        </p:txBody>
      </p:sp>
      <p:sp>
        <p:nvSpPr>
          <p:cNvPr id="49" name="TextBox 48"/>
          <p:cNvSpPr txBox="1"/>
          <p:nvPr/>
        </p:nvSpPr>
        <p:spPr>
          <a:xfrm>
            <a:off x="538162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93503</a:t>
            </a:r>
          </a:p>
        </p:txBody>
      </p:sp>
      <p:sp>
        <p:nvSpPr>
          <p:cNvPr id="50" name="TextBox 49"/>
          <p:cNvSpPr txBox="1"/>
          <p:nvPr/>
        </p:nvSpPr>
        <p:spPr>
          <a:xfrm>
            <a:off x="547687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Interactive Bus Stops</a:t>
            </a:r>
          </a:p>
        </p:txBody>
      </p:sp>
      <p:pic>
        <p:nvPicPr>
          <p:cNvPr id="51" name="sidebar image" descr="sidebar image"/>
          <p:cNvPicPr>
            <a:picLocks noChangeAspect="1"/>
          </p:cNvPicPr>
          <p:nvPr/>
        </p:nvPicPr>
        <p:blipFill>
          <a:blip r:embed="rId17"/>
          <a:stretch>
            <a:fillRect/>
          </a:stretch>
        </p:blipFill>
        <p:spPr>
          <a:xfrm>
            <a:off x="6877050" y="4829175"/>
            <a:ext cx="1343025" cy="1152525"/>
          </a:xfrm>
          <a:prstGeom prst="rect">
            <a:avLst/>
          </a:prstGeom>
        </p:spPr>
      </p:pic>
      <p:pic>
        <p:nvPicPr>
          <p:cNvPr id="52" name="Image" descr="Image">
            <a:hlinkClick r:id="rId26" tooltip="Go to Bookworm Bus Shelters"/>
          </p:cNvPr>
          <p:cNvPicPr>
            <a:picLocks noChangeAspect="1"/>
          </p:cNvPicPr>
          <p:nvPr/>
        </p:nvPicPr>
        <p:blipFill>
          <a:blip r:embed="rId27"/>
          <a:stretch>
            <a:fillRect/>
          </a:stretch>
        </p:blipFill>
        <p:spPr>
          <a:xfrm>
            <a:off x="7000875" y="4857750"/>
            <a:ext cx="1095375" cy="1095375"/>
          </a:xfrm>
          <a:prstGeom prst="rect">
            <a:avLst/>
          </a:prstGeom>
        </p:spPr>
      </p:pic>
      <p:sp>
        <p:nvSpPr>
          <p:cNvPr id="53" name="TextBox 52"/>
          <p:cNvSpPr txBox="1"/>
          <p:nvPr/>
        </p:nvSpPr>
        <p:spPr>
          <a:xfrm>
            <a:off x="752475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4.8</a:t>
            </a:r>
          </a:p>
        </p:txBody>
      </p:sp>
      <p:sp>
        <p:nvSpPr>
          <p:cNvPr id="54" name="TextBox 53"/>
          <p:cNvSpPr txBox="1"/>
          <p:nvPr/>
        </p:nvSpPr>
        <p:spPr>
          <a:xfrm>
            <a:off x="681037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103759</a:t>
            </a:r>
          </a:p>
        </p:txBody>
      </p:sp>
      <p:sp>
        <p:nvSpPr>
          <p:cNvPr id="55" name="TextBox 54"/>
          <p:cNvSpPr txBox="1"/>
          <p:nvPr/>
        </p:nvSpPr>
        <p:spPr>
          <a:xfrm>
            <a:off x="690562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Bookworm Bus Shelters</a:t>
            </a:r>
          </a:p>
        </p:txBody>
      </p:sp>
    </p:spTree>
    <p:extLst>
      <p:ext uri="{BB962C8B-B14F-4D97-AF65-F5344CB8AC3E}">
        <p14:creationId xmlns:p14="http://schemas.microsoft.com/office/powerpoint/2010/main" val="134295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http://www.trendhunter.com/id/106496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Adapted Ethnicity</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4EA9"/>
                </a:solidFill>
                <a:latin typeface="Arial"/>
              </a:rPr>
              <a:t>Ethnic influences redefine national culture and pop culture</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7.1</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65141"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40519"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52124"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Fashion</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With increasing immigration, acculturation in foreign countries and international access to the Internet, globalization is becoming more of a reality with each passing day. A specific region's pop culture and customs can be far-reaching, such that a single national culture no longer defines a country's residents. In order to succeed in what is becoming a smaller and smaller world, companies must take a holistic view of the world while acknowledging its many subparts.</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Sensational Ethnic Spread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7.4</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90422</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Sensational Ethnic Spreads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Cultural Costume Fashion"/>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7.3</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90346</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Cultural Costume Fashion</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Masked Tribal Portrait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6.5</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104642</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Masked Tribal Portraits</a:t>
            </a:r>
          </a:p>
        </p:txBody>
      </p:sp>
      <p:pic>
        <p:nvPicPr>
          <p:cNvPr id="41" name="sidebar image" descr="sidebar image"/>
          <p:cNvPicPr>
            <a:picLocks noChangeAspect="1"/>
          </p:cNvPicPr>
          <p:nvPr/>
        </p:nvPicPr>
        <p:blipFill>
          <a:blip r:embed="rId22"/>
          <a:stretch>
            <a:fillRect/>
          </a:stretch>
        </p:blipFill>
        <p:spPr>
          <a:xfrm>
            <a:off x="1066800" y="5067300"/>
            <a:ext cx="1343025" cy="1152525"/>
          </a:xfrm>
          <a:prstGeom prst="rect">
            <a:avLst/>
          </a:prstGeom>
        </p:spPr>
      </p:pic>
      <p:pic>
        <p:nvPicPr>
          <p:cNvPr id="42" name="Image" descr="Image">
            <a:hlinkClick r:id="rId23" tooltip="Go to Face Paint Controversies"/>
          </p:cNvPr>
          <p:cNvPicPr>
            <a:picLocks noChangeAspect="1"/>
          </p:cNvPicPr>
          <p:nvPr/>
        </p:nvPicPr>
        <p:blipFill>
          <a:blip r:embed="rId24"/>
          <a:stretch>
            <a:fillRect/>
          </a:stretch>
        </p:blipFill>
        <p:spPr>
          <a:xfrm>
            <a:off x="1190625" y="5095875"/>
            <a:ext cx="1095375" cy="1095375"/>
          </a:xfrm>
          <a:prstGeom prst="rect">
            <a:avLst/>
          </a:prstGeom>
        </p:spPr>
      </p:pic>
      <p:sp>
        <p:nvSpPr>
          <p:cNvPr id="43" name="TextBox 42"/>
          <p:cNvSpPr txBox="1"/>
          <p:nvPr/>
        </p:nvSpPr>
        <p:spPr>
          <a:xfrm>
            <a:off x="17145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7.4</a:t>
            </a:r>
          </a:p>
        </p:txBody>
      </p:sp>
      <p:sp>
        <p:nvSpPr>
          <p:cNvPr id="44" name="TextBox 43"/>
          <p:cNvSpPr txBox="1"/>
          <p:nvPr/>
        </p:nvSpPr>
        <p:spPr>
          <a:xfrm>
            <a:off x="10001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104395</a:t>
            </a:r>
          </a:p>
        </p:txBody>
      </p:sp>
      <p:sp>
        <p:nvSpPr>
          <p:cNvPr id="45" name="TextBox 44"/>
          <p:cNvSpPr txBox="1"/>
          <p:nvPr/>
        </p:nvSpPr>
        <p:spPr>
          <a:xfrm>
            <a:off x="10953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Face Paint Controversies</a:t>
            </a:r>
          </a:p>
        </p:txBody>
      </p:sp>
      <p:pic>
        <p:nvPicPr>
          <p:cNvPr id="46" name="sidebar image" descr="sidebar image"/>
          <p:cNvPicPr>
            <a:picLocks noChangeAspect="1"/>
          </p:cNvPicPr>
          <p:nvPr/>
        </p:nvPicPr>
        <p:blipFill>
          <a:blip r:embed="rId22"/>
          <a:stretch>
            <a:fillRect/>
          </a:stretch>
        </p:blipFill>
        <p:spPr>
          <a:xfrm>
            <a:off x="2543175" y="5067300"/>
            <a:ext cx="1343025" cy="1152525"/>
          </a:xfrm>
          <a:prstGeom prst="rect">
            <a:avLst/>
          </a:prstGeom>
        </p:spPr>
      </p:pic>
      <p:pic>
        <p:nvPicPr>
          <p:cNvPr id="47" name="Image" descr="Image">
            <a:hlinkClick r:id="rId25" tooltip="Go to Cuddly Culture Dolls"/>
          </p:cNvPr>
          <p:cNvPicPr>
            <a:picLocks noChangeAspect="1"/>
          </p:cNvPicPr>
          <p:nvPr/>
        </p:nvPicPr>
        <p:blipFill>
          <a:blip r:embed="rId26"/>
          <a:stretch>
            <a:fillRect/>
          </a:stretch>
        </p:blipFill>
        <p:spPr>
          <a:xfrm>
            <a:off x="2667000" y="5095875"/>
            <a:ext cx="1095375" cy="1095375"/>
          </a:xfrm>
          <a:prstGeom prst="rect">
            <a:avLst/>
          </a:prstGeom>
        </p:spPr>
      </p:pic>
      <p:sp>
        <p:nvSpPr>
          <p:cNvPr id="48" name="TextBox 47"/>
          <p:cNvSpPr txBox="1"/>
          <p:nvPr/>
        </p:nvSpPr>
        <p:spPr>
          <a:xfrm>
            <a:off x="3190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7</a:t>
            </a:r>
          </a:p>
        </p:txBody>
      </p:sp>
      <p:sp>
        <p:nvSpPr>
          <p:cNvPr id="49" name="TextBox 48"/>
          <p:cNvSpPr txBox="1"/>
          <p:nvPr/>
        </p:nvSpPr>
        <p:spPr>
          <a:xfrm>
            <a:off x="2476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91991</a:t>
            </a:r>
          </a:p>
        </p:txBody>
      </p:sp>
      <p:sp>
        <p:nvSpPr>
          <p:cNvPr id="50" name="TextBox 49"/>
          <p:cNvSpPr txBox="1"/>
          <p:nvPr/>
        </p:nvSpPr>
        <p:spPr>
          <a:xfrm>
            <a:off x="2571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Cuddly Culture Dolls</a:t>
            </a:r>
          </a:p>
        </p:txBody>
      </p:sp>
      <p:pic>
        <p:nvPicPr>
          <p:cNvPr id="51" name="sidebar image" descr="sidebar image"/>
          <p:cNvPicPr>
            <a:picLocks noChangeAspect="1"/>
          </p:cNvPicPr>
          <p:nvPr/>
        </p:nvPicPr>
        <p:blipFill>
          <a:blip r:embed="rId22"/>
          <a:stretch>
            <a:fillRect/>
          </a:stretch>
        </p:blipFill>
        <p:spPr>
          <a:xfrm>
            <a:off x="4019550" y="5067300"/>
            <a:ext cx="1343025" cy="1152525"/>
          </a:xfrm>
          <a:prstGeom prst="rect">
            <a:avLst/>
          </a:prstGeom>
        </p:spPr>
      </p:pic>
      <p:pic>
        <p:nvPicPr>
          <p:cNvPr id="52" name="Image" descr="Image">
            <a:hlinkClick r:id="rId27" tooltip="Go to Haute Ethnic Tributes"/>
          </p:cNvPr>
          <p:cNvPicPr>
            <a:picLocks noChangeAspect="1"/>
          </p:cNvPicPr>
          <p:nvPr/>
        </p:nvPicPr>
        <p:blipFill>
          <a:blip r:embed="rId28"/>
          <a:stretch>
            <a:fillRect/>
          </a:stretch>
        </p:blipFill>
        <p:spPr>
          <a:xfrm>
            <a:off x="4143375" y="5095875"/>
            <a:ext cx="1095375" cy="1095375"/>
          </a:xfrm>
          <a:prstGeom prst="rect">
            <a:avLst/>
          </a:prstGeom>
        </p:spPr>
      </p:pic>
      <p:sp>
        <p:nvSpPr>
          <p:cNvPr id="53" name="TextBox 52"/>
          <p:cNvSpPr txBox="1"/>
          <p:nvPr/>
        </p:nvSpPr>
        <p:spPr>
          <a:xfrm>
            <a:off x="46672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4.7</a:t>
            </a:r>
          </a:p>
        </p:txBody>
      </p:sp>
      <p:sp>
        <p:nvSpPr>
          <p:cNvPr id="54" name="TextBox 53"/>
          <p:cNvSpPr txBox="1"/>
          <p:nvPr/>
        </p:nvSpPr>
        <p:spPr>
          <a:xfrm>
            <a:off x="39528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91433</a:t>
            </a:r>
          </a:p>
        </p:txBody>
      </p:sp>
      <p:sp>
        <p:nvSpPr>
          <p:cNvPr id="55" name="TextBox 54"/>
          <p:cNvSpPr txBox="1"/>
          <p:nvPr/>
        </p:nvSpPr>
        <p:spPr>
          <a:xfrm>
            <a:off x="40481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Haute Ethnic Tributes</a:t>
            </a:r>
          </a:p>
        </p:txBody>
      </p:sp>
      <p:pic>
        <p:nvPicPr>
          <p:cNvPr id="56" name="sidebar image" descr="sidebar image"/>
          <p:cNvPicPr>
            <a:picLocks noChangeAspect="1"/>
          </p:cNvPicPr>
          <p:nvPr/>
        </p:nvPicPr>
        <p:blipFill>
          <a:blip r:embed="rId22"/>
          <a:stretch>
            <a:fillRect/>
          </a:stretch>
        </p:blipFill>
        <p:spPr>
          <a:xfrm>
            <a:off x="5495925" y="5067300"/>
            <a:ext cx="1343025" cy="1152525"/>
          </a:xfrm>
          <a:prstGeom prst="rect">
            <a:avLst/>
          </a:prstGeom>
        </p:spPr>
      </p:pic>
      <p:pic>
        <p:nvPicPr>
          <p:cNvPr id="57" name="Image" descr="Image">
            <a:hlinkClick r:id="rId29" tooltip="Go to Cultural Key Covers"/>
          </p:cNvPr>
          <p:cNvPicPr>
            <a:picLocks noChangeAspect="1"/>
          </p:cNvPicPr>
          <p:nvPr/>
        </p:nvPicPr>
        <p:blipFill>
          <a:blip r:embed="rId30"/>
          <a:stretch>
            <a:fillRect/>
          </a:stretch>
        </p:blipFill>
        <p:spPr>
          <a:xfrm>
            <a:off x="5619750" y="5095875"/>
            <a:ext cx="1095375" cy="1095375"/>
          </a:xfrm>
          <a:prstGeom prst="rect">
            <a:avLst/>
          </a:prstGeom>
        </p:spPr>
      </p:pic>
      <p:sp>
        <p:nvSpPr>
          <p:cNvPr id="58" name="TextBox 57"/>
          <p:cNvSpPr txBox="1"/>
          <p:nvPr/>
        </p:nvSpPr>
        <p:spPr>
          <a:xfrm>
            <a:off x="61436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4.1</a:t>
            </a:r>
          </a:p>
        </p:txBody>
      </p:sp>
      <p:sp>
        <p:nvSpPr>
          <p:cNvPr id="59" name="TextBox 58"/>
          <p:cNvSpPr txBox="1"/>
          <p:nvPr/>
        </p:nvSpPr>
        <p:spPr>
          <a:xfrm>
            <a:off x="54292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102995</a:t>
            </a:r>
          </a:p>
        </p:txBody>
      </p:sp>
      <p:sp>
        <p:nvSpPr>
          <p:cNvPr id="60" name="TextBox 59"/>
          <p:cNvSpPr txBox="1"/>
          <p:nvPr/>
        </p:nvSpPr>
        <p:spPr>
          <a:xfrm>
            <a:off x="55245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Cultural Key Covers</a:t>
            </a:r>
          </a:p>
        </p:txBody>
      </p:sp>
      <p:pic>
        <p:nvPicPr>
          <p:cNvPr id="61" name="sidebar image" descr="sidebar image"/>
          <p:cNvPicPr>
            <a:picLocks noChangeAspect="1"/>
          </p:cNvPicPr>
          <p:nvPr/>
        </p:nvPicPr>
        <p:blipFill>
          <a:blip r:embed="rId22"/>
          <a:stretch>
            <a:fillRect/>
          </a:stretch>
        </p:blipFill>
        <p:spPr>
          <a:xfrm>
            <a:off x="6972300" y="5067300"/>
            <a:ext cx="1343025" cy="1152525"/>
          </a:xfrm>
          <a:prstGeom prst="rect">
            <a:avLst/>
          </a:prstGeom>
        </p:spPr>
      </p:pic>
      <p:pic>
        <p:nvPicPr>
          <p:cNvPr id="62" name="Image" descr="Image">
            <a:hlinkClick r:id="rId31" tooltip="Go to Elaborate Heritage Shoots"/>
          </p:cNvPr>
          <p:cNvPicPr>
            <a:picLocks noChangeAspect="1"/>
          </p:cNvPicPr>
          <p:nvPr/>
        </p:nvPicPr>
        <p:blipFill>
          <a:blip r:embed="rId32"/>
          <a:stretch>
            <a:fillRect/>
          </a:stretch>
        </p:blipFill>
        <p:spPr>
          <a:xfrm>
            <a:off x="7096125" y="5095875"/>
            <a:ext cx="1095375" cy="1095375"/>
          </a:xfrm>
          <a:prstGeom prst="rect">
            <a:avLst/>
          </a:prstGeom>
        </p:spPr>
      </p:pic>
      <p:sp>
        <p:nvSpPr>
          <p:cNvPr id="63" name="TextBox 62"/>
          <p:cNvSpPr txBox="1"/>
          <p:nvPr/>
        </p:nvSpPr>
        <p:spPr>
          <a:xfrm>
            <a:off x="762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4.7</a:t>
            </a:r>
          </a:p>
        </p:txBody>
      </p:sp>
      <p:sp>
        <p:nvSpPr>
          <p:cNvPr id="64" name="TextBox 63"/>
          <p:cNvSpPr txBox="1"/>
          <p:nvPr/>
        </p:nvSpPr>
        <p:spPr>
          <a:xfrm>
            <a:off x="690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103239</a:t>
            </a:r>
          </a:p>
        </p:txBody>
      </p:sp>
      <p:sp>
        <p:nvSpPr>
          <p:cNvPr id="65" name="TextBox 64"/>
          <p:cNvSpPr txBox="1"/>
          <p:nvPr/>
        </p:nvSpPr>
        <p:spPr>
          <a:xfrm>
            <a:off x="700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Elaborate Heritage Shoots</a:t>
            </a:r>
          </a:p>
        </p:txBody>
      </p:sp>
    </p:spTree>
    <p:extLst>
      <p:ext uri="{BB962C8B-B14F-4D97-AF65-F5344CB8AC3E}">
        <p14:creationId xmlns:p14="http://schemas.microsoft.com/office/powerpoint/2010/main" val="410316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fld id="{1150B4F6-CD18-4B39-A0CF-751C8C3B3205}" type="slidenum">
              <a:rPr lang="en-US" smtClean="0">
                <a:solidFill>
                  <a:srgbClr val="000000"/>
                </a:solidFill>
              </a:rPr>
              <a:pPr/>
              <a:t>2</a:t>
            </a:fld>
            <a:endParaRPr lang="en-US" smtClean="0">
              <a:solidFill>
                <a:srgbClr val="000000"/>
              </a:solidFill>
            </a:endParaRPr>
          </a:p>
        </p:txBody>
      </p:sp>
      <p:sp>
        <p:nvSpPr>
          <p:cNvPr id="5123" name="Rectangle 2"/>
          <p:cNvSpPr>
            <a:spLocks noGrp="1" noChangeArrowheads="1"/>
          </p:cNvSpPr>
          <p:nvPr>
            <p:ph type="title"/>
          </p:nvPr>
        </p:nvSpPr>
        <p:spPr>
          <a:xfrm>
            <a:off x="304800" y="304800"/>
            <a:ext cx="7467600" cy="668338"/>
          </a:xfrm>
          <a:noFill/>
        </p:spPr>
        <p:txBody>
          <a:bodyPr/>
          <a:lstStyle/>
          <a:p>
            <a:pPr eaLnBrk="1" hangingPunct="1">
              <a:lnSpc>
                <a:spcPct val="80000"/>
              </a:lnSpc>
            </a:pPr>
            <a:r>
              <a:rPr lang="en-US" sz="3600" b="1" smtClean="0">
                <a:latin typeface="Arial Black" pitchFamily="34" charset="0"/>
              </a:rPr>
              <a:t>COPYRIGHT</a:t>
            </a:r>
            <a:r>
              <a:rPr lang="en-US" sz="4600" b="1" smtClean="0">
                <a:latin typeface="Arial Black" pitchFamily="34" charset="0"/>
              </a:rPr>
              <a:t/>
            </a:r>
            <a:br>
              <a:rPr lang="en-US" sz="4600" b="1" smtClean="0">
                <a:latin typeface="Arial Black" pitchFamily="34" charset="0"/>
              </a:rPr>
            </a:br>
            <a:r>
              <a:rPr lang="en-US" sz="2200" smtClean="0">
                <a:solidFill>
                  <a:srgbClr val="FF0000"/>
                </a:solidFill>
              </a:rPr>
              <a:t>Please share only with your immediate teams</a:t>
            </a:r>
          </a:p>
        </p:txBody>
      </p:sp>
      <p:sp>
        <p:nvSpPr>
          <p:cNvPr id="5124" name="Rectangle 4"/>
          <p:cNvSpPr>
            <a:spLocks noChangeArrowheads="1"/>
          </p:cNvSpPr>
          <p:nvPr/>
        </p:nvSpPr>
        <p:spPr bwMode="auto">
          <a:xfrm>
            <a:off x="1905000" y="2743200"/>
            <a:ext cx="5791200" cy="304641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000000"/>
                </a:solidFill>
                <a:latin typeface="Arial" charset="0"/>
              </a:rPr>
              <a:t>The TREND HUNTER Trend Report is for your immediate team’s use only.  </a:t>
            </a:r>
            <a:r>
              <a:rPr lang="en-US" sz="1400" b="1">
                <a:solidFill>
                  <a:srgbClr val="000000"/>
                </a:solidFill>
                <a:latin typeface="Arial" charset="0"/>
              </a:rPr>
              <a:t/>
            </a:r>
            <a:br>
              <a:rPr lang="en-US" sz="1400" b="1">
                <a:solidFill>
                  <a:srgbClr val="000000"/>
                </a:solidFill>
                <a:latin typeface="Arial" charset="0"/>
              </a:rPr>
            </a:br>
            <a:endParaRPr lang="en-US" sz="1400" b="1">
              <a:solidFill>
                <a:srgbClr val="000000"/>
              </a:solidFill>
              <a:latin typeface="Arial" charset="0"/>
            </a:endParaRPr>
          </a:p>
          <a:p>
            <a:pPr eaLnBrk="0" fontAlgn="base" hangingPunct="0">
              <a:spcBef>
                <a:spcPct val="0"/>
              </a:spcBef>
              <a:spcAft>
                <a:spcPct val="0"/>
              </a:spcAft>
            </a:pPr>
            <a:r>
              <a:rPr lang="en-US" sz="1400" b="1">
                <a:solidFill>
                  <a:srgbClr val="000000"/>
                </a:solidFill>
                <a:latin typeface="Arial" charset="0"/>
              </a:rPr>
              <a:t>Please do not distribute, publish or present outside your team</a:t>
            </a:r>
          </a:p>
          <a:p>
            <a:pPr eaLnBrk="0" fontAlgn="base" hangingPunct="0">
              <a:spcBef>
                <a:spcPct val="0"/>
              </a:spcBef>
              <a:spcAft>
                <a:spcPct val="0"/>
              </a:spcAft>
            </a:pPr>
            <a:endParaRPr lang="en-US" sz="1600" b="1">
              <a:solidFill>
                <a:srgbClr val="000000"/>
              </a:solidFill>
              <a:latin typeface="Arial" charset="0"/>
            </a:endParaRPr>
          </a:p>
          <a:p>
            <a:pPr eaLnBrk="0" fontAlgn="base" hangingPunct="0">
              <a:spcBef>
                <a:spcPct val="0"/>
              </a:spcBef>
              <a:spcAft>
                <a:spcPct val="0"/>
              </a:spcAft>
            </a:pPr>
            <a:endParaRPr lang="en-US" sz="1000" b="1">
              <a:solidFill>
                <a:srgbClr val="000000"/>
              </a:solidFill>
              <a:latin typeface="Arial" charset="0"/>
            </a:endParaRPr>
          </a:p>
          <a:p>
            <a:pPr eaLnBrk="0" fontAlgn="base" hangingPunct="0">
              <a:spcBef>
                <a:spcPct val="0"/>
              </a:spcBef>
              <a:spcAft>
                <a:spcPct val="0"/>
              </a:spcAft>
            </a:pPr>
            <a:r>
              <a:rPr lang="en-US" sz="1000" b="1">
                <a:solidFill>
                  <a:srgbClr val="000000"/>
                </a:solidFill>
                <a:latin typeface="Arial" charset="0"/>
              </a:rPr>
              <a:t>Trademarks &amp; Copyright</a:t>
            </a:r>
          </a:p>
          <a:p>
            <a:pPr eaLnBrk="0" fontAlgn="base" hangingPunct="0">
              <a:spcBef>
                <a:spcPct val="0"/>
              </a:spcBef>
              <a:spcAft>
                <a:spcPct val="0"/>
              </a:spcAft>
            </a:pPr>
            <a:r>
              <a:rPr lang="en-US" sz="1000">
                <a:solidFill>
                  <a:srgbClr val="000000"/>
                </a:solidFill>
                <a:latin typeface="Arial" charset="0"/>
              </a:rPr>
              <a:t>'Trend Hunter' is the legally registered trademarks of Trend Hunter Inc. Trend Hunter and its corporate graphics are copyright © Trend Hunter Inc.</a:t>
            </a:r>
          </a:p>
          <a:p>
            <a:pPr eaLnBrk="0" fontAlgn="base" hangingPunct="0">
              <a:spcBef>
                <a:spcPct val="0"/>
              </a:spcBef>
              <a:spcAft>
                <a:spcPct val="0"/>
              </a:spcAft>
            </a:pPr>
            <a:endParaRPr lang="en-US" sz="1000">
              <a:solidFill>
                <a:srgbClr val="000000"/>
              </a:solidFill>
              <a:latin typeface="Arial" charset="0"/>
            </a:endParaRPr>
          </a:p>
          <a:p>
            <a:pPr eaLnBrk="0" fontAlgn="base" hangingPunct="0">
              <a:spcBef>
                <a:spcPct val="0"/>
              </a:spcBef>
              <a:spcAft>
                <a:spcPct val="0"/>
              </a:spcAft>
            </a:pPr>
            <a:r>
              <a:rPr lang="en-US" sz="1000">
                <a:solidFill>
                  <a:srgbClr val="000000"/>
                </a:solidFill>
                <a:latin typeface="Arial" charset="0"/>
              </a:rPr>
              <a:t>Images posted in our articles are readily available in various places on the Internet and believed to be in public domain. Images posted are believed to be posted within our rights according to the U.S. Copyright Fair Use Act (title 17, U.S. Code.) If you believe that any content appearing on Trend Hunter infringes on your copyright, please contact us and the infringing material will be removed as soon as possible. </a:t>
            </a:r>
          </a:p>
        </p:txBody>
      </p:sp>
      <p:sp>
        <p:nvSpPr>
          <p:cNvPr id="5125" name="Rectangle 7"/>
          <p:cNvSpPr>
            <a:spLocks noChangeArrowheads="1"/>
          </p:cNvSpPr>
          <p:nvPr/>
        </p:nvSpPr>
        <p:spPr bwMode="auto">
          <a:xfrm>
            <a:off x="1752600" y="2667000"/>
            <a:ext cx="6019800" cy="1371600"/>
          </a:xfrm>
          <a:prstGeom prst="rect">
            <a:avLst/>
          </a:prstGeom>
          <a:noFill/>
          <a:ln w="9525" algn="ctr">
            <a:solidFill>
              <a:schemeClr val="tx1"/>
            </a:solidFill>
            <a:miter lim="800000"/>
            <a:headEnd/>
            <a:tailEnd/>
          </a:ln>
        </p:spPr>
        <p:txBody>
          <a:bodyPr wrap="none" anchor="ctr"/>
          <a:lstStyle/>
          <a:p>
            <a:pPr fontAlgn="base">
              <a:lnSpc>
                <a:spcPct val="80000"/>
              </a:lnSpc>
              <a:spcBef>
                <a:spcPct val="0"/>
              </a:spcBef>
              <a:spcAft>
                <a:spcPct val="0"/>
              </a:spcAft>
            </a:pPr>
            <a:endParaRPr lang="en-US" sz="2100">
              <a:solidFill>
                <a:srgbClr val="FFFFFF"/>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http://www.trendhunter.com/id/105661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Social Fitness</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4292FF"/>
                </a:solidFill>
                <a:latin typeface="Arial"/>
              </a:rPr>
              <a:t>The ability to share health and fitness progress enhances consumer motivation</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202216"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183356"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44701"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Technology</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Many people exercise with friends, which can be more motivating than working out alone. With the rise of social media fitness apps, consumers can now exercise with all 500 of their friends if they wish. The ability to track and share exercise or diet activities makes one accountable to their network, which may be all the incentive necessary for one to continue striving towards health and fitness goals.</a:t>
            </a:r>
          </a:p>
        </p:txBody>
      </p:sp>
      <p:pic>
        <p:nvPicPr>
          <p:cNvPr id="26" name="sidebar image" descr="sidebar image"/>
          <p:cNvPicPr>
            <a:picLocks noChangeAspect="1"/>
          </p:cNvPicPr>
          <p:nvPr/>
        </p:nvPicPr>
        <p:blipFill>
          <a:blip r:embed="rId15"/>
          <a:stretch>
            <a:fillRect/>
          </a:stretch>
        </p:blipFill>
        <p:spPr>
          <a:xfrm>
            <a:off x="923925" y="2828925"/>
            <a:ext cx="3486150" cy="2914650"/>
          </a:xfrm>
          <a:prstGeom prst="rect">
            <a:avLst/>
          </a:prstGeom>
        </p:spPr>
      </p:pic>
      <p:pic>
        <p:nvPicPr>
          <p:cNvPr id="27" name="Image" descr="Image">
            <a:hlinkClick r:id="rId16" tooltip="Go to Fitness Gaming Evolutions"/>
          </p:cNvPr>
          <p:cNvPicPr>
            <a:picLocks noChangeAspect="1"/>
          </p:cNvPicPr>
          <p:nvPr/>
        </p:nvPicPr>
        <p:blipFill>
          <a:blip r:embed="rId17"/>
          <a:stretch>
            <a:fillRect/>
          </a:stretch>
        </p:blipFill>
        <p:spPr>
          <a:xfrm>
            <a:off x="1238250" y="2857500"/>
            <a:ext cx="2857500" cy="2857500"/>
          </a:xfrm>
          <a:prstGeom prst="rect">
            <a:avLst/>
          </a:prstGeom>
        </p:spPr>
      </p:pic>
      <p:sp>
        <p:nvSpPr>
          <p:cNvPr id="28" name="TextBox 27"/>
          <p:cNvSpPr txBox="1"/>
          <p:nvPr/>
        </p:nvSpPr>
        <p:spPr>
          <a:xfrm>
            <a:off x="3714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6</a:t>
            </a:r>
          </a:p>
        </p:txBody>
      </p:sp>
      <p:sp>
        <p:nvSpPr>
          <p:cNvPr id="29" name="TextBox 28"/>
          <p:cNvSpPr txBox="1"/>
          <p:nvPr/>
        </p:nvSpPr>
        <p:spPr>
          <a:xfrm>
            <a:off x="857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78508</a:t>
            </a:r>
          </a:p>
        </p:txBody>
      </p:sp>
      <p:sp>
        <p:nvSpPr>
          <p:cNvPr id="30" name="TextBox 29"/>
          <p:cNvSpPr txBox="1"/>
          <p:nvPr/>
        </p:nvSpPr>
        <p:spPr>
          <a:xfrm>
            <a:off x="952500" y="571500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Fitness Gaming Evolutions</a:t>
            </a:r>
          </a:p>
        </p:txBody>
      </p:sp>
      <p:pic>
        <p:nvPicPr>
          <p:cNvPr id="31" name="sidebar image" descr="sidebar image"/>
          <p:cNvPicPr>
            <a:picLocks noChangeAspect="1"/>
          </p:cNvPicPr>
          <p:nvPr/>
        </p:nvPicPr>
        <p:blipFill>
          <a:blip r:embed="rId18"/>
          <a:stretch>
            <a:fillRect/>
          </a:stretch>
        </p:blipFill>
        <p:spPr>
          <a:xfrm>
            <a:off x="5210175" y="2828925"/>
            <a:ext cx="1343025" cy="1152525"/>
          </a:xfrm>
          <a:prstGeom prst="rect">
            <a:avLst/>
          </a:prstGeom>
        </p:spPr>
      </p:pic>
      <p:pic>
        <p:nvPicPr>
          <p:cNvPr id="32" name="Image" descr="Image">
            <a:hlinkClick r:id="rId19" tooltip="Go to Feminine Fitness Apps"/>
          </p:cNvPr>
          <p:cNvPicPr>
            <a:picLocks noChangeAspect="1"/>
          </p:cNvPicPr>
          <p:nvPr/>
        </p:nvPicPr>
        <p:blipFill>
          <a:blip r:embed="rId20"/>
          <a:stretch>
            <a:fillRect/>
          </a:stretch>
        </p:blipFill>
        <p:spPr>
          <a:xfrm>
            <a:off x="5334000" y="2857500"/>
            <a:ext cx="1095375" cy="1095375"/>
          </a:xfrm>
          <a:prstGeom prst="rect">
            <a:avLst/>
          </a:prstGeom>
        </p:spPr>
      </p:pic>
      <p:sp>
        <p:nvSpPr>
          <p:cNvPr id="33" name="TextBox 32"/>
          <p:cNvSpPr txBox="1"/>
          <p:nvPr/>
        </p:nvSpPr>
        <p:spPr>
          <a:xfrm>
            <a:off x="5857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3.9</a:t>
            </a:r>
          </a:p>
        </p:txBody>
      </p:sp>
      <p:sp>
        <p:nvSpPr>
          <p:cNvPr id="34" name="TextBox 33"/>
          <p:cNvSpPr txBox="1"/>
          <p:nvPr/>
        </p:nvSpPr>
        <p:spPr>
          <a:xfrm>
            <a:off x="5143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95226</a:t>
            </a:r>
          </a:p>
        </p:txBody>
      </p:sp>
      <p:sp>
        <p:nvSpPr>
          <p:cNvPr id="35" name="TextBox 34"/>
          <p:cNvSpPr txBox="1"/>
          <p:nvPr/>
        </p:nvSpPr>
        <p:spPr>
          <a:xfrm>
            <a:off x="5238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Feminine Fitness Apps</a:t>
            </a:r>
          </a:p>
        </p:txBody>
      </p:sp>
      <p:pic>
        <p:nvPicPr>
          <p:cNvPr id="36" name="sidebar image" descr="sidebar image"/>
          <p:cNvPicPr>
            <a:picLocks noChangeAspect="1"/>
          </p:cNvPicPr>
          <p:nvPr/>
        </p:nvPicPr>
        <p:blipFill>
          <a:blip r:embed="rId18"/>
          <a:stretch>
            <a:fillRect/>
          </a:stretch>
        </p:blipFill>
        <p:spPr>
          <a:xfrm>
            <a:off x="7115175" y="2828925"/>
            <a:ext cx="1343025" cy="1152525"/>
          </a:xfrm>
          <a:prstGeom prst="rect">
            <a:avLst/>
          </a:prstGeom>
        </p:spPr>
      </p:pic>
      <p:pic>
        <p:nvPicPr>
          <p:cNvPr id="37" name="Image" descr="Image">
            <a:hlinkClick r:id="rId21" tooltip="Go to Interactive Exercise Apps"/>
          </p:cNvPr>
          <p:cNvPicPr>
            <a:picLocks noChangeAspect="1"/>
          </p:cNvPicPr>
          <p:nvPr/>
        </p:nvPicPr>
        <p:blipFill>
          <a:blip r:embed="rId22"/>
          <a:stretch>
            <a:fillRect/>
          </a:stretch>
        </p:blipFill>
        <p:spPr>
          <a:xfrm>
            <a:off x="7239000" y="2857500"/>
            <a:ext cx="1095375" cy="1095375"/>
          </a:xfrm>
          <a:prstGeom prst="rect">
            <a:avLst/>
          </a:prstGeom>
        </p:spPr>
      </p:pic>
      <p:sp>
        <p:nvSpPr>
          <p:cNvPr id="38" name="TextBox 37"/>
          <p:cNvSpPr txBox="1"/>
          <p:nvPr/>
        </p:nvSpPr>
        <p:spPr>
          <a:xfrm>
            <a:off x="7762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4.1</a:t>
            </a:r>
          </a:p>
        </p:txBody>
      </p:sp>
      <p:sp>
        <p:nvSpPr>
          <p:cNvPr id="39" name="TextBox 38"/>
          <p:cNvSpPr txBox="1"/>
          <p:nvPr/>
        </p:nvSpPr>
        <p:spPr>
          <a:xfrm>
            <a:off x="7048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101247</a:t>
            </a:r>
          </a:p>
        </p:txBody>
      </p:sp>
      <p:sp>
        <p:nvSpPr>
          <p:cNvPr id="40" name="TextBox 39"/>
          <p:cNvSpPr txBox="1"/>
          <p:nvPr/>
        </p:nvSpPr>
        <p:spPr>
          <a:xfrm>
            <a:off x="7143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Interactive Exercise Apps</a:t>
            </a:r>
          </a:p>
        </p:txBody>
      </p:sp>
      <p:pic>
        <p:nvPicPr>
          <p:cNvPr id="41" name="sidebar image" descr="sidebar image"/>
          <p:cNvPicPr>
            <a:picLocks noChangeAspect="1"/>
          </p:cNvPicPr>
          <p:nvPr/>
        </p:nvPicPr>
        <p:blipFill>
          <a:blip r:embed="rId18"/>
          <a:stretch>
            <a:fillRect/>
          </a:stretch>
        </p:blipFill>
        <p:spPr>
          <a:xfrm>
            <a:off x="5210175" y="4733925"/>
            <a:ext cx="1343025" cy="1152525"/>
          </a:xfrm>
          <a:prstGeom prst="rect">
            <a:avLst/>
          </a:prstGeom>
        </p:spPr>
      </p:pic>
      <p:pic>
        <p:nvPicPr>
          <p:cNvPr id="42" name="Image" descr="Image">
            <a:hlinkClick r:id="rId23" tooltip="Go to Funky Fitness Monitors"/>
          </p:cNvPr>
          <p:cNvPicPr>
            <a:picLocks noChangeAspect="1"/>
          </p:cNvPicPr>
          <p:nvPr/>
        </p:nvPicPr>
        <p:blipFill>
          <a:blip r:embed="rId24"/>
          <a:stretch>
            <a:fillRect/>
          </a:stretch>
        </p:blipFill>
        <p:spPr>
          <a:xfrm>
            <a:off x="5334000" y="4762500"/>
            <a:ext cx="1095375" cy="1095375"/>
          </a:xfrm>
          <a:prstGeom prst="rect">
            <a:avLst/>
          </a:prstGeom>
        </p:spPr>
      </p:pic>
      <p:sp>
        <p:nvSpPr>
          <p:cNvPr id="43" name="TextBox 42"/>
          <p:cNvSpPr txBox="1"/>
          <p:nvPr/>
        </p:nvSpPr>
        <p:spPr>
          <a:xfrm>
            <a:off x="5857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3.7</a:t>
            </a:r>
          </a:p>
        </p:txBody>
      </p:sp>
      <p:sp>
        <p:nvSpPr>
          <p:cNvPr id="44" name="TextBox 43"/>
          <p:cNvSpPr txBox="1"/>
          <p:nvPr/>
        </p:nvSpPr>
        <p:spPr>
          <a:xfrm>
            <a:off x="5143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73017</a:t>
            </a:r>
          </a:p>
        </p:txBody>
      </p:sp>
      <p:sp>
        <p:nvSpPr>
          <p:cNvPr id="45" name="TextBox 44"/>
          <p:cNvSpPr txBox="1"/>
          <p:nvPr/>
        </p:nvSpPr>
        <p:spPr>
          <a:xfrm>
            <a:off x="5238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Funky Fitness Monitors</a:t>
            </a:r>
          </a:p>
        </p:txBody>
      </p:sp>
      <p:pic>
        <p:nvPicPr>
          <p:cNvPr id="46" name="sidebar image" descr="sidebar image"/>
          <p:cNvPicPr>
            <a:picLocks noChangeAspect="1"/>
          </p:cNvPicPr>
          <p:nvPr/>
        </p:nvPicPr>
        <p:blipFill>
          <a:blip r:embed="rId18"/>
          <a:stretch>
            <a:fillRect/>
          </a:stretch>
        </p:blipFill>
        <p:spPr>
          <a:xfrm>
            <a:off x="7115175" y="4733925"/>
            <a:ext cx="1343025" cy="1152525"/>
          </a:xfrm>
          <a:prstGeom prst="rect">
            <a:avLst/>
          </a:prstGeom>
        </p:spPr>
      </p:pic>
      <p:pic>
        <p:nvPicPr>
          <p:cNvPr id="47" name="Image" descr="Image">
            <a:hlinkClick r:id="rId25" tooltip="Go to Smartphone Exercise Devices"/>
          </p:cNvPr>
          <p:cNvPicPr>
            <a:picLocks noChangeAspect="1"/>
          </p:cNvPicPr>
          <p:nvPr/>
        </p:nvPicPr>
        <p:blipFill>
          <a:blip r:embed="rId26"/>
          <a:stretch>
            <a:fillRect/>
          </a:stretch>
        </p:blipFill>
        <p:spPr>
          <a:xfrm>
            <a:off x="7239000" y="4762500"/>
            <a:ext cx="1095375" cy="1095375"/>
          </a:xfrm>
          <a:prstGeom prst="rect">
            <a:avLst/>
          </a:prstGeom>
        </p:spPr>
      </p:pic>
      <p:sp>
        <p:nvSpPr>
          <p:cNvPr id="48" name="TextBox 47"/>
          <p:cNvSpPr txBox="1"/>
          <p:nvPr/>
        </p:nvSpPr>
        <p:spPr>
          <a:xfrm>
            <a:off x="7762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3.4</a:t>
            </a:r>
          </a:p>
        </p:txBody>
      </p:sp>
      <p:sp>
        <p:nvSpPr>
          <p:cNvPr id="49" name="TextBox 48"/>
          <p:cNvSpPr txBox="1"/>
          <p:nvPr/>
        </p:nvSpPr>
        <p:spPr>
          <a:xfrm>
            <a:off x="7048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103758</a:t>
            </a:r>
          </a:p>
        </p:txBody>
      </p:sp>
      <p:sp>
        <p:nvSpPr>
          <p:cNvPr id="50" name="TextBox 49"/>
          <p:cNvSpPr txBox="1"/>
          <p:nvPr/>
        </p:nvSpPr>
        <p:spPr>
          <a:xfrm>
            <a:off x="7143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Smartphone Exercise Devices</a:t>
            </a:r>
          </a:p>
        </p:txBody>
      </p:sp>
    </p:spTree>
    <p:extLst>
      <p:ext uri="{BB962C8B-B14F-4D97-AF65-F5344CB8AC3E}">
        <p14:creationId xmlns:p14="http://schemas.microsoft.com/office/powerpoint/2010/main" val="376420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http://www.trendhunter.com/id/114226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err="1">
                <a:solidFill>
                  <a:srgbClr val="FFFFFF"/>
                </a:solidFill>
                <a:latin typeface="Calibri"/>
              </a:rPr>
              <a:t>Ecoducation</a:t>
            </a:r>
            <a:endParaRPr sz="3000" b="1" i="0" u="none" strike="noStrike" dirty="0">
              <a:solidFill>
                <a:srgbClr val="FFFFFF"/>
              </a:solidFill>
              <a:latin typeface="Calibri"/>
            </a:endParaRP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08B400"/>
                </a:solidFill>
                <a:latin typeface="Arial"/>
              </a:rPr>
              <a:t>Green learning becomes an integral part of modern academia</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5.5</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203263"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256699"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403757"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Eco</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Students today understand the importance of eco-friendly living; some classrooms are even becoming a mecca for eco-conscious learning and initiatives. More and more students are doing their parts and contributing to the cause, and schools everywhere are being built with the environment in mind. Thus, a merge has begun between eco-minded businesses, green organizations and educational institutions alike.</a:t>
            </a:r>
          </a:p>
        </p:txBody>
      </p:sp>
      <p:pic>
        <p:nvPicPr>
          <p:cNvPr id="26" name="sidebar image" descr="sidebar image"/>
          <p:cNvPicPr>
            <a:picLocks noChangeAspect="1"/>
          </p:cNvPicPr>
          <p:nvPr/>
        </p:nvPicPr>
        <p:blipFill>
          <a:blip r:embed="rId15"/>
          <a:stretch>
            <a:fillRect/>
          </a:stretch>
        </p:blipFill>
        <p:spPr>
          <a:xfrm>
            <a:off x="923925" y="2828925"/>
            <a:ext cx="3486150" cy="2914650"/>
          </a:xfrm>
          <a:prstGeom prst="rect">
            <a:avLst/>
          </a:prstGeom>
        </p:spPr>
      </p:pic>
      <p:pic>
        <p:nvPicPr>
          <p:cNvPr id="27" name="Image" descr="Image">
            <a:hlinkClick r:id="rId16" tooltip="Go to Ultra-Green Theaters"/>
          </p:cNvPr>
          <p:cNvPicPr>
            <a:picLocks noChangeAspect="1"/>
          </p:cNvPicPr>
          <p:nvPr/>
        </p:nvPicPr>
        <p:blipFill>
          <a:blip r:embed="rId17"/>
          <a:stretch>
            <a:fillRect/>
          </a:stretch>
        </p:blipFill>
        <p:spPr>
          <a:xfrm>
            <a:off x="1238250" y="2857500"/>
            <a:ext cx="2857500" cy="2857500"/>
          </a:xfrm>
          <a:prstGeom prst="rect">
            <a:avLst/>
          </a:prstGeom>
        </p:spPr>
      </p:pic>
      <p:sp>
        <p:nvSpPr>
          <p:cNvPr id="28" name="TextBox 27"/>
          <p:cNvSpPr txBox="1"/>
          <p:nvPr/>
        </p:nvSpPr>
        <p:spPr>
          <a:xfrm>
            <a:off x="3714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4.9</a:t>
            </a:r>
          </a:p>
        </p:txBody>
      </p:sp>
      <p:sp>
        <p:nvSpPr>
          <p:cNvPr id="29" name="TextBox 28"/>
          <p:cNvSpPr txBox="1"/>
          <p:nvPr/>
        </p:nvSpPr>
        <p:spPr>
          <a:xfrm>
            <a:off x="857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103584</a:t>
            </a:r>
          </a:p>
        </p:txBody>
      </p:sp>
      <p:sp>
        <p:nvSpPr>
          <p:cNvPr id="30" name="TextBox 29"/>
          <p:cNvSpPr txBox="1"/>
          <p:nvPr/>
        </p:nvSpPr>
        <p:spPr>
          <a:xfrm>
            <a:off x="952500" y="571500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Ultra-Green Theaters</a:t>
            </a:r>
          </a:p>
        </p:txBody>
      </p:sp>
      <p:pic>
        <p:nvPicPr>
          <p:cNvPr id="31" name="sidebar image" descr="sidebar image"/>
          <p:cNvPicPr>
            <a:picLocks noChangeAspect="1"/>
          </p:cNvPicPr>
          <p:nvPr/>
        </p:nvPicPr>
        <p:blipFill>
          <a:blip r:embed="rId18"/>
          <a:stretch>
            <a:fillRect/>
          </a:stretch>
        </p:blipFill>
        <p:spPr>
          <a:xfrm>
            <a:off x="5210175" y="2828925"/>
            <a:ext cx="1343025" cy="1152525"/>
          </a:xfrm>
          <a:prstGeom prst="rect">
            <a:avLst/>
          </a:prstGeom>
        </p:spPr>
      </p:pic>
      <p:pic>
        <p:nvPicPr>
          <p:cNvPr id="32" name="Image" descr="Image">
            <a:hlinkClick r:id="rId19" tooltip="Go to Treetop Playgrounds"/>
          </p:cNvPr>
          <p:cNvPicPr>
            <a:picLocks noChangeAspect="1"/>
          </p:cNvPicPr>
          <p:nvPr/>
        </p:nvPicPr>
        <p:blipFill>
          <a:blip r:embed="rId20"/>
          <a:stretch>
            <a:fillRect/>
          </a:stretch>
        </p:blipFill>
        <p:spPr>
          <a:xfrm>
            <a:off x="5334000" y="2857500"/>
            <a:ext cx="1095375" cy="1095375"/>
          </a:xfrm>
          <a:prstGeom prst="rect">
            <a:avLst/>
          </a:prstGeom>
        </p:spPr>
      </p:pic>
      <p:sp>
        <p:nvSpPr>
          <p:cNvPr id="33" name="TextBox 32"/>
          <p:cNvSpPr txBox="1"/>
          <p:nvPr/>
        </p:nvSpPr>
        <p:spPr>
          <a:xfrm>
            <a:off x="5857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5.3</a:t>
            </a:r>
          </a:p>
        </p:txBody>
      </p:sp>
      <p:sp>
        <p:nvSpPr>
          <p:cNvPr id="34" name="TextBox 33"/>
          <p:cNvSpPr txBox="1"/>
          <p:nvPr/>
        </p:nvSpPr>
        <p:spPr>
          <a:xfrm>
            <a:off x="5143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60986</a:t>
            </a:r>
          </a:p>
        </p:txBody>
      </p:sp>
      <p:sp>
        <p:nvSpPr>
          <p:cNvPr id="35" name="TextBox 34"/>
          <p:cNvSpPr txBox="1"/>
          <p:nvPr/>
        </p:nvSpPr>
        <p:spPr>
          <a:xfrm>
            <a:off x="5238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Treetop Playgrounds</a:t>
            </a:r>
          </a:p>
        </p:txBody>
      </p:sp>
      <p:pic>
        <p:nvPicPr>
          <p:cNvPr id="36" name="sidebar image" descr="sidebar image"/>
          <p:cNvPicPr>
            <a:picLocks noChangeAspect="1"/>
          </p:cNvPicPr>
          <p:nvPr/>
        </p:nvPicPr>
        <p:blipFill>
          <a:blip r:embed="rId18"/>
          <a:stretch>
            <a:fillRect/>
          </a:stretch>
        </p:blipFill>
        <p:spPr>
          <a:xfrm>
            <a:off x="7115175" y="2828925"/>
            <a:ext cx="1343025" cy="1152525"/>
          </a:xfrm>
          <a:prstGeom prst="rect">
            <a:avLst/>
          </a:prstGeom>
        </p:spPr>
      </p:pic>
      <p:pic>
        <p:nvPicPr>
          <p:cNvPr id="37" name="Image" descr="Image">
            <a:hlinkClick r:id="rId21" tooltip="Go to Edible Schoolyards"/>
          </p:cNvPr>
          <p:cNvPicPr>
            <a:picLocks noChangeAspect="1"/>
          </p:cNvPicPr>
          <p:nvPr/>
        </p:nvPicPr>
        <p:blipFill>
          <a:blip r:embed="rId22"/>
          <a:stretch>
            <a:fillRect/>
          </a:stretch>
        </p:blipFill>
        <p:spPr>
          <a:xfrm>
            <a:off x="7239000" y="2857500"/>
            <a:ext cx="1095375" cy="1095375"/>
          </a:xfrm>
          <a:prstGeom prst="rect">
            <a:avLst/>
          </a:prstGeom>
        </p:spPr>
      </p:pic>
      <p:sp>
        <p:nvSpPr>
          <p:cNvPr id="38" name="TextBox 37"/>
          <p:cNvSpPr txBox="1"/>
          <p:nvPr/>
        </p:nvSpPr>
        <p:spPr>
          <a:xfrm>
            <a:off x="7762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3.2</a:t>
            </a:r>
          </a:p>
        </p:txBody>
      </p:sp>
      <p:sp>
        <p:nvSpPr>
          <p:cNvPr id="39" name="TextBox 38"/>
          <p:cNvSpPr txBox="1"/>
          <p:nvPr/>
        </p:nvSpPr>
        <p:spPr>
          <a:xfrm>
            <a:off x="7048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65294</a:t>
            </a:r>
          </a:p>
        </p:txBody>
      </p:sp>
      <p:sp>
        <p:nvSpPr>
          <p:cNvPr id="40" name="TextBox 39"/>
          <p:cNvSpPr txBox="1"/>
          <p:nvPr/>
        </p:nvSpPr>
        <p:spPr>
          <a:xfrm>
            <a:off x="7143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Edible Schoolyards</a:t>
            </a:r>
          </a:p>
        </p:txBody>
      </p:sp>
      <p:pic>
        <p:nvPicPr>
          <p:cNvPr id="41" name="sidebar image" descr="sidebar image"/>
          <p:cNvPicPr>
            <a:picLocks noChangeAspect="1"/>
          </p:cNvPicPr>
          <p:nvPr/>
        </p:nvPicPr>
        <p:blipFill>
          <a:blip r:embed="rId18"/>
          <a:stretch>
            <a:fillRect/>
          </a:stretch>
        </p:blipFill>
        <p:spPr>
          <a:xfrm>
            <a:off x="5210175" y="4733925"/>
            <a:ext cx="1343025" cy="1152525"/>
          </a:xfrm>
          <a:prstGeom prst="rect">
            <a:avLst/>
          </a:prstGeom>
        </p:spPr>
      </p:pic>
      <p:pic>
        <p:nvPicPr>
          <p:cNvPr id="42" name="Image" descr="Image">
            <a:hlinkClick r:id="rId23" tooltip="Go to Zero Energy Schools"/>
          </p:cNvPr>
          <p:cNvPicPr>
            <a:picLocks noChangeAspect="1"/>
          </p:cNvPicPr>
          <p:nvPr/>
        </p:nvPicPr>
        <p:blipFill>
          <a:blip r:embed="rId24"/>
          <a:stretch>
            <a:fillRect/>
          </a:stretch>
        </p:blipFill>
        <p:spPr>
          <a:xfrm>
            <a:off x="5334000" y="4762500"/>
            <a:ext cx="1095375" cy="1095375"/>
          </a:xfrm>
          <a:prstGeom prst="rect">
            <a:avLst/>
          </a:prstGeom>
        </p:spPr>
      </p:pic>
      <p:sp>
        <p:nvSpPr>
          <p:cNvPr id="43" name="TextBox 42"/>
          <p:cNvSpPr txBox="1"/>
          <p:nvPr/>
        </p:nvSpPr>
        <p:spPr>
          <a:xfrm>
            <a:off x="5857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4.5</a:t>
            </a:r>
          </a:p>
        </p:txBody>
      </p:sp>
      <p:sp>
        <p:nvSpPr>
          <p:cNvPr id="44" name="TextBox 43"/>
          <p:cNvSpPr txBox="1"/>
          <p:nvPr/>
        </p:nvSpPr>
        <p:spPr>
          <a:xfrm>
            <a:off x="5143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104788</a:t>
            </a:r>
          </a:p>
        </p:txBody>
      </p:sp>
      <p:sp>
        <p:nvSpPr>
          <p:cNvPr id="45" name="TextBox 44"/>
          <p:cNvSpPr txBox="1"/>
          <p:nvPr/>
        </p:nvSpPr>
        <p:spPr>
          <a:xfrm>
            <a:off x="5238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Zero Energy Schools</a:t>
            </a:r>
          </a:p>
        </p:txBody>
      </p:sp>
      <p:pic>
        <p:nvPicPr>
          <p:cNvPr id="46" name="sidebar image" descr="sidebar image"/>
          <p:cNvPicPr>
            <a:picLocks noChangeAspect="1"/>
          </p:cNvPicPr>
          <p:nvPr/>
        </p:nvPicPr>
        <p:blipFill>
          <a:blip r:embed="rId18"/>
          <a:stretch>
            <a:fillRect/>
          </a:stretch>
        </p:blipFill>
        <p:spPr>
          <a:xfrm>
            <a:off x="7115175" y="4733925"/>
            <a:ext cx="1343025" cy="1152525"/>
          </a:xfrm>
          <a:prstGeom prst="rect">
            <a:avLst/>
          </a:prstGeom>
        </p:spPr>
      </p:pic>
      <p:pic>
        <p:nvPicPr>
          <p:cNvPr id="47" name="Image" descr="Image">
            <a:hlinkClick r:id="rId25" tooltip="Go to Mandatory Environmental Education"/>
          </p:cNvPr>
          <p:cNvPicPr>
            <a:picLocks noChangeAspect="1"/>
          </p:cNvPicPr>
          <p:nvPr/>
        </p:nvPicPr>
        <p:blipFill>
          <a:blip r:embed="rId26"/>
          <a:stretch>
            <a:fillRect/>
          </a:stretch>
        </p:blipFill>
        <p:spPr>
          <a:xfrm>
            <a:off x="7239000" y="4762500"/>
            <a:ext cx="1095375" cy="1095375"/>
          </a:xfrm>
          <a:prstGeom prst="rect">
            <a:avLst/>
          </a:prstGeom>
        </p:spPr>
      </p:pic>
      <p:sp>
        <p:nvSpPr>
          <p:cNvPr id="48" name="TextBox 47"/>
          <p:cNvSpPr txBox="1"/>
          <p:nvPr/>
        </p:nvSpPr>
        <p:spPr>
          <a:xfrm>
            <a:off x="7762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4.6</a:t>
            </a:r>
          </a:p>
        </p:txBody>
      </p:sp>
      <p:sp>
        <p:nvSpPr>
          <p:cNvPr id="49" name="TextBox 48"/>
          <p:cNvSpPr txBox="1"/>
          <p:nvPr/>
        </p:nvSpPr>
        <p:spPr>
          <a:xfrm>
            <a:off x="7048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77711</a:t>
            </a:r>
          </a:p>
        </p:txBody>
      </p:sp>
      <p:sp>
        <p:nvSpPr>
          <p:cNvPr id="50" name="TextBox 49"/>
          <p:cNvSpPr txBox="1"/>
          <p:nvPr/>
        </p:nvSpPr>
        <p:spPr>
          <a:xfrm>
            <a:off x="7143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Mandatory Environmental Education</a:t>
            </a:r>
          </a:p>
        </p:txBody>
      </p:sp>
    </p:spTree>
    <p:extLst>
      <p:ext uri="{BB962C8B-B14F-4D97-AF65-F5344CB8AC3E}">
        <p14:creationId xmlns:p14="http://schemas.microsoft.com/office/powerpoint/2010/main" val="264428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http://www.trendhunter.com/id/99740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Instant Entrepreneurship</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4292FF"/>
                </a:solidFill>
                <a:latin typeface="Arial"/>
              </a:rPr>
              <a:t>Products that make launching a business easy serve a growing niche</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16944"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272415"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8"/>
          <a:stretch>
            <a:fillRect/>
          </a:stretch>
        </p:blipFill>
        <p:spPr>
          <a:xfrm>
            <a:off x="7715250" y="1752600"/>
            <a:ext cx="318048" cy="66675"/>
          </a:xfrm>
          <a:prstGeom prst="rect">
            <a:avLst/>
          </a:prstGeom>
        </p:spPr>
      </p:pic>
      <p:pic>
        <p:nvPicPr>
          <p:cNvPr id="20" name="Image" descr="Image"/>
          <p:cNvPicPr>
            <a:picLocks noChangeAspect="1"/>
          </p:cNvPicPr>
          <p:nvPr/>
        </p:nvPicPr>
        <p:blipFill>
          <a:blip r:embed="rId10"/>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1"/>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2"/>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3"/>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Technology</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Digital business networks are allowing entrepreneurs to connect to thousands of like-minded people at the click of a button, while products, apps and special services are helping aspiring business owners realize their dreams quickly and easily. The era of "instant" entrepreneurship is here, in which anyone can become their own boss almost overnight.</a:t>
            </a:r>
          </a:p>
        </p:txBody>
      </p:sp>
      <p:pic>
        <p:nvPicPr>
          <p:cNvPr id="26" name="sidebar image" descr="sidebar image"/>
          <p:cNvPicPr>
            <a:picLocks noChangeAspect="1"/>
          </p:cNvPicPr>
          <p:nvPr/>
        </p:nvPicPr>
        <p:blipFill>
          <a:blip r:embed="rId14"/>
          <a:stretch>
            <a:fillRect/>
          </a:stretch>
        </p:blipFill>
        <p:spPr>
          <a:xfrm>
            <a:off x="828675" y="2828925"/>
            <a:ext cx="2200275" cy="1771650"/>
          </a:xfrm>
          <a:prstGeom prst="rect">
            <a:avLst/>
          </a:prstGeom>
        </p:spPr>
      </p:pic>
      <p:pic>
        <p:nvPicPr>
          <p:cNvPr id="27" name="Image" descr="Image">
            <a:hlinkClick r:id="rId15" tooltip="Go to Bad Branding Services"/>
          </p:cNvPr>
          <p:cNvPicPr>
            <a:picLocks noChangeAspect="1"/>
          </p:cNvPicPr>
          <p:nvPr/>
        </p:nvPicPr>
        <p:blipFill>
          <a:blip r:embed="rId16"/>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7.4</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93013</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Bad Branding Services</a:t>
            </a:r>
          </a:p>
        </p:txBody>
      </p:sp>
      <p:pic>
        <p:nvPicPr>
          <p:cNvPr id="31" name="sidebar image" descr="sidebar image"/>
          <p:cNvPicPr>
            <a:picLocks noChangeAspect="1"/>
          </p:cNvPicPr>
          <p:nvPr/>
        </p:nvPicPr>
        <p:blipFill>
          <a:blip r:embed="rId14"/>
          <a:stretch>
            <a:fillRect/>
          </a:stretch>
        </p:blipFill>
        <p:spPr>
          <a:xfrm>
            <a:off x="3590925" y="2828925"/>
            <a:ext cx="2200275" cy="1771650"/>
          </a:xfrm>
          <a:prstGeom prst="rect">
            <a:avLst/>
          </a:prstGeom>
        </p:spPr>
      </p:pic>
      <p:pic>
        <p:nvPicPr>
          <p:cNvPr id="32" name="Image" descr="Image">
            <a:hlinkClick r:id="rId17" tooltip="Go to Trend Forecast Maps"/>
          </p:cNvPr>
          <p:cNvPicPr>
            <a:picLocks noChangeAspect="1"/>
          </p:cNvPicPr>
          <p:nvPr/>
        </p:nvPicPr>
        <p:blipFill>
          <a:blip r:embed="rId18"/>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6.5</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71371</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Trend Forecast Maps</a:t>
            </a:r>
          </a:p>
        </p:txBody>
      </p:sp>
      <p:pic>
        <p:nvPicPr>
          <p:cNvPr id="36" name="sidebar image" descr="sidebar image"/>
          <p:cNvPicPr>
            <a:picLocks noChangeAspect="1"/>
          </p:cNvPicPr>
          <p:nvPr/>
        </p:nvPicPr>
        <p:blipFill>
          <a:blip r:embed="rId14"/>
          <a:stretch>
            <a:fillRect/>
          </a:stretch>
        </p:blipFill>
        <p:spPr>
          <a:xfrm>
            <a:off x="6353175" y="2828925"/>
            <a:ext cx="2200275" cy="1771650"/>
          </a:xfrm>
          <a:prstGeom prst="rect">
            <a:avLst/>
          </a:prstGeom>
        </p:spPr>
      </p:pic>
      <p:pic>
        <p:nvPicPr>
          <p:cNvPr id="37" name="Image" descr="Image">
            <a:hlinkClick r:id="rId19" tooltip="Go to Online Ad Creators"/>
          </p:cNvPr>
          <p:cNvPicPr>
            <a:picLocks noChangeAspect="1"/>
          </p:cNvPicPr>
          <p:nvPr/>
        </p:nvPicPr>
        <p:blipFill>
          <a:blip r:embed="rId20"/>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May / 5.1</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76492</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Online Ad Creators</a:t>
            </a:r>
          </a:p>
        </p:txBody>
      </p:sp>
      <p:pic>
        <p:nvPicPr>
          <p:cNvPr id="41" name="sidebar image" descr="sidebar image"/>
          <p:cNvPicPr>
            <a:picLocks noChangeAspect="1"/>
          </p:cNvPicPr>
          <p:nvPr/>
        </p:nvPicPr>
        <p:blipFill>
          <a:blip r:embed="rId21"/>
          <a:stretch>
            <a:fillRect/>
          </a:stretch>
        </p:blipFill>
        <p:spPr>
          <a:xfrm>
            <a:off x="1495425" y="5067300"/>
            <a:ext cx="1343025" cy="1152525"/>
          </a:xfrm>
          <a:prstGeom prst="rect">
            <a:avLst/>
          </a:prstGeom>
        </p:spPr>
      </p:pic>
      <p:pic>
        <p:nvPicPr>
          <p:cNvPr id="42" name="Image" descr="Image">
            <a:hlinkClick r:id="rId22" tooltip="Go to Entrepreneur Flash Games"/>
          </p:cNvPr>
          <p:cNvPicPr>
            <a:picLocks noChangeAspect="1"/>
          </p:cNvPicPr>
          <p:nvPr/>
        </p:nvPicPr>
        <p:blipFill>
          <a:blip r:embed="rId23"/>
          <a:stretch>
            <a:fillRect/>
          </a:stretch>
        </p:blipFill>
        <p:spPr>
          <a:xfrm>
            <a:off x="1619250" y="5095875"/>
            <a:ext cx="1095375" cy="1095375"/>
          </a:xfrm>
          <a:prstGeom prst="rect">
            <a:avLst/>
          </a:prstGeom>
        </p:spPr>
      </p:pic>
      <p:sp>
        <p:nvSpPr>
          <p:cNvPr id="43" name="TextBox 42"/>
          <p:cNvSpPr txBox="1"/>
          <p:nvPr/>
        </p:nvSpPr>
        <p:spPr>
          <a:xfrm>
            <a:off x="21431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6.6</a:t>
            </a:r>
          </a:p>
        </p:txBody>
      </p:sp>
      <p:sp>
        <p:nvSpPr>
          <p:cNvPr id="44" name="TextBox 43"/>
          <p:cNvSpPr txBox="1"/>
          <p:nvPr/>
        </p:nvSpPr>
        <p:spPr>
          <a:xfrm>
            <a:off x="14287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94349</a:t>
            </a:r>
          </a:p>
        </p:txBody>
      </p:sp>
      <p:sp>
        <p:nvSpPr>
          <p:cNvPr id="45" name="TextBox 44"/>
          <p:cNvSpPr txBox="1"/>
          <p:nvPr/>
        </p:nvSpPr>
        <p:spPr>
          <a:xfrm>
            <a:off x="15240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Entrepreneur Flash Games</a:t>
            </a:r>
          </a:p>
        </p:txBody>
      </p:sp>
      <p:pic>
        <p:nvPicPr>
          <p:cNvPr id="46" name="sidebar image" descr="sidebar image"/>
          <p:cNvPicPr>
            <a:picLocks noChangeAspect="1"/>
          </p:cNvPicPr>
          <p:nvPr/>
        </p:nvPicPr>
        <p:blipFill>
          <a:blip r:embed="rId21"/>
          <a:stretch>
            <a:fillRect/>
          </a:stretch>
        </p:blipFill>
        <p:spPr>
          <a:xfrm>
            <a:off x="3162300" y="5067300"/>
            <a:ext cx="1343025" cy="1152525"/>
          </a:xfrm>
          <a:prstGeom prst="rect">
            <a:avLst/>
          </a:prstGeom>
        </p:spPr>
      </p:pic>
      <p:pic>
        <p:nvPicPr>
          <p:cNvPr id="47" name="Image" descr="Image">
            <a:hlinkClick r:id="rId24" tooltip="Go to MBA Graduate Marketplaces"/>
          </p:cNvPr>
          <p:cNvPicPr>
            <a:picLocks noChangeAspect="1"/>
          </p:cNvPicPr>
          <p:nvPr/>
        </p:nvPicPr>
        <p:blipFill>
          <a:blip r:embed="rId25"/>
          <a:stretch>
            <a:fillRect/>
          </a:stretch>
        </p:blipFill>
        <p:spPr>
          <a:xfrm>
            <a:off x="3286125" y="5095875"/>
            <a:ext cx="1095375" cy="1095375"/>
          </a:xfrm>
          <a:prstGeom prst="rect">
            <a:avLst/>
          </a:prstGeom>
        </p:spPr>
      </p:pic>
      <p:sp>
        <p:nvSpPr>
          <p:cNvPr id="48" name="TextBox 47"/>
          <p:cNvSpPr txBox="1"/>
          <p:nvPr/>
        </p:nvSpPr>
        <p:spPr>
          <a:xfrm>
            <a:off x="381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Jul / 3.3</a:t>
            </a:r>
          </a:p>
        </p:txBody>
      </p:sp>
      <p:sp>
        <p:nvSpPr>
          <p:cNvPr id="49" name="TextBox 48"/>
          <p:cNvSpPr txBox="1"/>
          <p:nvPr/>
        </p:nvSpPr>
        <p:spPr>
          <a:xfrm>
            <a:off x="309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83085</a:t>
            </a:r>
          </a:p>
        </p:txBody>
      </p:sp>
      <p:sp>
        <p:nvSpPr>
          <p:cNvPr id="50" name="TextBox 49"/>
          <p:cNvSpPr txBox="1"/>
          <p:nvPr/>
        </p:nvSpPr>
        <p:spPr>
          <a:xfrm>
            <a:off x="319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MBA Graduate Marketplaces</a:t>
            </a:r>
          </a:p>
        </p:txBody>
      </p:sp>
      <p:pic>
        <p:nvPicPr>
          <p:cNvPr id="51" name="sidebar image" descr="sidebar image"/>
          <p:cNvPicPr>
            <a:picLocks noChangeAspect="1"/>
          </p:cNvPicPr>
          <p:nvPr/>
        </p:nvPicPr>
        <p:blipFill>
          <a:blip r:embed="rId21"/>
          <a:stretch>
            <a:fillRect/>
          </a:stretch>
        </p:blipFill>
        <p:spPr>
          <a:xfrm>
            <a:off x="4829175" y="5067300"/>
            <a:ext cx="1343025" cy="1152525"/>
          </a:xfrm>
          <a:prstGeom prst="rect">
            <a:avLst/>
          </a:prstGeom>
        </p:spPr>
      </p:pic>
      <p:pic>
        <p:nvPicPr>
          <p:cNvPr id="52" name="Image" descr="Image">
            <a:hlinkClick r:id="rId26" tooltip="Go to Entrepreneurial Retail Games"/>
          </p:cNvPr>
          <p:cNvPicPr>
            <a:picLocks noChangeAspect="1"/>
          </p:cNvPicPr>
          <p:nvPr/>
        </p:nvPicPr>
        <p:blipFill>
          <a:blip r:embed="rId27"/>
          <a:stretch>
            <a:fillRect/>
          </a:stretch>
        </p:blipFill>
        <p:spPr>
          <a:xfrm>
            <a:off x="4953000" y="5095875"/>
            <a:ext cx="1095375" cy="1095375"/>
          </a:xfrm>
          <a:prstGeom prst="rect">
            <a:avLst/>
          </a:prstGeom>
        </p:spPr>
      </p:pic>
      <p:sp>
        <p:nvSpPr>
          <p:cNvPr id="53" name="TextBox 52"/>
          <p:cNvSpPr txBox="1"/>
          <p:nvPr/>
        </p:nvSpPr>
        <p:spPr>
          <a:xfrm>
            <a:off x="5476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Jul / 3.7</a:t>
            </a:r>
          </a:p>
        </p:txBody>
      </p:sp>
      <p:sp>
        <p:nvSpPr>
          <p:cNvPr id="54" name="TextBox 53"/>
          <p:cNvSpPr txBox="1"/>
          <p:nvPr/>
        </p:nvSpPr>
        <p:spPr>
          <a:xfrm>
            <a:off x="4762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82096</a:t>
            </a:r>
          </a:p>
        </p:txBody>
      </p:sp>
      <p:sp>
        <p:nvSpPr>
          <p:cNvPr id="55" name="TextBox 54"/>
          <p:cNvSpPr txBox="1"/>
          <p:nvPr/>
        </p:nvSpPr>
        <p:spPr>
          <a:xfrm>
            <a:off x="4857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Entrepreneurial Retail Games</a:t>
            </a:r>
          </a:p>
        </p:txBody>
      </p:sp>
      <p:pic>
        <p:nvPicPr>
          <p:cNvPr id="56" name="sidebar image" descr="sidebar image"/>
          <p:cNvPicPr>
            <a:picLocks noChangeAspect="1"/>
          </p:cNvPicPr>
          <p:nvPr/>
        </p:nvPicPr>
        <p:blipFill>
          <a:blip r:embed="rId21"/>
          <a:stretch>
            <a:fillRect/>
          </a:stretch>
        </p:blipFill>
        <p:spPr>
          <a:xfrm>
            <a:off x="6496050" y="5067300"/>
            <a:ext cx="1343025" cy="1152525"/>
          </a:xfrm>
          <a:prstGeom prst="rect">
            <a:avLst/>
          </a:prstGeom>
        </p:spPr>
      </p:pic>
      <p:pic>
        <p:nvPicPr>
          <p:cNvPr id="57" name="Image" descr="Image">
            <a:hlinkClick r:id="rId28" tooltip="Go to Future-Predicting Sites"/>
          </p:cNvPr>
          <p:cNvPicPr>
            <a:picLocks noChangeAspect="1"/>
          </p:cNvPicPr>
          <p:nvPr/>
        </p:nvPicPr>
        <p:blipFill>
          <a:blip r:embed="rId29"/>
          <a:stretch>
            <a:fillRect/>
          </a:stretch>
        </p:blipFill>
        <p:spPr>
          <a:xfrm>
            <a:off x="6619875" y="5095875"/>
            <a:ext cx="1095375" cy="1095375"/>
          </a:xfrm>
          <a:prstGeom prst="rect">
            <a:avLst/>
          </a:prstGeom>
        </p:spPr>
      </p:pic>
      <p:sp>
        <p:nvSpPr>
          <p:cNvPr id="58" name="TextBox 57"/>
          <p:cNvSpPr txBox="1"/>
          <p:nvPr/>
        </p:nvSpPr>
        <p:spPr>
          <a:xfrm>
            <a:off x="71437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Aug / 5</a:t>
            </a:r>
          </a:p>
        </p:txBody>
      </p:sp>
      <p:sp>
        <p:nvSpPr>
          <p:cNvPr id="59" name="TextBox 58"/>
          <p:cNvSpPr txBox="1"/>
          <p:nvPr/>
        </p:nvSpPr>
        <p:spPr>
          <a:xfrm>
            <a:off x="64293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83669</a:t>
            </a:r>
          </a:p>
        </p:txBody>
      </p:sp>
      <p:sp>
        <p:nvSpPr>
          <p:cNvPr id="60" name="TextBox 59"/>
          <p:cNvSpPr txBox="1"/>
          <p:nvPr/>
        </p:nvSpPr>
        <p:spPr>
          <a:xfrm>
            <a:off x="65246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Future-Predicting Sites</a:t>
            </a:r>
          </a:p>
        </p:txBody>
      </p:sp>
    </p:spTree>
    <p:extLst>
      <p:ext uri="{BB962C8B-B14F-4D97-AF65-F5344CB8AC3E}">
        <p14:creationId xmlns:p14="http://schemas.microsoft.com/office/powerpoint/2010/main" val="352455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http://www.trendhunter.com/id/106322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Superhero Reality</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8D13"/>
                </a:solidFill>
                <a:latin typeface="Arial"/>
              </a:rPr>
              <a:t>Real-life superhero innovations give consumers something to believe in</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56235"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09086"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8"/>
          <a:stretch>
            <a:fillRect/>
          </a:stretch>
        </p:blipFill>
        <p:spPr>
          <a:xfrm>
            <a:off x="7715250" y="1752600"/>
            <a:ext cx="355179" cy="66675"/>
          </a:xfrm>
          <a:prstGeom prst="rect">
            <a:avLst/>
          </a:prstGeom>
        </p:spPr>
      </p:pic>
      <p:pic>
        <p:nvPicPr>
          <p:cNvPr id="20" name="Image" descr="Image"/>
          <p:cNvPicPr>
            <a:picLocks noChangeAspect="1"/>
          </p:cNvPicPr>
          <p:nvPr/>
        </p:nvPicPr>
        <p:blipFill>
          <a:blip r:embed="rId10"/>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1"/>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2"/>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3"/>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Pop Culture</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Children have traditionally looked up to superheros, who encourage them to be "brave" during times of despair. Today's adult consumer isn't afraid to carry on their vigilante obsession, looking for inspiration anywhere they can during times of extreme stress. Luckily, there is a slew of hero-inspired products available to encourage consumers to stay strong and brave no matter how tough life gets.</a:t>
            </a:r>
          </a:p>
        </p:txBody>
      </p:sp>
      <p:pic>
        <p:nvPicPr>
          <p:cNvPr id="26" name="sidebar image" descr="sidebar image"/>
          <p:cNvPicPr>
            <a:picLocks noChangeAspect="1"/>
          </p:cNvPicPr>
          <p:nvPr/>
        </p:nvPicPr>
        <p:blipFill>
          <a:blip r:embed="rId14"/>
          <a:stretch>
            <a:fillRect/>
          </a:stretch>
        </p:blipFill>
        <p:spPr>
          <a:xfrm>
            <a:off x="685800" y="2924175"/>
            <a:ext cx="2200275" cy="1771650"/>
          </a:xfrm>
          <a:prstGeom prst="rect">
            <a:avLst/>
          </a:prstGeom>
        </p:spPr>
      </p:pic>
      <p:pic>
        <p:nvPicPr>
          <p:cNvPr id="27" name="Image" descr="Image">
            <a:hlinkClick r:id="rId15" tooltip="Go to Badass Superhero Kicks"/>
          </p:cNvPr>
          <p:cNvPicPr>
            <a:picLocks noChangeAspect="1"/>
          </p:cNvPicPr>
          <p:nvPr/>
        </p:nvPicPr>
        <p:blipFill>
          <a:blip r:embed="rId16"/>
          <a:stretch>
            <a:fillRect/>
          </a:stretch>
        </p:blipFill>
        <p:spPr>
          <a:xfrm>
            <a:off x="928688" y="2952750"/>
            <a:ext cx="1714500" cy="1714500"/>
          </a:xfrm>
          <a:prstGeom prst="rect">
            <a:avLst/>
          </a:prstGeom>
        </p:spPr>
      </p:pic>
      <p:sp>
        <p:nvSpPr>
          <p:cNvPr id="28" name="TextBox 27"/>
          <p:cNvSpPr txBox="1"/>
          <p:nvPr/>
        </p:nvSpPr>
        <p:spPr>
          <a:xfrm>
            <a:off x="223837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6.6</a:t>
            </a:r>
          </a:p>
        </p:txBody>
      </p:sp>
      <p:sp>
        <p:nvSpPr>
          <p:cNvPr id="29" name="TextBox 28"/>
          <p:cNvSpPr txBox="1"/>
          <p:nvPr/>
        </p:nvSpPr>
        <p:spPr>
          <a:xfrm>
            <a:off x="619125"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105921</a:t>
            </a:r>
          </a:p>
        </p:txBody>
      </p:sp>
      <p:sp>
        <p:nvSpPr>
          <p:cNvPr id="30" name="TextBox 29"/>
          <p:cNvSpPr txBox="1"/>
          <p:nvPr/>
        </p:nvSpPr>
        <p:spPr>
          <a:xfrm>
            <a:off x="714375" y="466725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Badass Superhero Kicks</a:t>
            </a:r>
          </a:p>
        </p:txBody>
      </p:sp>
      <p:pic>
        <p:nvPicPr>
          <p:cNvPr id="31" name="sidebar image" descr="sidebar image"/>
          <p:cNvPicPr>
            <a:picLocks noChangeAspect="1"/>
          </p:cNvPicPr>
          <p:nvPr/>
        </p:nvPicPr>
        <p:blipFill>
          <a:blip r:embed="rId17"/>
          <a:stretch>
            <a:fillRect/>
          </a:stretch>
        </p:blipFill>
        <p:spPr>
          <a:xfrm>
            <a:off x="3209925" y="2924175"/>
            <a:ext cx="1343025" cy="1152525"/>
          </a:xfrm>
          <a:prstGeom prst="rect">
            <a:avLst/>
          </a:prstGeom>
        </p:spPr>
      </p:pic>
      <p:pic>
        <p:nvPicPr>
          <p:cNvPr id="32" name="Image" descr="Image">
            <a:hlinkClick r:id="rId18" tooltip="Go to Graphic Novel Jewelry"/>
          </p:cNvPr>
          <p:cNvPicPr>
            <a:picLocks noChangeAspect="1"/>
          </p:cNvPicPr>
          <p:nvPr/>
        </p:nvPicPr>
        <p:blipFill>
          <a:blip r:embed="rId19"/>
          <a:stretch>
            <a:fillRect/>
          </a:stretch>
        </p:blipFill>
        <p:spPr>
          <a:xfrm>
            <a:off x="3333750" y="2952750"/>
            <a:ext cx="1095375" cy="1095375"/>
          </a:xfrm>
          <a:prstGeom prst="rect">
            <a:avLst/>
          </a:prstGeom>
        </p:spPr>
      </p:pic>
      <p:sp>
        <p:nvSpPr>
          <p:cNvPr id="33" name="TextBox 32"/>
          <p:cNvSpPr txBox="1"/>
          <p:nvPr/>
        </p:nvSpPr>
        <p:spPr>
          <a:xfrm>
            <a:off x="38576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a:t>
            </a:r>
          </a:p>
        </p:txBody>
      </p:sp>
      <p:sp>
        <p:nvSpPr>
          <p:cNvPr id="34" name="TextBox 33"/>
          <p:cNvSpPr txBox="1"/>
          <p:nvPr/>
        </p:nvSpPr>
        <p:spPr>
          <a:xfrm>
            <a:off x="3143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104936</a:t>
            </a:r>
          </a:p>
        </p:txBody>
      </p:sp>
      <p:sp>
        <p:nvSpPr>
          <p:cNvPr id="35" name="TextBox 34"/>
          <p:cNvSpPr txBox="1"/>
          <p:nvPr/>
        </p:nvSpPr>
        <p:spPr>
          <a:xfrm>
            <a:off x="32385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Graphic Novel Jewelry</a:t>
            </a:r>
          </a:p>
        </p:txBody>
      </p:sp>
      <p:pic>
        <p:nvPicPr>
          <p:cNvPr id="36" name="sidebar image" descr="sidebar image"/>
          <p:cNvPicPr>
            <a:picLocks noChangeAspect="1"/>
          </p:cNvPicPr>
          <p:nvPr/>
        </p:nvPicPr>
        <p:blipFill>
          <a:blip r:embed="rId17"/>
          <a:stretch>
            <a:fillRect/>
          </a:stretch>
        </p:blipFill>
        <p:spPr>
          <a:xfrm>
            <a:off x="4686300" y="2924175"/>
            <a:ext cx="1343025" cy="1152525"/>
          </a:xfrm>
          <a:prstGeom prst="rect">
            <a:avLst/>
          </a:prstGeom>
        </p:spPr>
      </p:pic>
      <p:pic>
        <p:nvPicPr>
          <p:cNvPr id="37" name="Image" descr="Image">
            <a:hlinkClick r:id="rId20" tooltip="Go to Heroic Cooking Clothing"/>
          </p:cNvPr>
          <p:cNvPicPr>
            <a:picLocks noChangeAspect="1"/>
          </p:cNvPicPr>
          <p:nvPr/>
        </p:nvPicPr>
        <p:blipFill>
          <a:blip r:embed="rId21"/>
          <a:stretch>
            <a:fillRect/>
          </a:stretch>
        </p:blipFill>
        <p:spPr>
          <a:xfrm>
            <a:off x="4810125" y="2952750"/>
            <a:ext cx="1095375" cy="1095375"/>
          </a:xfrm>
          <a:prstGeom prst="rect">
            <a:avLst/>
          </a:prstGeom>
        </p:spPr>
      </p:pic>
      <p:sp>
        <p:nvSpPr>
          <p:cNvPr id="38" name="TextBox 37"/>
          <p:cNvSpPr txBox="1"/>
          <p:nvPr/>
        </p:nvSpPr>
        <p:spPr>
          <a:xfrm>
            <a:off x="533400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a:t>
            </a:r>
          </a:p>
        </p:txBody>
      </p:sp>
      <p:sp>
        <p:nvSpPr>
          <p:cNvPr id="39" name="TextBox 38"/>
          <p:cNvSpPr txBox="1"/>
          <p:nvPr/>
        </p:nvSpPr>
        <p:spPr>
          <a:xfrm>
            <a:off x="4619625"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100080</a:t>
            </a:r>
          </a:p>
        </p:txBody>
      </p:sp>
      <p:sp>
        <p:nvSpPr>
          <p:cNvPr id="40" name="TextBox 39"/>
          <p:cNvSpPr txBox="1"/>
          <p:nvPr/>
        </p:nvSpPr>
        <p:spPr>
          <a:xfrm>
            <a:off x="4714875"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Heroic Cooking Clothing</a:t>
            </a:r>
          </a:p>
        </p:txBody>
      </p:sp>
      <p:pic>
        <p:nvPicPr>
          <p:cNvPr id="41" name="sidebar image" descr="sidebar image"/>
          <p:cNvPicPr>
            <a:picLocks noChangeAspect="1"/>
          </p:cNvPicPr>
          <p:nvPr/>
        </p:nvPicPr>
        <p:blipFill>
          <a:blip r:embed="rId17"/>
          <a:stretch>
            <a:fillRect/>
          </a:stretch>
        </p:blipFill>
        <p:spPr>
          <a:xfrm>
            <a:off x="6162675" y="2924175"/>
            <a:ext cx="1343025" cy="1152525"/>
          </a:xfrm>
          <a:prstGeom prst="rect">
            <a:avLst/>
          </a:prstGeom>
        </p:spPr>
      </p:pic>
      <p:pic>
        <p:nvPicPr>
          <p:cNvPr id="42" name="Image" descr="Image">
            <a:hlinkClick r:id="rId22" tooltip="Go to Superhero Comic Cosmetics"/>
          </p:cNvPr>
          <p:cNvPicPr>
            <a:picLocks noChangeAspect="1"/>
          </p:cNvPicPr>
          <p:nvPr/>
        </p:nvPicPr>
        <p:blipFill>
          <a:blip r:embed="rId23"/>
          <a:stretch>
            <a:fillRect/>
          </a:stretch>
        </p:blipFill>
        <p:spPr>
          <a:xfrm>
            <a:off x="6286500" y="2952750"/>
            <a:ext cx="1095375" cy="1095375"/>
          </a:xfrm>
          <a:prstGeom prst="rect">
            <a:avLst/>
          </a:prstGeom>
        </p:spPr>
      </p:pic>
      <p:sp>
        <p:nvSpPr>
          <p:cNvPr id="43" name="TextBox 42"/>
          <p:cNvSpPr txBox="1"/>
          <p:nvPr/>
        </p:nvSpPr>
        <p:spPr>
          <a:xfrm>
            <a:off x="681037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5.9</a:t>
            </a:r>
          </a:p>
        </p:txBody>
      </p:sp>
      <p:sp>
        <p:nvSpPr>
          <p:cNvPr id="44" name="TextBox 43"/>
          <p:cNvSpPr txBox="1"/>
          <p:nvPr/>
        </p:nvSpPr>
        <p:spPr>
          <a:xfrm>
            <a:off x="609600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99012</a:t>
            </a:r>
          </a:p>
        </p:txBody>
      </p:sp>
      <p:sp>
        <p:nvSpPr>
          <p:cNvPr id="45" name="TextBox 44"/>
          <p:cNvSpPr txBox="1"/>
          <p:nvPr/>
        </p:nvSpPr>
        <p:spPr>
          <a:xfrm>
            <a:off x="619125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Superhero Comic Cosmetics</a:t>
            </a:r>
          </a:p>
        </p:txBody>
      </p:sp>
      <p:pic>
        <p:nvPicPr>
          <p:cNvPr id="46" name="sidebar image" descr="sidebar image"/>
          <p:cNvPicPr>
            <a:picLocks noChangeAspect="1"/>
          </p:cNvPicPr>
          <p:nvPr/>
        </p:nvPicPr>
        <p:blipFill>
          <a:blip r:embed="rId17"/>
          <a:stretch>
            <a:fillRect/>
          </a:stretch>
        </p:blipFill>
        <p:spPr>
          <a:xfrm>
            <a:off x="7639050" y="2924175"/>
            <a:ext cx="1343025" cy="1152525"/>
          </a:xfrm>
          <a:prstGeom prst="rect">
            <a:avLst/>
          </a:prstGeom>
        </p:spPr>
      </p:pic>
      <p:pic>
        <p:nvPicPr>
          <p:cNvPr id="47" name="Image" descr="Image">
            <a:hlinkClick r:id="rId24" tooltip="Go to Superhero Dating Sites"/>
          </p:cNvPr>
          <p:cNvPicPr>
            <a:picLocks noChangeAspect="1"/>
          </p:cNvPicPr>
          <p:nvPr/>
        </p:nvPicPr>
        <p:blipFill>
          <a:blip r:embed="rId25"/>
          <a:stretch>
            <a:fillRect/>
          </a:stretch>
        </p:blipFill>
        <p:spPr>
          <a:xfrm>
            <a:off x="7762875" y="2952750"/>
            <a:ext cx="1095375" cy="1095375"/>
          </a:xfrm>
          <a:prstGeom prst="rect">
            <a:avLst/>
          </a:prstGeom>
        </p:spPr>
      </p:pic>
      <p:sp>
        <p:nvSpPr>
          <p:cNvPr id="48" name="TextBox 47"/>
          <p:cNvSpPr txBox="1"/>
          <p:nvPr/>
        </p:nvSpPr>
        <p:spPr>
          <a:xfrm>
            <a:off x="828675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7.6</a:t>
            </a:r>
          </a:p>
        </p:txBody>
      </p:sp>
      <p:sp>
        <p:nvSpPr>
          <p:cNvPr id="49" name="TextBox 48"/>
          <p:cNvSpPr txBox="1"/>
          <p:nvPr/>
        </p:nvSpPr>
        <p:spPr>
          <a:xfrm>
            <a:off x="7572375"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103323</a:t>
            </a:r>
          </a:p>
        </p:txBody>
      </p:sp>
      <p:sp>
        <p:nvSpPr>
          <p:cNvPr id="50" name="TextBox 49"/>
          <p:cNvSpPr txBox="1"/>
          <p:nvPr/>
        </p:nvSpPr>
        <p:spPr>
          <a:xfrm>
            <a:off x="7667625"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Superhero Dating Sites</a:t>
            </a:r>
          </a:p>
        </p:txBody>
      </p:sp>
      <p:pic>
        <p:nvPicPr>
          <p:cNvPr id="51" name="sidebar image" descr="sidebar image"/>
          <p:cNvPicPr>
            <a:picLocks noChangeAspect="1"/>
          </p:cNvPicPr>
          <p:nvPr/>
        </p:nvPicPr>
        <p:blipFill>
          <a:blip r:embed="rId17"/>
          <a:stretch>
            <a:fillRect/>
          </a:stretch>
        </p:blipFill>
        <p:spPr>
          <a:xfrm>
            <a:off x="3209925" y="4829175"/>
            <a:ext cx="1343025" cy="1152525"/>
          </a:xfrm>
          <a:prstGeom prst="rect">
            <a:avLst/>
          </a:prstGeom>
        </p:spPr>
      </p:pic>
      <p:pic>
        <p:nvPicPr>
          <p:cNvPr id="52" name="Image" descr="Image">
            <a:hlinkClick r:id="rId26" tooltip="Go to Sci-Fi Superhero Suits"/>
          </p:cNvPr>
          <p:cNvPicPr>
            <a:picLocks noChangeAspect="1"/>
          </p:cNvPicPr>
          <p:nvPr/>
        </p:nvPicPr>
        <p:blipFill>
          <a:blip r:embed="rId27"/>
          <a:stretch>
            <a:fillRect/>
          </a:stretch>
        </p:blipFill>
        <p:spPr>
          <a:xfrm>
            <a:off x="3333750" y="4857750"/>
            <a:ext cx="1095375" cy="1095375"/>
          </a:xfrm>
          <a:prstGeom prst="rect">
            <a:avLst/>
          </a:prstGeom>
        </p:spPr>
      </p:pic>
      <p:sp>
        <p:nvSpPr>
          <p:cNvPr id="53" name="TextBox 52"/>
          <p:cNvSpPr txBox="1"/>
          <p:nvPr/>
        </p:nvSpPr>
        <p:spPr>
          <a:xfrm>
            <a:off x="3857625"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7.3</a:t>
            </a:r>
          </a:p>
        </p:txBody>
      </p:sp>
      <p:sp>
        <p:nvSpPr>
          <p:cNvPr id="54" name="TextBox 53"/>
          <p:cNvSpPr txBox="1"/>
          <p:nvPr/>
        </p:nvSpPr>
        <p:spPr>
          <a:xfrm>
            <a:off x="3143250"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102330</a:t>
            </a:r>
          </a:p>
        </p:txBody>
      </p:sp>
      <p:sp>
        <p:nvSpPr>
          <p:cNvPr id="55" name="TextBox 54"/>
          <p:cNvSpPr txBox="1"/>
          <p:nvPr/>
        </p:nvSpPr>
        <p:spPr>
          <a:xfrm>
            <a:off x="3238500"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Sci-Fi Superhero Suits</a:t>
            </a:r>
          </a:p>
        </p:txBody>
      </p:sp>
      <p:pic>
        <p:nvPicPr>
          <p:cNvPr id="56" name="sidebar image" descr="sidebar image"/>
          <p:cNvPicPr>
            <a:picLocks noChangeAspect="1"/>
          </p:cNvPicPr>
          <p:nvPr/>
        </p:nvPicPr>
        <p:blipFill>
          <a:blip r:embed="rId17"/>
          <a:stretch>
            <a:fillRect/>
          </a:stretch>
        </p:blipFill>
        <p:spPr>
          <a:xfrm>
            <a:off x="4686300" y="4829175"/>
            <a:ext cx="1343025" cy="1152525"/>
          </a:xfrm>
          <a:prstGeom prst="rect">
            <a:avLst/>
          </a:prstGeom>
        </p:spPr>
      </p:pic>
      <p:pic>
        <p:nvPicPr>
          <p:cNvPr id="57" name="Image" descr="Image">
            <a:hlinkClick r:id="rId28" tooltip="Go to Real-Life Superhero T-Shirts"/>
          </p:cNvPr>
          <p:cNvPicPr>
            <a:picLocks noChangeAspect="1"/>
          </p:cNvPicPr>
          <p:nvPr/>
        </p:nvPicPr>
        <p:blipFill>
          <a:blip r:embed="rId29"/>
          <a:stretch>
            <a:fillRect/>
          </a:stretch>
        </p:blipFill>
        <p:spPr>
          <a:xfrm>
            <a:off x="4810125" y="4857750"/>
            <a:ext cx="1095375" cy="1095375"/>
          </a:xfrm>
          <a:prstGeom prst="rect">
            <a:avLst/>
          </a:prstGeom>
        </p:spPr>
      </p:pic>
      <p:sp>
        <p:nvSpPr>
          <p:cNvPr id="58" name="TextBox 57"/>
          <p:cNvSpPr txBox="1"/>
          <p:nvPr/>
        </p:nvSpPr>
        <p:spPr>
          <a:xfrm>
            <a:off x="533400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6.5</a:t>
            </a:r>
          </a:p>
        </p:txBody>
      </p:sp>
      <p:sp>
        <p:nvSpPr>
          <p:cNvPr id="59" name="TextBox 58"/>
          <p:cNvSpPr txBox="1"/>
          <p:nvPr/>
        </p:nvSpPr>
        <p:spPr>
          <a:xfrm>
            <a:off x="461962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98068</a:t>
            </a:r>
          </a:p>
        </p:txBody>
      </p:sp>
      <p:sp>
        <p:nvSpPr>
          <p:cNvPr id="60" name="TextBox 59"/>
          <p:cNvSpPr txBox="1"/>
          <p:nvPr/>
        </p:nvSpPr>
        <p:spPr>
          <a:xfrm>
            <a:off x="471487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Real-Life Superhero T-Shirts</a:t>
            </a:r>
          </a:p>
        </p:txBody>
      </p:sp>
      <p:pic>
        <p:nvPicPr>
          <p:cNvPr id="61" name="sidebar image" descr="sidebar image"/>
          <p:cNvPicPr>
            <a:picLocks noChangeAspect="1"/>
          </p:cNvPicPr>
          <p:nvPr/>
        </p:nvPicPr>
        <p:blipFill>
          <a:blip r:embed="rId17"/>
          <a:stretch>
            <a:fillRect/>
          </a:stretch>
        </p:blipFill>
        <p:spPr>
          <a:xfrm>
            <a:off x="6162675" y="4829175"/>
            <a:ext cx="1343025" cy="1152525"/>
          </a:xfrm>
          <a:prstGeom prst="rect">
            <a:avLst/>
          </a:prstGeom>
        </p:spPr>
      </p:pic>
      <p:pic>
        <p:nvPicPr>
          <p:cNvPr id="62" name="Image" descr="Image">
            <a:hlinkClick r:id="rId30" tooltip="Go to Heroic Car Shoots"/>
          </p:cNvPr>
          <p:cNvPicPr>
            <a:picLocks noChangeAspect="1"/>
          </p:cNvPicPr>
          <p:nvPr/>
        </p:nvPicPr>
        <p:blipFill>
          <a:blip r:embed="rId31"/>
          <a:stretch>
            <a:fillRect/>
          </a:stretch>
        </p:blipFill>
        <p:spPr>
          <a:xfrm>
            <a:off x="6286500" y="4857750"/>
            <a:ext cx="1095375" cy="1095375"/>
          </a:xfrm>
          <a:prstGeom prst="rect">
            <a:avLst/>
          </a:prstGeom>
        </p:spPr>
      </p:pic>
      <p:sp>
        <p:nvSpPr>
          <p:cNvPr id="63" name="TextBox 62"/>
          <p:cNvSpPr txBox="1"/>
          <p:nvPr/>
        </p:nvSpPr>
        <p:spPr>
          <a:xfrm>
            <a:off x="6810375"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5.4</a:t>
            </a:r>
          </a:p>
        </p:txBody>
      </p:sp>
      <p:sp>
        <p:nvSpPr>
          <p:cNvPr id="64" name="TextBox 63"/>
          <p:cNvSpPr txBox="1"/>
          <p:nvPr/>
        </p:nvSpPr>
        <p:spPr>
          <a:xfrm>
            <a:off x="6096000"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104345</a:t>
            </a:r>
          </a:p>
        </p:txBody>
      </p:sp>
      <p:sp>
        <p:nvSpPr>
          <p:cNvPr id="65" name="TextBox 64"/>
          <p:cNvSpPr txBox="1"/>
          <p:nvPr/>
        </p:nvSpPr>
        <p:spPr>
          <a:xfrm>
            <a:off x="6191250"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Heroic Car Shoots</a:t>
            </a:r>
          </a:p>
        </p:txBody>
      </p:sp>
      <p:pic>
        <p:nvPicPr>
          <p:cNvPr id="66" name="sidebar image" descr="sidebar image"/>
          <p:cNvPicPr>
            <a:picLocks noChangeAspect="1"/>
          </p:cNvPicPr>
          <p:nvPr/>
        </p:nvPicPr>
        <p:blipFill>
          <a:blip r:embed="rId17"/>
          <a:stretch>
            <a:fillRect/>
          </a:stretch>
        </p:blipFill>
        <p:spPr>
          <a:xfrm>
            <a:off x="7639050" y="4829175"/>
            <a:ext cx="1343025" cy="1152525"/>
          </a:xfrm>
          <a:prstGeom prst="rect">
            <a:avLst/>
          </a:prstGeom>
        </p:spPr>
      </p:pic>
      <p:pic>
        <p:nvPicPr>
          <p:cNvPr id="67" name="Image" descr="Image">
            <a:hlinkClick r:id="rId32" tooltip="Go to Rad Superhero Kicks"/>
          </p:cNvPr>
          <p:cNvPicPr>
            <a:picLocks noChangeAspect="1"/>
          </p:cNvPicPr>
          <p:nvPr/>
        </p:nvPicPr>
        <p:blipFill>
          <a:blip r:embed="rId33"/>
          <a:stretch>
            <a:fillRect/>
          </a:stretch>
        </p:blipFill>
        <p:spPr>
          <a:xfrm>
            <a:off x="7762875" y="4857750"/>
            <a:ext cx="1095375" cy="1095375"/>
          </a:xfrm>
          <a:prstGeom prst="rect">
            <a:avLst/>
          </a:prstGeom>
        </p:spPr>
      </p:pic>
      <p:sp>
        <p:nvSpPr>
          <p:cNvPr id="68" name="TextBox 67"/>
          <p:cNvSpPr txBox="1"/>
          <p:nvPr/>
        </p:nvSpPr>
        <p:spPr>
          <a:xfrm>
            <a:off x="828675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5.5</a:t>
            </a:r>
          </a:p>
        </p:txBody>
      </p:sp>
      <p:sp>
        <p:nvSpPr>
          <p:cNvPr id="69" name="TextBox 68"/>
          <p:cNvSpPr txBox="1"/>
          <p:nvPr/>
        </p:nvSpPr>
        <p:spPr>
          <a:xfrm>
            <a:off x="757237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99440</a:t>
            </a:r>
          </a:p>
        </p:txBody>
      </p:sp>
      <p:sp>
        <p:nvSpPr>
          <p:cNvPr id="70" name="TextBox 69"/>
          <p:cNvSpPr txBox="1"/>
          <p:nvPr/>
        </p:nvSpPr>
        <p:spPr>
          <a:xfrm>
            <a:off x="766762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Rad Superhero Kicks</a:t>
            </a:r>
          </a:p>
        </p:txBody>
      </p:sp>
    </p:spTree>
    <p:extLst>
      <p:ext uri="{BB962C8B-B14F-4D97-AF65-F5344CB8AC3E}">
        <p14:creationId xmlns:p14="http://schemas.microsoft.com/office/powerpoint/2010/main" val="377765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http://www.trendhunter.com/id/99084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Digital Decor</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Wallpaper designs are infused with hi-tech elements for renewed appeal</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7.1</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68284"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434816"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17604"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Art &amp; Design</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The classic interior design staple, wallpaper, is getting a technological overhaul. LED lights, heat-sensitivity and other hi-tech elements are breathing life into traditional décor, creating space that is both aesthetically cool and provides functionality. Whether hi-tech or technology-themed, home décor is seeing a new direction, one that lets consumers turn the online world into reality.</a:t>
            </a:r>
          </a:p>
        </p:txBody>
      </p:sp>
      <p:pic>
        <p:nvPicPr>
          <p:cNvPr id="26" name="sidebar image" descr="sidebar image"/>
          <p:cNvPicPr>
            <a:picLocks noChangeAspect="1"/>
          </p:cNvPicPr>
          <p:nvPr/>
        </p:nvPicPr>
        <p:blipFill>
          <a:blip r:embed="rId15"/>
          <a:stretch>
            <a:fillRect/>
          </a:stretch>
        </p:blipFill>
        <p:spPr>
          <a:xfrm>
            <a:off x="923925" y="2924175"/>
            <a:ext cx="3486150" cy="2914650"/>
          </a:xfrm>
          <a:prstGeom prst="rect">
            <a:avLst/>
          </a:prstGeom>
        </p:spPr>
      </p:pic>
      <p:pic>
        <p:nvPicPr>
          <p:cNvPr id="27" name="Image" descr="Image">
            <a:hlinkClick r:id="rId16" tooltip="Go to Life-Saving Wallpaper"/>
          </p:cNvPr>
          <p:cNvPicPr>
            <a:picLocks noChangeAspect="1"/>
          </p:cNvPicPr>
          <p:nvPr/>
        </p:nvPicPr>
        <p:blipFill>
          <a:blip r:embed="rId17"/>
          <a:stretch>
            <a:fillRect/>
          </a:stretch>
        </p:blipFill>
        <p:spPr>
          <a:xfrm>
            <a:off x="1238250" y="2952750"/>
            <a:ext cx="2857500" cy="2857500"/>
          </a:xfrm>
          <a:prstGeom prst="rect">
            <a:avLst/>
          </a:prstGeom>
        </p:spPr>
      </p:pic>
      <p:sp>
        <p:nvSpPr>
          <p:cNvPr id="28" name="TextBox 27"/>
          <p:cNvSpPr txBox="1"/>
          <p:nvPr/>
        </p:nvSpPr>
        <p:spPr>
          <a:xfrm>
            <a:off x="371475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Aug / 6.6</a:t>
            </a:r>
          </a:p>
        </p:txBody>
      </p:sp>
      <p:sp>
        <p:nvSpPr>
          <p:cNvPr id="29" name="TextBox 28"/>
          <p:cNvSpPr txBox="1"/>
          <p:nvPr/>
        </p:nvSpPr>
        <p:spPr>
          <a:xfrm>
            <a:off x="857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86050</a:t>
            </a:r>
          </a:p>
        </p:txBody>
      </p:sp>
      <p:sp>
        <p:nvSpPr>
          <p:cNvPr id="30" name="TextBox 29"/>
          <p:cNvSpPr txBox="1"/>
          <p:nvPr/>
        </p:nvSpPr>
        <p:spPr>
          <a:xfrm>
            <a:off x="952500" y="581025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Life-Saving Wallpaper</a:t>
            </a:r>
          </a:p>
        </p:txBody>
      </p:sp>
      <p:pic>
        <p:nvPicPr>
          <p:cNvPr id="31" name="sidebar image" descr="sidebar image"/>
          <p:cNvPicPr>
            <a:picLocks noChangeAspect="1"/>
          </p:cNvPicPr>
          <p:nvPr/>
        </p:nvPicPr>
        <p:blipFill>
          <a:blip r:embed="rId18"/>
          <a:stretch>
            <a:fillRect/>
          </a:stretch>
        </p:blipFill>
        <p:spPr>
          <a:xfrm>
            <a:off x="4733925" y="2924175"/>
            <a:ext cx="1343025" cy="1152525"/>
          </a:xfrm>
          <a:prstGeom prst="rect">
            <a:avLst/>
          </a:prstGeom>
        </p:spPr>
      </p:pic>
      <p:pic>
        <p:nvPicPr>
          <p:cNvPr id="32" name="Image" descr="Image">
            <a:hlinkClick r:id="rId19" tooltip="Go to Vivid Virtual Wallpaper"/>
          </p:cNvPr>
          <p:cNvPicPr>
            <a:picLocks noChangeAspect="1"/>
          </p:cNvPicPr>
          <p:nvPr/>
        </p:nvPicPr>
        <p:blipFill>
          <a:blip r:embed="rId20"/>
          <a:stretch>
            <a:fillRect/>
          </a:stretch>
        </p:blipFill>
        <p:spPr>
          <a:xfrm>
            <a:off x="4857750" y="2952750"/>
            <a:ext cx="1095375" cy="1095375"/>
          </a:xfrm>
          <a:prstGeom prst="rect">
            <a:avLst/>
          </a:prstGeom>
        </p:spPr>
      </p:pic>
      <p:sp>
        <p:nvSpPr>
          <p:cNvPr id="33" name="TextBox 32"/>
          <p:cNvSpPr txBox="1"/>
          <p:nvPr/>
        </p:nvSpPr>
        <p:spPr>
          <a:xfrm>
            <a:off x="53816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7.2</a:t>
            </a:r>
          </a:p>
        </p:txBody>
      </p:sp>
      <p:sp>
        <p:nvSpPr>
          <p:cNvPr id="34" name="TextBox 33"/>
          <p:cNvSpPr txBox="1"/>
          <p:nvPr/>
        </p:nvSpPr>
        <p:spPr>
          <a:xfrm>
            <a:off x="4667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94038</a:t>
            </a:r>
          </a:p>
        </p:txBody>
      </p:sp>
      <p:sp>
        <p:nvSpPr>
          <p:cNvPr id="35" name="TextBox 34"/>
          <p:cNvSpPr txBox="1"/>
          <p:nvPr/>
        </p:nvSpPr>
        <p:spPr>
          <a:xfrm>
            <a:off x="47625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Vivid Virtual Wallpaper</a:t>
            </a:r>
          </a:p>
        </p:txBody>
      </p:sp>
      <p:pic>
        <p:nvPicPr>
          <p:cNvPr id="36" name="sidebar image" descr="sidebar image"/>
          <p:cNvPicPr>
            <a:picLocks noChangeAspect="1"/>
          </p:cNvPicPr>
          <p:nvPr/>
        </p:nvPicPr>
        <p:blipFill>
          <a:blip r:embed="rId18"/>
          <a:stretch>
            <a:fillRect/>
          </a:stretch>
        </p:blipFill>
        <p:spPr>
          <a:xfrm>
            <a:off x="6162675" y="2924175"/>
            <a:ext cx="1343025" cy="1152525"/>
          </a:xfrm>
          <a:prstGeom prst="rect">
            <a:avLst/>
          </a:prstGeom>
        </p:spPr>
      </p:pic>
      <p:pic>
        <p:nvPicPr>
          <p:cNvPr id="37" name="Image" descr="Image">
            <a:hlinkClick r:id="rId21" tooltip="Go to Windows Error Art"/>
          </p:cNvPr>
          <p:cNvPicPr>
            <a:picLocks noChangeAspect="1"/>
          </p:cNvPicPr>
          <p:nvPr/>
        </p:nvPicPr>
        <p:blipFill>
          <a:blip r:embed="rId22"/>
          <a:stretch>
            <a:fillRect/>
          </a:stretch>
        </p:blipFill>
        <p:spPr>
          <a:xfrm>
            <a:off x="6286500" y="2952750"/>
            <a:ext cx="1095375" cy="1095375"/>
          </a:xfrm>
          <a:prstGeom prst="rect">
            <a:avLst/>
          </a:prstGeom>
        </p:spPr>
      </p:pic>
      <p:sp>
        <p:nvSpPr>
          <p:cNvPr id="38" name="TextBox 37"/>
          <p:cNvSpPr txBox="1"/>
          <p:nvPr/>
        </p:nvSpPr>
        <p:spPr>
          <a:xfrm>
            <a:off x="681037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7.7</a:t>
            </a:r>
          </a:p>
        </p:txBody>
      </p:sp>
      <p:sp>
        <p:nvSpPr>
          <p:cNvPr id="39" name="TextBox 38"/>
          <p:cNvSpPr txBox="1"/>
          <p:nvPr/>
        </p:nvSpPr>
        <p:spPr>
          <a:xfrm>
            <a:off x="609600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96261</a:t>
            </a:r>
          </a:p>
        </p:txBody>
      </p:sp>
      <p:sp>
        <p:nvSpPr>
          <p:cNvPr id="40" name="TextBox 39"/>
          <p:cNvSpPr txBox="1"/>
          <p:nvPr/>
        </p:nvSpPr>
        <p:spPr>
          <a:xfrm>
            <a:off x="619125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Windows Error Art</a:t>
            </a:r>
          </a:p>
        </p:txBody>
      </p:sp>
      <p:pic>
        <p:nvPicPr>
          <p:cNvPr id="41" name="sidebar image" descr="sidebar image"/>
          <p:cNvPicPr>
            <a:picLocks noChangeAspect="1"/>
          </p:cNvPicPr>
          <p:nvPr/>
        </p:nvPicPr>
        <p:blipFill>
          <a:blip r:embed="rId18"/>
          <a:stretch>
            <a:fillRect/>
          </a:stretch>
        </p:blipFill>
        <p:spPr>
          <a:xfrm>
            <a:off x="7591425" y="2924175"/>
            <a:ext cx="1343025" cy="1152525"/>
          </a:xfrm>
          <a:prstGeom prst="rect">
            <a:avLst/>
          </a:prstGeom>
        </p:spPr>
      </p:pic>
      <p:pic>
        <p:nvPicPr>
          <p:cNvPr id="42" name="Image" descr="Image">
            <a:hlinkClick r:id="rId23" tooltip="Go to Magical Morphing Decor"/>
          </p:cNvPr>
          <p:cNvPicPr>
            <a:picLocks noChangeAspect="1"/>
          </p:cNvPicPr>
          <p:nvPr/>
        </p:nvPicPr>
        <p:blipFill>
          <a:blip r:embed="rId24"/>
          <a:stretch>
            <a:fillRect/>
          </a:stretch>
        </p:blipFill>
        <p:spPr>
          <a:xfrm>
            <a:off x="7715250" y="2952750"/>
            <a:ext cx="1095375" cy="1095375"/>
          </a:xfrm>
          <a:prstGeom prst="rect">
            <a:avLst/>
          </a:prstGeom>
        </p:spPr>
      </p:pic>
      <p:sp>
        <p:nvSpPr>
          <p:cNvPr id="43" name="TextBox 42"/>
          <p:cNvSpPr txBox="1"/>
          <p:nvPr/>
        </p:nvSpPr>
        <p:spPr>
          <a:xfrm>
            <a:off x="82391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7.1</a:t>
            </a:r>
          </a:p>
        </p:txBody>
      </p:sp>
      <p:sp>
        <p:nvSpPr>
          <p:cNvPr id="44" name="TextBox 43"/>
          <p:cNvSpPr txBox="1"/>
          <p:nvPr/>
        </p:nvSpPr>
        <p:spPr>
          <a:xfrm>
            <a:off x="75247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94903</a:t>
            </a:r>
          </a:p>
        </p:txBody>
      </p:sp>
      <p:sp>
        <p:nvSpPr>
          <p:cNvPr id="45" name="TextBox 44"/>
          <p:cNvSpPr txBox="1"/>
          <p:nvPr/>
        </p:nvSpPr>
        <p:spPr>
          <a:xfrm>
            <a:off x="76200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Magical Morphing Decor</a:t>
            </a:r>
          </a:p>
        </p:txBody>
      </p:sp>
      <p:pic>
        <p:nvPicPr>
          <p:cNvPr id="46" name="sidebar image" descr="sidebar image"/>
          <p:cNvPicPr>
            <a:picLocks noChangeAspect="1"/>
          </p:cNvPicPr>
          <p:nvPr/>
        </p:nvPicPr>
        <p:blipFill>
          <a:blip r:embed="rId18"/>
          <a:stretch>
            <a:fillRect/>
          </a:stretch>
        </p:blipFill>
        <p:spPr>
          <a:xfrm>
            <a:off x="5448300" y="4829175"/>
            <a:ext cx="1343025" cy="1152525"/>
          </a:xfrm>
          <a:prstGeom prst="rect">
            <a:avLst/>
          </a:prstGeom>
        </p:spPr>
      </p:pic>
      <p:pic>
        <p:nvPicPr>
          <p:cNvPr id="47" name="Image" descr="Image">
            <a:hlinkClick r:id="rId25" tooltip="Go to Glistening Wall Decor"/>
          </p:cNvPr>
          <p:cNvPicPr>
            <a:picLocks noChangeAspect="1"/>
          </p:cNvPicPr>
          <p:nvPr/>
        </p:nvPicPr>
        <p:blipFill>
          <a:blip r:embed="rId26"/>
          <a:stretch>
            <a:fillRect/>
          </a:stretch>
        </p:blipFill>
        <p:spPr>
          <a:xfrm>
            <a:off x="5572125" y="4857750"/>
            <a:ext cx="1095375" cy="1095375"/>
          </a:xfrm>
          <a:prstGeom prst="rect">
            <a:avLst/>
          </a:prstGeom>
        </p:spPr>
      </p:pic>
      <p:sp>
        <p:nvSpPr>
          <p:cNvPr id="48" name="TextBox 47"/>
          <p:cNvSpPr txBox="1"/>
          <p:nvPr/>
        </p:nvSpPr>
        <p:spPr>
          <a:xfrm>
            <a:off x="609600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Sep / 6.5</a:t>
            </a:r>
          </a:p>
        </p:txBody>
      </p:sp>
      <p:sp>
        <p:nvSpPr>
          <p:cNvPr id="49" name="TextBox 48"/>
          <p:cNvSpPr txBox="1"/>
          <p:nvPr/>
        </p:nvSpPr>
        <p:spPr>
          <a:xfrm>
            <a:off x="538162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88751</a:t>
            </a:r>
          </a:p>
        </p:txBody>
      </p:sp>
      <p:sp>
        <p:nvSpPr>
          <p:cNvPr id="50" name="TextBox 49"/>
          <p:cNvSpPr txBox="1"/>
          <p:nvPr/>
        </p:nvSpPr>
        <p:spPr>
          <a:xfrm>
            <a:off x="547687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Glistening Wall Decor</a:t>
            </a:r>
          </a:p>
        </p:txBody>
      </p:sp>
      <p:pic>
        <p:nvPicPr>
          <p:cNvPr id="51" name="sidebar image" descr="sidebar image"/>
          <p:cNvPicPr>
            <a:picLocks noChangeAspect="1"/>
          </p:cNvPicPr>
          <p:nvPr/>
        </p:nvPicPr>
        <p:blipFill>
          <a:blip r:embed="rId18"/>
          <a:stretch>
            <a:fillRect/>
          </a:stretch>
        </p:blipFill>
        <p:spPr>
          <a:xfrm>
            <a:off x="6877050" y="4829175"/>
            <a:ext cx="1343025" cy="1152525"/>
          </a:xfrm>
          <a:prstGeom prst="rect">
            <a:avLst/>
          </a:prstGeom>
        </p:spPr>
      </p:pic>
      <p:pic>
        <p:nvPicPr>
          <p:cNvPr id="52" name="Image" descr="Image">
            <a:hlinkClick r:id="rId27" tooltip="Go to Social Media Wallpaper"/>
          </p:cNvPr>
          <p:cNvPicPr>
            <a:picLocks noChangeAspect="1"/>
          </p:cNvPicPr>
          <p:nvPr/>
        </p:nvPicPr>
        <p:blipFill>
          <a:blip r:embed="rId28"/>
          <a:stretch>
            <a:fillRect/>
          </a:stretch>
        </p:blipFill>
        <p:spPr>
          <a:xfrm>
            <a:off x="7000875" y="4857750"/>
            <a:ext cx="1095375" cy="1095375"/>
          </a:xfrm>
          <a:prstGeom prst="rect">
            <a:avLst/>
          </a:prstGeom>
        </p:spPr>
      </p:pic>
      <p:sp>
        <p:nvSpPr>
          <p:cNvPr id="53" name="TextBox 52"/>
          <p:cNvSpPr txBox="1"/>
          <p:nvPr/>
        </p:nvSpPr>
        <p:spPr>
          <a:xfrm>
            <a:off x="752475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6.3</a:t>
            </a:r>
          </a:p>
        </p:txBody>
      </p:sp>
      <p:sp>
        <p:nvSpPr>
          <p:cNvPr id="54" name="TextBox 53"/>
          <p:cNvSpPr txBox="1"/>
          <p:nvPr/>
        </p:nvSpPr>
        <p:spPr>
          <a:xfrm>
            <a:off x="681037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94902</a:t>
            </a:r>
          </a:p>
        </p:txBody>
      </p:sp>
      <p:sp>
        <p:nvSpPr>
          <p:cNvPr id="55" name="TextBox 54"/>
          <p:cNvSpPr txBox="1"/>
          <p:nvPr/>
        </p:nvSpPr>
        <p:spPr>
          <a:xfrm>
            <a:off x="690562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Wallpaper</a:t>
            </a:r>
          </a:p>
        </p:txBody>
      </p:sp>
    </p:spTree>
    <p:extLst>
      <p:ext uri="{BB962C8B-B14F-4D97-AF65-F5344CB8AC3E}">
        <p14:creationId xmlns:p14="http://schemas.microsoft.com/office/powerpoint/2010/main" val="204162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http://www.trendhunter.com/id/95865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Augmented Reality Shopping</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4292FF"/>
                </a:solidFill>
                <a:latin typeface="Arial"/>
              </a:rPr>
              <a:t>Virtual interactivity is changing the traditional purchasing experience</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424339"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261938"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06251"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Business</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The way we shop is undergoing a radical change, as retailers incorporate augmented reality by infusing traditional services with a virtual twist. The augmented reality shopping experience creates an increased ability to test out products and locate places to buy specific items, which may cause a shift in buyer behavior as the physical aspect of shopping becomes increasingly unnecessary.</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Augmented Reality Retailer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6.9</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93309</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Augmented Reality Retailers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Virtual Makeup Mirror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6.5</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66887</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Virtual Makeup Mirrors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Brew Finder App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6</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60840</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Brew Finder Apps</a:t>
            </a:r>
          </a:p>
        </p:txBody>
      </p:sp>
      <p:pic>
        <p:nvPicPr>
          <p:cNvPr id="41" name="sidebar image" descr="sidebar image"/>
          <p:cNvPicPr>
            <a:picLocks noChangeAspect="1"/>
          </p:cNvPicPr>
          <p:nvPr/>
        </p:nvPicPr>
        <p:blipFill>
          <a:blip r:embed="rId22"/>
          <a:stretch>
            <a:fillRect/>
          </a:stretch>
        </p:blipFill>
        <p:spPr>
          <a:xfrm>
            <a:off x="1066800" y="5067300"/>
            <a:ext cx="1343025" cy="1152525"/>
          </a:xfrm>
          <a:prstGeom prst="rect">
            <a:avLst/>
          </a:prstGeom>
        </p:spPr>
      </p:pic>
      <p:pic>
        <p:nvPicPr>
          <p:cNvPr id="42" name="Image" descr="Image">
            <a:hlinkClick r:id="rId23" tooltip="Go to Interactive Fitting Rooms"/>
          </p:cNvPr>
          <p:cNvPicPr>
            <a:picLocks noChangeAspect="1"/>
          </p:cNvPicPr>
          <p:nvPr/>
        </p:nvPicPr>
        <p:blipFill>
          <a:blip r:embed="rId24"/>
          <a:stretch>
            <a:fillRect/>
          </a:stretch>
        </p:blipFill>
        <p:spPr>
          <a:xfrm>
            <a:off x="1190625" y="5095875"/>
            <a:ext cx="1095375" cy="1095375"/>
          </a:xfrm>
          <a:prstGeom prst="rect">
            <a:avLst/>
          </a:prstGeom>
        </p:spPr>
      </p:pic>
      <p:sp>
        <p:nvSpPr>
          <p:cNvPr id="43" name="TextBox 42"/>
          <p:cNvSpPr txBox="1"/>
          <p:nvPr/>
        </p:nvSpPr>
        <p:spPr>
          <a:xfrm>
            <a:off x="17145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5.5</a:t>
            </a:r>
          </a:p>
        </p:txBody>
      </p:sp>
      <p:sp>
        <p:nvSpPr>
          <p:cNvPr id="44" name="TextBox 43"/>
          <p:cNvSpPr txBox="1"/>
          <p:nvPr/>
        </p:nvSpPr>
        <p:spPr>
          <a:xfrm>
            <a:off x="10001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95235</a:t>
            </a:r>
          </a:p>
        </p:txBody>
      </p:sp>
      <p:sp>
        <p:nvSpPr>
          <p:cNvPr id="45" name="TextBox 44"/>
          <p:cNvSpPr txBox="1"/>
          <p:nvPr/>
        </p:nvSpPr>
        <p:spPr>
          <a:xfrm>
            <a:off x="10953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Interactive Fitting Rooms</a:t>
            </a:r>
          </a:p>
        </p:txBody>
      </p:sp>
      <p:pic>
        <p:nvPicPr>
          <p:cNvPr id="46" name="sidebar image" descr="sidebar image"/>
          <p:cNvPicPr>
            <a:picLocks noChangeAspect="1"/>
          </p:cNvPicPr>
          <p:nvPr/>
        </p:nvPicPr>
        <p:blipFill>
          <a:blip r:embed="rId22"/>
          <a:stretch>
            <a:fillRect/>
          </a:stretch>
        </p:blipFill>
        <p:spPr>
          <a:xfrm>
            <a:off x="2543175" y="5067300"/>
            <a:ext cx="1343025" cy="1152525"/>
          </a:xfrm>
          <a:prstGeom prst="rect">
            <a:avLst/>
          </a:prstGeom>
        </p:spPr>
      </p:pic>
      <p:pic>
        <p:nvPicPr>
          <p:cNvPr id="47" name="Image" descr="Image">
            <a:hlinkClick r:id="rId25" tooltip="Go to Fitting Room Simulators"/>
          </p:cNvPr>
          <p:cNvPicPr>
            <a:picLocks noChangeAspect="1"/>
          </p:cNvPicPr>
          <p:nvPr/>
        </p:nvPicPr>
        <p:blipFill>
          <a:blip r:embed="rId26"/>
          <a:stretch>
            <a:fillRect/>
          </a:stretch>
        </p:blipFill>
        <p:spPr>
          <a:xfrm>
            <a:off x="2667000" y="5095875"/>
            <a:ext cx="1095375" cy="1095375"/>
          </a:xfrm>
          <a:prstGeom prst="rect">
            <a:avLst/>
          </a:prstGeom>
        </p:spPr>
      </p:pic>
      <p:sp>
        <p:nvSpPr>
          <p:cNvPr id="48" name="TextBox 47"/>
          <p:cNvSpPr txBox="1"/>
          <p:nvPr/>
        </p:nvSpPr>
        <p:spPr>
          <a:xfrm>
            <a:off x="3190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6</a:t>
            </a:r>
          </a:p>
        </p:txBody>
      </p:sp>
      <p:sp>
        <p:nvSpPr>
          <p:cNvPr id="49" name="TextBox 48"/>
          <p:cNvSpPr txBox="1"/>
          <p:nvPr/>
        </p:nvSpPr>
        <p:spPr>
          <a:xfrm>
            <a:off x="2476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60378</a:t>
            </a:r>
          </a:p>
        </p:txBody>
      </p:sp>
      <p:sp>
        <p:nvSpPr>
          <p:cNvPr id="50" name="TextBox 49"/>
          <p:cNvSpPr txBox="1"/>
          <p:nvPr/>
        </p:nvSpPr>
        <p:spPr>
          <a:xfrm>
            <a:off x="2571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Fitting Room Simulators</a:t>
            </a:r>
          </a:p>
        </p:txBody>
      </p:sp>
      <p:pic>
        <p:nvPicPr>
          <p:cNvPr id="51" name="sidebar image" descr="sidebar image"/>
          <p:cNvPicPr>
            <a:picLocks noChangeAspect="1"/>
          </p:cNvPicPr>
          <p:nvPr/>
        </p:nvPicPr>
        <p:blipFill>
          <a:blip r:embed="rId22"/>
          <a:stretch>
            <a:fillRect/>
          </a:stretch>
        </p:blipFill>
        <p:spPr>
          <a:xfrm>
            <a:off x="4019550" y="5067300"/>
            <a:ext cx="1343025" cy="1152525"/>
          </a:xfrm>
          <a:prstGeom prst="rect">
            <a:avLst/>
          </a:prstGeom>
        </p:spPr>
      </p:pic>
      <p:pic>
        <p:nvPicPr>
          <p:cNvPr id="52" name="Image" descr="Image">
            <a:hlinkClick r:id="rId27" tooltip="Go to Augmented Reality Postage"/>
          </p:cNvPr>
          <p:cNvPicPr>
            <a:picLocks noChangeAspect="1"/>
          </p:cNvPicPr>
          <p:nvPr/>
        </p:nvPicPr>
        <p:blipFill>
          <a:blip r:embed="rId28"/>
          <a:stretch>
            <a:fillRect/>
          </a:stretch>
        </p:blipFill>
        <p:spPr>
          <a:xfrm>
            <a:off x="4143375" y="5095875"/>
            <a:ext cx="1095375" cy="1095375"/>
          </a:xfrm>
          <a:prstGeom prst="rect">
            <a:avLst/>
          </a:prstGeom>
        </p:spPr>
      </p:pic>
      <p:sp>
        <p:nvSpPr>
          <p:cNvPr id="53" name="TextBox 52"/>
          <p:cNvSpPr txBox="1"/>
          <p:nvPr/>
        </p:nvSpPr>
        <p:spPr>
          <a:xfrm>
            <a:off x="46672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Sep / 4.9</a:t>
            </a:r>
          </a:p>
        </p:txBody>
      </p:sp>
      <p:sp>
        <p:nvSpPr>
          <p:cNvPr id="54" name="TextBox 53"/>
          <p:cNvSpPr txBox="1"/>
          <p:nvPr/>
        </p:nvSpPr>
        <p:spPr>
          <a:xfrm>
            <a:off x="39528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87195</a:t>
            </a:r>
          </a:p>
        </p:txBody>
      </p:sp>
      <p:sp>
        <p:nvSpPr>
          <p:cNvPr id="55" name="TextBox 54"/>
          <p:cNvSpPr txBox="1"/>
          <p:nvPr/>
        </p:nvSpPr>
        <p:spPr>
          <a:xfrm>
            <a:off x="40481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Augmented Reality Postage</a:t>
            </a:r>
          </a:p>
        </p:txBody>
      </p:sp>
      <p:pic>
        <p:nvPicPr>
          <p:cNvPr id="56" name="sidebar image" descr="sidebar image"/>
          <p:cNvPicPr>
            <a:picLocks noChangeAspect="1"/>
          </p:cNvPicPr>
          <p:nvPr/>
        </p:nvPicPr>
        <p:blipFill>
          <a:blip r:embed="rId22"/>
          <a:stretch>
            <a:fillRect/>
          </a:stretch>
        </p:blipFill>
        <p:spPr>
          <a:xfrm>
            <a:off x="5495925" y="5067300"/>
            <a:ext cx="1343025" cy="1152525"/>
          </a:xfrm>
          <a:prstGeom prst="rect">
            <a:avLst/>
          </a:prstGeom>
        </p:spPr>
      </p:pic>
      <p:pic>
        <p:nvPicPr>
          <p:cNvPr id="57" name="Image" descr="Image">
            <a:hlinkClick r:id="rId29" tooltip="Go to Webcam-Ready Valentines"/>
          </p:cNvPr>
          <p:cNvPicPr>
            <a:picLocks noChangeAspect="1"/>
          </p:cNvPicPr>
          <p:nvPr/>
        </p:nvPicPr>
        <p:blipFill>
          <a:blip r:embed="rId30"/>
          <a:stretch>
            <a:fillRect/>
          </a:stretch>
        </p:blipFill>
        <p:spPr>
          <a:xfrm>
            <a:off x="5619750" y="5095875"/>
            <a:ext cx="1095375" cy="1095375"/>
          </a:xfrm>
          <a:prstGeom prst="rect">
            <a:avLst/>
          </a:prstGeom>
        </p:spPr>
      </p:pic>
      <p:sp>
        <p:nvSpPr>
          <p:cNvPr id="58" name="TextBox 57"/>
          <p:cNvSpPr txBox="1"/>
          <p:nvPr/>
        </p:nvSpPr>
        <p:spPr>
          <a:xfrm>
            <a:off x="61436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5.4</a:t>
            </a:r>
          </a:p>
        </p:txBody>
      </p:sp>
      <p:sp>
        <p:nvSpPr>
          <p:cNvPr id="59" name="TextBox 58"/>
          <p:cNvSpPr txBox="1"/>
          <p:nvPr/>
        </p:nvSpPr>
        <p:spPr>
          <a:xfrm>
            <a:off x="54292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66295</a:t>
            </a:r>
          </a:p>
        </p:txBody>
      </p:sp>
      <p:sp>
        <p:nvSpPr>
          <p:cNvPr id="60" name="TextBox 59"/>
          <p:cNvSpPr txBox="1"/>
          <p:nvPr/>
        </p:nvSpPr>
        <p:spPr>
          <a:xfrm>
            <a:off x="55245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Webcam-Ready Valentines</a:t>
            </a:r>
          </a:p>
        </p:txBody>
      </p:sp>
      <p:pic>
        <p:nvPicPr>
          <p:cNvPr id="61" name="sidebar image" descr="sidebar image"/>
          <p:cNvPicPr>
            <a:picLocks noChangeAspect="1"/>
          </p:cNvPicPr>
          <p:nvPr/>
        </p:nvPicPr>
        <p:blipFill>
          <a:blip r:embed="rId22"/>
          <a:stretch>
            <a:fillRect/>
          </a:stretch>
        </p:blipFill>
        <p:spPr>
          <a:xfrm>
            <a:off x="6972300" y="5067300"/>
            <a:ext cx="1343025" cy="1152525"/>
          </a:xfrm>
          <a:prstGeom prst="rect">
            <a:avLst/>
          </a:prstGeom>
        </p:spPr>
      </p:pic>
      <p:pic>
        <p:nvPicPr>
          <p:cNvPr id="62" name="Image" descr="Image">
            <a:hlinkClick r:id="rId31" tooltip="Go to Virtual Interior Design"/>
          </p:cNvPr>
          <p:cNvPicPr>
            <a:picLocks noChangeAspect="1"/>
          </p:cNvPicPr>
          <p:nvPr/>
        </p:nvPicPr>
        <p:blipFill>
          <a:blip r:embed="rId32"/>
          <a:stretch>
            <a:fillRect/>
          </a:stretch>
        </p:blipFill>
        <p:spPr>
          <a:xfrm>
            <a:off x="7096125" y="5095875"/>
            <a:ext cx="1095375" cy="1095375"/>
          </a:xfrm>
          <a:prstGeom prst="rect">
            <a:avLst/>
          </a:prstGeom>
        </p:spPr>
      </p:pic>
      <p:sp>
        <p:nvSpPr>
          <p:cNvPr id="63" name="TextBox 62"/>
          <p:cNvSpPr txBox="1"/>
          <p:nvPr/>
        </p:nvSpPr>
        <p:spPr>
          <a:xfrm>
            <a:off x="762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Oct / 5.9</a:t>
            </a:r>
          </a:p>
        </p:txBody>
      </p:sp>
      <p:sp>
        <p:nvSpPr>
          <p:cNvPr id="64" name="TextBox 63"/>
          <p:cNvSpPr txBox="1"/>
          <p:nvPr/>
        </p:nvSpPr>
        <p:spPr>
          <a:xfrm>
            <a:off x="690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90621</a:t>
            </a:r>
          </a:p>
        </p:txBody>
      </p:sp>
      <p:sp>
        <p:nvSpPr>
          <p:cNvPr id="65" name="TextBox 64"/>
          <p:cNvSpPr txBox="1"/>
          <p:nvPr/>
        </p:nvSpPr>
        <p:spPr>
          <a:xfrm>
            <a:off x="700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Virtual Interior Design</a:t>
            </a:r>
          </a:p>
        </p:txBody>
      </p:sp>
    </p:spTree>
    <p:extLst>
      <p:ext uri="{BB962C8B-B14F-4D97-AF65-F5344CB8AC3E}">
        <p14:creationId xmlns:p14="http://schemas.microsoft.com/office/powerpoint/2010/main" val="305256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http://www.trendhunter.com/id/117065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Plastic Rebellion</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4EA9"/>
                </a:solidFill>
                <a:latin typeface="Arial"/>
              </a:rPr>
              <a:t>Consumers fight back against the growth of a "plastic planet"</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8.6</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454724"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434816"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418768"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Fashion</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With almost 9.5 million cosmetic procedures conducted in 2010 (as reported by the American Society for Aesthetic Plastic Surgery), it doesn't seem likely that consumers are shying away from plastic surgery. Yet, a rise in "anti-plastic" ads and photography may indicate otherwise. Making a profound statement on the industry, these often hard-to-stomach images show that true beauty can't be reached with a knife. Like the fight against too-skinny models, this plastic rebellion reminds consumers of the consequences of emphasizing outer beauty over inner beauty.</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Extreme Plastic Surgery Shoot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7.4</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73451</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Extreme Plastic Surgery Shoots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Exaggerated Runway Face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Aug / 8.1</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85851</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Exaggerated Runway Faces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Incisive Plastic Surgery Photography"/>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8.9</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116063</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Incisive Plastic Surgery Photography</a:t>
            </a:r>
          </a:p>
        </p:txBody>
      </p:sp>
      <p:pic>
        <p:nvPicPr>
          <p:cNvPr id="41" name="sidebar image" descr="sidebar image"/>
          <p:cNvPicPr>
            <a:picLocks noChangeAspect="1"/>
          </p:cNvPicPr>
          <p:nvPr/>
        </p:nvPicPr>
        <p:blipFill>
          <a:blip r:embed="rId22"/>
          <a:stretch>
            <a:fillRect/>
          </a:stretch>
        </p:blipFill>
        <p:spPr>
          <a:xfrm>
            <a:off x="1495425" y="5067300"/>
            <a:ext cx="1343025" cy="1152525"/>
          </a:xfrm>
          <a:prstGeom prst="rect">
            <a:avLst/>
          </a:prstGeom>
        </p:spPr>
      </p:pic>
      <p:pic>
        <p:nvPicPr>
          <p:cNvPr id="42" name="Image" descr="Image">
            <a:hlinkClick r:id="rId23" tooltip="Go to Surgery-Ready Shoots"/>
          </p:cNvPr>
          <p:cNvPicPr>
            <a:picLocks noChangeAspect="1"/>
          </p:cNvPicPr>
          <p:nvPr/>
        </p:nvPicPr>
        <p:blipFill>
          <a:blip r:embed="rId24"/>
          <a:stretch>
            <a:fillRect/>
          </a:stretch>
        </p:blipFill>
        <p:spPr>
          <a:xfrm>
            <a:off x="1619250" y="5095875"/>
            <a:ext cx="1095375" cy="1095375"/>
          </a:xfrm>
          <a:prstGeom prst="rect">
            <a:avLst/>
          </a:prstGeom>
        </p:spPr>
      </p:pic>
      <p:sp>
        <p:nvSpPr>
          <p:cNvPr id="43" name="TextBox 42"/>
          <p:cNvSpPr txBox="1"/>
          <p:nvPr/>
        </p:nvSpPr>
        <p:spPr>
          <a:xfrm>
            <a:off x="21431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7.1</a:t>
            </a:r>
          </a:p>
        </p:txBody>
      </p:sp>
      <p:sp>
        <p:nvSpPr>
          <p:cNvPr id="44" name="TextBox 43"/>
          <p:cNvSpPr txBox="1"/>
          <p:nvPr/>
        </p:nvSpPr>
        <p:spPr>
          <a:xfrm>
            <a:off x="14287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95974</a:t>
            </a:r>
          </a:p>
        </p:txBody>
      </p:sp>
      <p:sp>
        <p:nvSpPr>
          <p:cNvPr id="45" name="TextBox 44"/>
          <p:cNvSpPr txBox="1"/>
          <p:nvPr/>
        </p:nvSpPr>
        <p:spPr>
          <a:xfrm>
            <a:off x="15240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Surgery-Ready Shoots</a:t>
            </a:r>
          </a:p>
        </p:txBody>
      </p:sp>
      <p:pic>
        <p:nvPicPr>
          <p:cNvPr id="46" name="sidebar image" descr="sidebar image"/>
          <p:cNvPicPr>
            <a:picLocks noChangeAspect="1"/>
          </p:cNvPicPr>
          <p:nvPr/>
        </p:nvPicPr>
        <p:blipFill>
          <a:blip r:embed="rId22"/>
          <a:stretch>
            <a:fillRect/>
          </a:stretch>
        </p:blipFill>
        <p:spPr>
          <a:xfrm>
            <a:off x="3162300" y="5067300"/>
            <a:ext cx="1343025" cy="1152525"/>
          </a:xfrm>
          <a:prstGeom prst="rect">
            <a:avLst/>
          </a:prstGeom>
        </p:spPr>
      </p:pic>
      <p:pic>
        <p:nvPicPr>
          <p:cNvPr id="47" name="Image" descr="Image">
            <a:hlinkClick r:id="rId25" tooltip="Go to Shoulder Architecture"/>
          </p:cNvPr>
          <p:cNvPicPr>
            <a:picLocks noChangeAspect="1"/>
          </p:cNvPicPr>
          <p:nvPr/>
        </p:nvPicPr>
        <p:blipFill>
          <a:blip r:embed="rId26"/>
          <a:stretch>
            <a:fillRect/>
          </a:stretch>
        </p:blipFill>
        <p:spPr>
          <a:xfrm>
            <a:off x="3286125" y="5095875"/>
            <a:ext cx="1095375" cy="1095375"/>
          </a:xfrm>
          <a:prstGeom prst="rect">
            <a:avLst/>
          </a:prstGeom>
        </p:spPr>
      </p:pic>
      <p:sp>
        <p:nvSpPr>
          <p:cNvPr id="48" name="TextBox 47"/>
          <p:cNvSpPr txBox="1"/>
          <p:nvPr/>
        </p:nvSpPr>
        <p:spPr>
          <a:xfrm>
            <a:off x="381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Jul / 7.5</a:t>
            </a:r>
          </a:p>
        </p:txBody>
      </p:sp>
      <p:sp>
        <p:nvSpPr>
          <p:cNvPr id="49" name="TextBox 48"/>
          <p:cNvSpPr txBox="1"/>
          <p:nvPr/>
        </p:nvSpPr>
        <p:spPr>
          <a:xfrm>
            <a:off x="309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81174</a:t>
            </a:r>
          </a:p>
        </p:txBody>
      </p:sp>
      <p:sp>
        <p:nvSpPr>
          <p:cNvPr id="50" name="TextBox 49"/>
          <p:cNvSpPr txBox="1"/>
          <p:nvPr/>
        </p:nvSpPr>
        <p:spPr>
          <a:xfrm>
            <a:off x="319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Shoulder Architecture</a:t>
            </a:r>
          </a:p>
        </p:txBody>
      </p:sp>
      <p:pic>
        <p:nvPicPr>
          <p:cNvPr id="51" name="sidebar image" descr="sidebar image"/>
          <p:cNvPicPr>
            <a:picLocks noChangeAspect="1"/>
          </p:cNvPicPr>
          <p:nvPr/>
        </p:nvPicPr>
        <p:blipFill>
          <a:blip r:embed="rId22"/>
          <a:stretch>
            <a:fillRect/>
          </a:stretch>
        </p:blipFill>
        <p:spPr>
          <a:xfrm>
            <a:off x="4829175" y="5067300"/>
            <a:ext cx="1343025" cy="1152525"/>
          </a:xfrm>
          <a:prstGeom prst="rect">
            <a:avLst/>
          </a:prstGeom>
        </p:spPr>
      </p:pic>
      <p:pic>
        <p:nvPicPr>
          <p:cNvPr id="52" name="Image" descr="Image">
            <a:hlinkClick r:id="rId27" tooltip="Go to Hacksaw Surgery Shoots"/>
          </p:cNvPr>
          <p:cNvPicPr>
            <a:picLocks noChangeAspect="1"/>
          </p:cNvPicPr>
          <p:nvPr/>
        </p:nvPicPr>
        <p:blipFill>
          <a:blip r:embed="rId28"/>
          <a:stretch>
            <a:fillRect/>
          </a:stretch>
        </p:blipFill>
        <p:spPr>
          <a:xfrm>
            <a:off x="4953000" y="5095875"/>
            <a:ext cx="1095375" cy="1095375"/>
          </a:xfrm>
          <a:prstGeom prst="rect">
            <a:avLst/>
          </a:prstGeom>
        </p:spPr>
      </p:pic>
      <p:sp>
        <p:nvSpPr>
          <p:cNvPr id="53" name="TextBox 52"/>
          <p:cNvSpPr txBox="1"/>
          <p:nvPr/>
        </p:nvSpPr>
        <p:spPr>
          <a:xfrm>
            <a:off x="5476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7.3</a:t>
            </a:r>
          </a:p>
        </p:txBody>
      </p:sp>
      <p:sp>
        <p:nvSpPr>
          <p:cNvPr id="54" name="TextBox 53"/>
          <p:cNvSpPr txBox="1"/>
          <p:nvPr/>
        </p:nvSpPr>
        <p:spPr>
          <a:xfrm>
            <a:off x="4762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92713</a:t>
            </a:r>
          </a:p>
        </p:txBody>
      </p:sp>
      <p:sp>
        <p:nvSpPr>
          <p:cNvPr id="55" name="TextBox 54"/>
          <p:cNvSpPr txBox="1"/>
          <p:nvPr/>
        </p:nvSpPr>
        <p:spPr>
          <a:xfrm>
            <a:off x="4857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Hacksaw Surgery Shoots</a:t>
            </a:r>
          </a:p>
        </p:txBody>
      </p:sp>
      <p:pic>
        <p:nvPicPr>
          <p:cNvPr id="56" name="sidebar image" descr="sidebar image"/>
          <p:cNvPicPr>
            <a:picLocks noChangeAspect="1"/>
          </p:cNvPicPr>
          <p:nvPr/>
        </p:nvPicPr>
        <p:blipFill>
          <a:blip r:embed="rId22"/>
          <a:stretch>
            <a:fillRect/>
          </a:stretch>
        </p:blipFill>
        <p:spPr>
          <a:xfrm>
            <a:off x="6496050" y="5067300"/>
            <a:ext cx="1343025" cy="1152525"/>
          </a:xfrm>
          <a:prstGeom prst="rect">
            <a:avLst/>
          </a:prstGeom>
        </p:spPr>
      </p:pic>
      <p:pic>
        <p:nvPicPr>
          <p:cNvPr id="57" name="Image" descr="Image">
            <a:hlinkClick r:id="rId29" tooltip="Go to Reverse Liposuction"/>
          </p:cNvPr>
          <p:cNvPicPr>
            <a:picLocks noChangeAspect="1"/>
          </p:cNvPicPr>
          <p:nvPr/>
        </p:nvPicPr>
        <p:blipFill>
          <a:blip r:embed="rId30"/>
          <a:stretch>
            <a:fillRect/>
          </a:stretch>
        </p:blipFill>
        <p:spPr>
          <a:xfrm>
            <a:off x="6619875" y="5095875"/>
            <a:ext cx="1095375" cy="1095375"/>
          </a:xfrm>
          <a:prstGeom prst="rect">
            <a:avLst/>
          </a:prstGeom>
        </p:spPr>
      </p:pic>
      <p:sp>
        <p:nvSpPr>
          <p:cNvPr id="58" name="TextBox 57"/>
          <p:cNvSpPr txBox="1"/>
          <p:nvPr/>
        </p:nvSpPr>
        <p:spPr>
          <a:xfrm>
            <a:off x="71437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4.4</a:t>
            </a:r>
          </a:p>
        </p:txBody>
      </p:sp>
      <p:sp>
        <p:nvSpPr>
          <p:cNvPr id="59" name="TextBox 58"/>
          <p:cNvSpPr txBox="1"/>
          <p:nvPr/>
        </p:nvSpPr>
        <p:spPr>
          <a:xfrm>
            <a:off x="64293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99237</a:t>
            </a:r>
          </a:p>
        </p:txBody>
      </p:sp>
      <p:sp>
        <p:nvSpPr>
          <p:cNvPr id="60" name="TextBox 59"/>
          <p:cNvSpPr txBox="1"/>
          <p:nvPr/>
        </p:nvSpPr>
        <p:spPr>
          <a:xfrm>
            <a:off x="65246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Reverse Liposuction</a:t>
            </a:r>
          </a:p>
        </p:txBody>
      </p:sp>
    </p:spTree>
    <p:extLst>
      <p:ext uri="{BB962C8B-B14F-4D97-AF65-F5344CB8AC3E}">
        <p14:creationId xmlns:p14="http://schemas.microsoft.com/office/powerpoint/2010/main" val="355683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http://www.trendhunter.com/id/107969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a:solidFill>
                  <a:srgbClr val="FFFFFF"/>
                </a:solidFill>
                <a:latin typeface="Calibri"/>
              </a:rPr>
              <a:t>Social Profiling</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4292FF"/>
                </a:solidFill>
                <a:latin typeface="Arial"/>
              </a:rPr>
              <a:t>Social networking culture becomes more evident with stereotypes</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410718"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461010"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59517"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Social Media</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Social media users are being separated into stereotypical groups of people who share the same preferences and characteristics. With more and more sites and illustrations dedicating their time to profiling the social media user, the more apparent it becomes that the activity of social networking has become a culture in and of itself, filled with its own unique demands, qualities and "subcultures."</a:t>
            </a:r>
          </a:p>
        </p:txBody>
      </p:sp>
      <p:pic>
        <p:nvPicPr>
          <p:cNvPr id="26" name="sidebar image" descr="sidebar image"/>
          <p:cNvPicPr>
            <a:picLocks noChangeAspect="1"/>
          </p:cNvPicPr>
          <p:nvPr/>
        </p:nvPicPr>
        <p:blipFill>
          <a:blip r:embed="rId15"/>
          <a:stretch>
            <a:fillRect/>
          </a:stretch>
        </p:blipFill>
        <p:spPr>
          <a:xfrm>
            <a:off x="923925" y="2828925"/>
            <a:ext cx="3486150" cy="2914650"/>
          </a:xfrm>
          <a:prstGeom prst="rect">
            <a:avLst/>
          </a:prstGeom>
        </p:spPr>
      </p:pic>
      <p:pic>
        <p:nvPicPr>
          <p:cNvPr id="27" name="Image" descr="Image">
            <a:hlinkClick r:id="rId16" tooltip="Go to Social Media Yearbook Stereotypes"/>
          </p:cNvPr>
          <p:cNvPicPr>
            <a:picLocks noChangeAspect="1"/>
          </p:cNvPicPr>
          <p:nvPr/>
        </p:nvPicPr>
        <p:blipFill>
          <a:blip r:embed="rId17"/>
          <a:stretch>
            <a:fillRect/>
          </a:stretch>
        </p:blipFill>
        <p:spPr>
          <a:xfrm>
            <a:off x="1238250" y="2857500"/>
            <a:ext cx="2857500" cy="2857500"/>
          </a:xfrm>
          <a:prstGeom prst="rect">
            <a:avLst/>
          </a:prstGeom>
        </p:spPr>
      </p:pic>
      <p:sp>
        <p:nvSpPr>
          <p:cNvPr id="28" name="TextBox 27"/>
          <p:cNvSpPr txBox="1"/>
          <p:nvPr/>
        </p:nvSpPr>
        <p:spPr>
          <a:xfrm>
            <a:off x="3714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8.7</a:t>
            </a:r>
          </a:p>
        </p:txBody>
      </p:sp>
      <p:sp>
        <p:nvSpPr>
          <p:cNvPr id="29" name="TextBox 28"/>
          <p:cNvSpPr txBox="1"/>
          <p:nvPr/>
        </p:nvSpPr>
        <p:spPr>
          <a:xfrm>
            <a:off x="857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107716</a:t>
            </a:r>
          </a:p>
        </p:txBody>
      </p:sp>
      <p:sp>
        <p:nvSpPr>
          <p:cNvPr id="30" name="TextBox 29"/>
          <p:cNvSpPr txBox="1"/>
          <p:nvPr/>
        </p:nvSpPr>
        <p:spPr>
          <a:xfrm>
            <a:off x="952500" y="571500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Yearbook Stereotypes</a:t>
            </a:r>
          </a:p>
        </p:txBody>
      </p:sp>
      <p:pic>
        <p:nvPicPr>
          <p:cNvPr id="31" name="sidebar image" descr="sidebar image"/>
          <p:cNvPicPr>
            <a:picLocks noChangeAspect="1"/>
          </p:cNvPicPr>
          <p:nvPr/>
        </p:nvPicPr>
        <p:blipFill>
          <a:blip r:embed="rId18"/>
          <a:stretch>
            <a:fillRect/>
          </a:stretch>
        </p:blipFill>
        <p:spPr>
          <a:xfrm>
            <a:off x="5210175" y="2828925"/>
            <a:ext cx="1343025" cy="1152525"/>
          </a:xfrm>
          <a:prstGeom prst="rect">
            <a:avLst/>
          </a:prstGeom>
        </p:spPr>
      </p:pic>
      <p:pic>
        <p:nvPicPr>
          <p:cNvPr id="32" name="Image" descr="Image">
            <a:hlinkClick r:id="rId19" tooltip="Go to Facebook Friend Infographics"/>
          </p:cNvPr>
          <p:cNvPicPr>
            <a:picLocks noChangeAspect="1"/>
          </p:cNvPicPr>
          <p:nvPr/>
        </p:nvPicPr>
        <p:blipFill>
          <a:blip r:embed="rId20"/>
          <a:stretch>
            <a:fillRect/>
          </a:stretch>
        </p:blipFill>
        <p:spPr>
          <a:xfrm>
            <a:off x="5334000" y="2857500"/>
            <a:ext cx="1095375" cy="1095375"/>
          </a:xfrm>
          <a:prstGeom prst="rect">
            <a:avLst/>
          </a:prstGeom>
        </p:spPr>
      </p:pic>
      <p:sp>
        <p:nvSpPr>
          <p:cNvPr id="33" name="TextBox 32"/>
          <p:cNvSpPr txBox="1"/>
          <p:nvPr/>
        </p:nvSpPr>
        <p:spPr>
          <a:xfrm>
            <a:off x="5857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8.8</a:t>
            </a:r>
          </a:p>
        </p:txBody>
      </p:sp>
      <p:sp>
        <p:nvSpPr>
          <p:cNvPr id="34" name="TextBox 33"/>
          <p:cNvSpPr txBox="1"/>
          <p:nvPr/>
        </p:nvSpPr>
        <p:spPr>
          <a:xfrm>
            <a:off x="5143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107583</a:t>
            </a:r>
          </a:p>
        </p:txBody>
      </p:sp>
      <p:sp>
        <p:nvSpPr>
          <p:cNvPr id="35" name="TextBox 34"/>
          <p:cNvSpPr txBox="1"/>
          <p:nvPr/>
        </p:nvSpPr>
        <p:spPr>
          <a:xfrm>
            <a:off x="5238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Facebook Friend Infographics</a:t>
            </a:r>
          </a:p>
        </p:txBody>
      </p:sp>
      <p:pic>
        <p:nvPicPr>
          <p:cNvPr id="36" name="sidebar image" descr="sidebar image"/>
          <p:cNvPicPr>
            <a:picLocks noChangeAspect="1"/>
          </p:cNvPicPr>
          <p:nvPr/>
        </p:nvPicPr>
        <p:blipFill>
          <a:blip r:embed="rId18"/>
          <a:stretch>
            <a:fillRect/>
          </a:stretch>
        </p:blipFill>
        <p:spPr>
          <a:xfrm>
            <a:off x="7115175" y="2828925"/>
            <a:ext cx="1343025" cy="1152525"/>
          </a:xfrm>
          <a:prstGeom prst="rect">
            <a:avLst/>
          </a:prstGeom>
        </p:spPr>
      </p:pic>
      <p:pic>
        <p:nvPicPr>
          <p:cNvPr id="37" name="Image" descr="Image">
            <a:hlinkClick r:id="rId21" tooltip="Go to Social Media Archetype Parodies"/>
          </p:cNvPr>
          <p:cNvPicPr>
            <a:picLocks noChangeAspect="1"/>
          </p:cNvPicPr>
          <p:nvPr/>
        </p:nvPicPr>
        <p:blipFill>
          <a:blip r:embed="rId22"/>
          <a:stretch>
            <a:fillRect/>
          </a:stretch>
        </p:blipFill>
        <p:spPr>
          <a:xfrm>
            <a:off x="7239000" y="2857500"/>
            <a:ext cx="1095375" cy="1095375"/>
          </a:xfrm>
          <a:prstGeom prst="rect">
            <a:avLst/>
          </a:prstGeom>
        </p:spPr>
      </p:pic>
      <p:sp>
        <p:nvSpPr>
          <p:cNvPr id="38" name="TextBox 37"/>
          <p:cNvSpPr txBox="1"/>
          <p:nvPr/>
        </p:nvSpPr>
        <p:spPr>
          <a:xfrm>
            <a:off x="7762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8.6</a:t>
            </a:r>
          </a:p>
        </p:txBody>
      </p:sp>
      <p:sp>
        <p:nvSpPr>
          <p:cNvPr id="39" name="TextBox 38"/>
          <p:cNvSpPr txBox="1"/>
          <p:nvPr/>
        </p:nvSpPr>
        <p:spPr>
          <a:xfrm>
            <a:off x="7048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106048</a:t>
            </a:r>
          </a:p>
        </p:txBody>
      </p:sp>
      <p:sp>
        <p:nvSpPr>
          <p:cNvPr id="40" name="TextBox 39"/>
          <p:cNvSpPr txBox="1"/>
          <p:nvPr/>
        </p:nvSpPr>
        <p:spPr>
          <a:xfrm>
            <a:off x="7143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Social Media Archetype Parodies</a:t>
            </a:r>
          </a:p>
        </p:txBody>
      </p:sp>
      <p:pic>
        <p:nvPicPr>
          <p:cNvPr id="41" name="sidebar image" descr="sidebar image"/>
          <p:cNvPicPr>
            <a:picLocks noChangeAspect="1"/>
          </p:cNvPicPr>
          <p:nvPr/>
        </p:nvPicPr>
        <p:blipFill>
          <a:blip r:embed="rId18"/>
          <a:stretch>
            <a:fillRect/>
          </a:stretch>
        </p:blipFill>
        <p:spPr>
          <a:xfrm>
            <a:off x="5210175" y="4733925"/>
            <a:ext cx="1343025" cy="1152525"/>
          </a:xfrm>
          <a:prstGeom prst="rect">
            <a:avLst/>
          </a:prstGeom>
        </p:spPr>
      </p:pic>
      <p:pic>
        <p:nvPicPr>
          <p:cNvPr id="42" name="Image" descr="Image">
            <a:hlinkClick r:id="rId23" tooltip="Go to Catty Social Media Categorizing"/>
          </p:cNvPr>
          <p:cNvPicPr>
            <a:picLocks noChangeAspect="1"/>
          </p:cNvPicPr>
          <p:nvPr/>
        </p:nvPicPr>
        <p:blipFill>
          <a:blip r:embed="rId24"/>
          <a:stretch>
            <a:fillRect/>
          </a:stretch>
        </p:blipFill>
        <p:spPr>
          <a:xfrm>
            <a:off x="5334000" y="4762500"/>
            <a:ext cx="1095375" cy="1095375"/>
          </a:xfrm>
          <a:prstGeom prst="rect">
            <a:avLst/>
          </a:prstGeom>
        </p:spPr>
      </p:pic>
      <p:sp>
        <p:nvSpPr>
          <p:cNvPr id="43" name="TextBox 42"/>
          <p:cNvSpPr txBox="1"/>
          <p:nvPr/>
        </p:nvSpPr>
        <p:spPr>
          <a:xfrm>
            <a:off x="5857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8.3</a:t>
            </a:r>
          </a:p>
        </p:txBody>
      </p:sp>
      <p:sp>
        <p:nvSpPr>
          <p:cNvPr id="44" name="TextBox 43"/>
          <p:cNvSpPr txBox="1"/>
          <p:nvPr/>
        </p:nvSpPr>
        <p:spPr>
          <a:xfrm>
            <a:off x="5143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107798</a:t>
            </a:r>
          </a:p>
        </p:txBody>
      </p:sp>
      <p:sp>
        <p:nvSpPr>
          <p:cNvPr id="45" name="TextBox 44"/>
          <p:cNvSpPr txBox="1"/>
          <p:nvPr/>
        </p:nvSpPr>
        <p:spPr>
          <a:xfrm>
            <a:off x="5238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Catty Social Media Categorizing</a:t>
            </a:r>
          </a:p>
        </p:txBody>
      </p:sp>
      <p:pic>
        <p:nvPicPr>
          <p:cNvPr id="46" name="sidebar image" descr="sidebar image"/>
          <p:cNvPicPr>
            <a:picLocks noChangeAspect="1"/>
          </p:cNvPicPr>
          <p:nvPr/>
        </p:nvPicPr>
        <p:blipFill>
          <a:blip r:embed="rId18"/>
          <a:stretch>
            <a:fillRect/>
          </a:stretch>
        </p:blipFill>
        <p:spPr>
          <a:xfrm>
            <a:off x="7115175" y="4733925"/>
            <a:ext cx="1343025" cy="1152525"/>
          </a:xfrm>
          <a:prstGeom prst="rect">
            <a:avLst/>
          </a:prstGeom>
        </p:spPr>
      </p:pic>
      <p:pic>
        <p:nvPicPr>
          <p:cNvPr id="47" name="Image" descr="Image">
            <a:hlinkClick r:id="rId25" tooltip="Go to Domesticated Website Drawings"/>
          </p:cNvPr>
          <p:cNvPicPr>
            <a:picLocks noChangeAspect="1"/>
          </p:cNvPicPr>
          <p:nvPr/>
        </p:nvPicPr>
        <p:blipFill>
          <a:blip r:embed="rId26"/>
          <a:stretch>
            <a:fillRect/>
          </a:stretch>
        </p:blipFill>
        <p:spPr>
          <a:xfrm>
            <a:off x="7239000" y="4762500"/>
            <a:ext cx="1095375" cy="1095375"/>
          </a:xfrm>
          <a:prstGeom prst="rect">
            <a:avLst/>
          </a:prstGeom>
        </p:spPr>
      </p:pic>
      <p:sp>
        <p:nvSpPr>
          <p:cNvPr id="48" name="TextBox 47"/>
          <p:cNvSpPr txBox="1"/>
          <p:nvPr/>
        </p:nvSpPr>
        <p:spPr>
          <a:xfrm>
            <a:off x="7762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Sep / 4.1</a:t>
            </a:r>
          </a:p>
        </p:txBody>
      </p:sp>
      <p:sp>
        <p:nvSpPr>
          <p:cNvPr id="49" name="TextBox 48"/>
          <p:cNvSpPr txBox="1"/>
          <p:nvPr/>
        </p:nvSpPr>
        <p:spPr>
          <a:xfrm>
            <a:off x="7048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87138</a:t>
            </a:r>
          </a:p>
        </p:txBody>
      </p:sp>
      <p:sp>
        <p:nvSpPr>
          <p:cNvPr id="50" name="TextBox 49"/>
          <p:cNvSpPr txBox="1"/>
          <p:nvPr/>
        </p:nvSpPr>
        <p:spPr>
          <a:xfrm>
            <a:off x="7143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Domesticated Website Drawings</a:t>
            </a:r>
          </a:p>
        </p:txBody>
      </p:sp>
    </p:spTree>
    <p:extLst>
      <p:ext uri="{BB962C8B-B14F-4D97-AF65-F5344CB8AC3E}">
        <p14:creationId xmlns:p14="http://schemas.microsoft.com/office/powerpoint/2010/main" val="307894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http://www.trendhunter.com/id/115218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Invisible Design</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Transparent home furnishings appeal to desire for simplicity</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428006"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98145"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407425"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Art &amp; Design</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Minimalism continues to be a direction in home decor and furniture design--and there's nothing more minimal than a transparent item. See-through furnishings and home accents can make small, confined spaces look bigger by virtue of their transparency. For urbanites having to adhere to space constraints, invisible furnishings allow for both modern aesthetic and sheer functionality.</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Illusory Staircase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8.6</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110276</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Illusory Staircases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Terrifically Transparent TV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8.3</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101720</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Terrifically Transparent TVs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Mind-Boggling Invisible Bookcase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8.8</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114677</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Mind-Boggling Invisible Bookcases</a:t>
            </a:r>
          </a:p>
        </p:txBody>
      </p:sp>
      <p:pic>
        <p:nvPicPr>
          <p:cNvPr id="41" name="sidebar image" descr="sidebar image"/>
          <p:cNvPicPr>
            <a:picLocks noChangeAspect="1"/>
          </p:cNvPicPr>
          <p:nvPr/>
        </p:nvPicPr>
        <p:blipFill>
          <a:blip r:embed="rId22"/>
          <a:stretch>
            <a:fillRect/>
          </a:stretch>
        </p:blipFill>
        <p:spPr>
          <a:xfrm>
            <a:off x="1495425" y="5067300"/>
            <a:ext cx="1343025" cy="1152525"/>
          </a:xfrm>
          <a:prstGeom prst="rect">
            <a:avLst/>
          </a:prstGeom>
        </p:spPr>
      </p:pic>
      <p:pic>
        <p:nvPicPr>
          <p:cNvPr id="42" name="Image" descr="Image">
            <a:hlinkClick r:id="rId23" tooltip="Go to Invisible Eco Houses"/>
          </p:cNvPr>
          <p:cNvPicPr>
            <a:picLocks noChangeAspect="1"/>
          </p:cNvPicPr>
          <p:nvPr/>
        </p:nvPicPr>
        <p:blipFill>
          <a:blip r:embed="rId24"/>
          <a:stretch>
            <a:fillRect/>
          </a:stretch>
        </p:blipFill>
        <p:spPr>
          <a:xfrm>
            <a:off x="1619250" y="5095875"/>
            <a:ext cx="1095375" cy="1095375"/>
          </a:xfrm>
          <a:prstGeom prst="rect">
            <a:avLst/>
          </a:prstGeom>
        </p:spPr>
      </p:pic>
      <p:sp>
        <p:nvSpPr>
          <p:cNvPr id="43" name="TextBox 42"/>
          <p:cNvSpPr txBox="1"/>
          <p:nvPr/>
        </p:nvSpPr>
        <p:spPr>
          <a:xfrm>
            <a:off x="21431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7.4</a:t>
            </a:r>
          </a:p>
        </p:txBody>
      </p:sp>
      <p:sp>
        <p:nvSpPr>
          <p:cNvPr id="44" name="TextBox 43"/>
          <p:cNvSpPr txBox="1"/>
          <p:nvPr/>
        </p:nvSpPr>
        <p:spPr>
          <a:xfrm>
            <a:off x="14287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106921</a:t>
            </a:r>
          </a:p>
        </p:txBody>
      </p:sp>
      <p:sp>
        <p:nvSpPr>
          <p:cNvPr id="45" name="TextBox 44"/>
          <p:cNvSpPr txBox="1"/>
          <p:nvPr/>
        </p:nvSpPr>
        <p:spPr>
          <a:xfrm>
            <a:off x="15240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Invisible Eco Houses</a:t>
            </a:r>
          </a:p>
        </p:txBody>
      </p:sp>
      <p:pic>
        <p:nvPicPr>
          <p:cNvPr id="46" name="sidebar image" descr="sidebar image"/>
          <p:cNvPicPr>
            <a:picLocks noChangeAspect="1"/>
          </p:cNvPicPr>
          <p:nvPr/>
        </p:nvPicPr>
        <p:blipFill>
          <a:blip r:embed="rId22"/>
          <a:stretch>
            <a:fillRect/>
          </a:stretch>
        </p:blipFill>
        <p:spPr>
          <a:xfrm>
            <a:off x="3162300" y="5067300"/>
            <a:ext cx="1343025" cy="1152525"/>
          </a:xfrm>
          <a:prstGeom prst="rect">
            <a:avLst/>
          </a:prstGeom>
        </p:spPr>
      </p:pic>
      <p:pic>
        <p:nvPicPr>
          <p:cNvPr id="47" name="Image" descr="Image">
            <a:hlinkClick r:id="rId25" tooltip="Go to See-Through Seating"/>
          </p:cNvPr>
          <p:cNvPicPr>
            <a:picLocks noChangeAspect="1"/>
          </p:cNvPicPr>
          <p:nvPr/>
        </p:nvPicPr>
        <p:blipFill>
          <a:blip r:embed="rId26"/>
          <a:stretch>
            <a:fillRect/>
          </a:stretch>
        </p:blipFill>
        <p:spPr>
          <a:xfrm>
            <a:off x="3286125" y="5095875"/>
            <a:ext cx="1095375" cy="1095375"/>
          </a:xfrm>
          <a:prstGeom prst="rect">
            <a:avLst/>
          </a:prstGeom>
        </p:spPr>
      </p:pic>
      <p:sp>
        <p:nvSpPr>
          <p:cNvPr id="48" name="TextBox 47"/>
          <p:cNvSpPr txBox="1"/>
          <p:nvPr/>
        </p:nvSpPr>
        <p:spPr>
          <a:xfrm>
            <a:off x="381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6.8</a:t>
            </a:r>
          </a:p>
        </p:txBody>
      </p:sp>
      <p:sp>
        <p:nvSpPr>
          <p:cNvPr id="49" name="TextBox 48"/>
          <p:cNvSpPr txBox="1"/>
          <p:nvPr/>
        </p:nvSpPr>
        <p:spPr>
          <a:xfrm>
            <a:off x="309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105246</a:t>
            </a:r>
          </a:p>
        </p:txBody>
      </p:sp>
      <p:sp>
        <p:nvSpPr>
          <p:cNvPr id="50" name="TextBox 49"/>
          <p:cNvSpPr txBox="1"/>
          <p:nvPr/>
        </p:nvSpPr>
        <p:spPr>
          <a:xfrm>
            <a:off x="319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See-Through Seating</a:t>
            </a:r>
          </a:p>
        </p:txBody>
      </p:sp>
      <p:pic>
        <p:nvPicPr>
          <p:cNvPr id="51" name="sidebar image" descr="sidebar image"/>
          <p:cNvPicPr>
            <a:picLocks noChangeAspect="1"/>
          </p:cNvPicPr>
          <p:nvPr/>
        </p:nvPicPr>
        <p:blipFill>
          <a:blip r:embed="rId22"/>
          <a:stretch>
            <a:fillRect/>
          </a:stretch>
        </p:blipFill>
        <p:spPr>
          <a:xfrm>
            <a:off x="4829175" y="5067300"/>
            <a:ext cx="1343025" cy="1152525"/>
          </a:xfrm>
          <a:prstGeom prst="rect">
            <a:avLst/>
          </a:prstGeom>
        </p:spPr>
      </p:pic>
      <p:pic>
        <p:nvPicPr>
          <p:cNvPr id="52" name="Image" descr="Image">
            <a:hlinkClick r:id="rId27" tooltip="Go to Invisible Light Switches"/>
          </p:cNvPr>
          <p:cNvPicPr>
            <a:picLocks noChangeAspect="1"/>
          </p:cNvPicPr>
          <p:nvPr/>
        </p:nvPicPr>
        <p:blipFill>
          <a:blip r:embed="rId28"/>
          <a:stretch>
            <a:fillRect/>
          </a:stretch>
        </p:blipFill>
        <p:spPr>
          <a:xfrm>
            <a:off x="4953000" y="5095875"/>
            <a:ext cx="1095375" cy="1095375"/>
          </a:xfrm>
          <a:prstGeom prst="rect">
            <a:avLst/>
          </a:prstGeom>
        </p:spPr>
      </p:pic>
      <p:sp>
        <p:nvSpPr>
          <p:cNvPr id="53" name="TextBox 52"/>
          <p:cNvSpPr txBox="1"/>
          <p:nvPr/>
        </p:nvSpPr>
        <p:spPr>
          <a:xfrm>
            <a:off x="5476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5.7</a:t>
            </a:r>
          </a:p>
        </p:txBody>
      </p:sp>
      <p:sp>
        <p:nvSpPr>
          <p:cNvPr id="54" name="TextBox 53"/>
          <p:cNvSpPr txBox="1"/>
          <p:nvPr/>
        </p:nvSpPr>
        <p:spPr>
          <a:xfrm>
            <a:off x="4762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94299</a:t>
            </a:r>
          </a:p>
        </p:txBody>
      </p:sp>
      <p:sp>
        <p:nvSpPr>
          <p:cNvPr id="55" name="TextBox 54"/>
          <p:cNvSpPr txBox="1"/>
          <p:nvPr/>
        </p:nvSpPr>
        <p:spPr>
          <a:xfrm>
            <a:off x="4857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Invisible Light Switches</a:t>
            </a:r>
          </a:p>
        </p:txBody>
      </p:sp>
      <p:pic>
        <p:nvPicPr>
          <p:cNvPr id="56" name="sidebar image" descr="sidebar image"/>
          <p:cNvPicPr>
            <a:picLocks noChangeAspect="1"/>
          </p:cNvPicPr>
          <p:nvPr/>
        </p:nvPicPr>
        <p:blipFill>
          <a:blip r:embed="rId22"/>
          <a:stretch>
            <a:fillRect/>
          </a:stretch>
        </p:blipFill>
        <p:spPr>
          <a:xfrm>
            <a:off x="6496050" y="5067300"/>
            <a:ext cx="1343025" cy="1152525"/>
          </a:xfrm>
          <a:prstGeom prst="rect">
            <a:avLst/>
          </a:prstGeom>
        </p:spPr>
      </p:pic>
      <p:pic>
        <p:nvPicPr>
          <p:cNvPr id="57" name="Image" descr="Image">
            <a:hlinkClick r:id="rId29" tooltip="Go to Invisible Outdoor Seating"/>
          </p:cNvPr>
          <p:cNvPicPr>
            <a:picLocks noChangeAspect="1"/>
          </p:cNvPicPr>
          <p:nvPr/>
        </p:nvPicPr>
        <p:blipFill>
          <a:blip r:embed="rId30"/>
          <a:stretch>
            <a:fillRect/>
          </a:stretch>
        </p:blipFill>
        <p:spPr>
          <a:xfrm>
            <a:off x="6619875" y="5095875"/>
            <a:ext cx="1095375" cy="1095375"/>
          </a:xfrm>
          <a:prstGeom prst="rect">
            <a:avLst/>
          </a:prstGeom>
        </p:spPr>
      </p:pic>
      <p:sp>
        <p:nvSpPr>
          <p:cNvPr id="58" name="TextBox 57"/>
          <p:cNvSpPr txBox="1"/>
          <p:nvPr/>
        </p:nvSpPr>
        <p:spPr>
          <a:xfrm>
            <a:off x="71437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May / 5.8</a:t>
            </a:r>
          </a:p>
        </p:txBody>
      </p:sp>
      <p:sp>
        <p:nvSpPr>
          <p:cNvPr id="59" name="TextBox 58"/>
          <p:cNvSpPr txBox="1"/>
          <p:nvPr/>
        </p:nvSpPr>
        <p:spPr>
          <a:xfrm>
            <a:off x="64293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111302</a:t>
            </a:r>
          </a:p>
        </p:txBody>
      </p:sp>
      <p:sp>
        <p:nvSpPr>
          <p:cNvPr id="60" name="TextBox 59"/>
          <p:cNvSpPr txBox="1"/>
          <p:nvPr/>
        </p:nvSpPr>
        <p:spPr>
          <a:xfrm>
            <a:off x="65246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Invisible Outdoor Seating</a:t>
            </a:r>
          </a:p>
        </p:txBody>
      </p:sp>
    </p:spTree>
    <p:extLst>
      <p:ext uri="{BB962C8B-B14F-4D97-AF65-F5344CB8AC3E}">
        <p14:creationId xmlns:p14="http://schemas.microsoft.com/office/powerpoint/2010/main" val="1239907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http://www.trendhunter.com/id/106076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err="1">
                <a:solidFill>
                  <a:srgbClr val="FFFFFF"/>
                </a:solidFill>
                <a:latin typeface="Calibri"/>
              </a:rPr>
              <a:t>Techadence</a:t>
            </a:r>
            <a:endParaRPr sz="3000" b="1" i="0" u="none" strike="noStrike" dirty="0">
              <a:solidFill>
                <a:srgbClr val="FFFFFF"/>
              </a:solidFill>
              <a:latin typeface="Calibri"/>
            </a:endParaRP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4292FF"/>
                </a:solidFill>
                <a:latin typeface="Arial"/>
              </a:rPr>
              <a:t>Consumers go beyond cases and decals with lavish customization</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412813"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35280"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52118"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Technology</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Cases and decals are no longer enough when it comes to tech adornment; consumers are now tricking out their devices to really let their individuality shine. Computers, in particular, now bear extravagant aesthetic enhancements reminiscent of fashion's hottest accessories. As computers become almost extensions of the self instead of lifeless devices, adding lavish details and customizing parts seem only natural for the unique-seeking consumer.</a:t>
            </a:r>
          </a:p>
        </p:txBody>
      </p:sp>
      <p:pic>
        <p:nvPicPr>
          <p:cNvPr id="26" name="sidebar image" descr="sidebar image"/>
          <p:cNvPicPr>
            <a:picLocks noChangeAspect="1"/>
          </p:cNvPicPr>
          <p:nvPr/>
        </p:nvPicPr>
        <p:blipFill>
          <a:blip r:embed="rId15"/>
          <a:stretch>
            <a:fillRect/>
          </a:stretch>
        </p:blipFill>
        <p:spPr>
          <a:xfrm>
            <a:off x="1114425" y="2924175"/>
            <a:ext cx="1343025" cy="1152525"/>
          </a:xfrm>
          <a:prstGeom prst="rect">
            <a:avLst/>
          </a:prstGeom>
        </p:spPr>
      </p:pic>
      <p:pic>
        <p:nvPicPr>
          <p:cNvPr id="27" name="Image" descr="Image">
            <a:hlinkClick r:id="rId16" tooltip="Go to Steampunk Flash Drives"/>
          </p:cNvPr>
          <p:cNvPicPr>
            <a:picLocks noChangeAspect="1"/>
          </p:cNvPicPr>
          <p:nvPr/>
        </p:nvPicPr>
        <p:blipFill>
          <a:blip r:embed="rId17"/>
          <a:stretch>
            <a:fillRect/>
          </a:stretch>
        </p:blipFill>
        <p:spPr>
          <a:xfrm>
            <a:off x="1238250" y="2952750"/>
            <a:ext cx="1095375" cy="1095375"/>
          </a:xfrm>
          <a:prstGeom prst="rect">
            <a:avLst/>
          </a:prstGeom>
        </p:spPr>
      </p:pic>
      <p:sp>
        <p:nvSpPr>
          <p:cNvPr id="28" name="TextBox 27"/>
          <p:cNvSpPr txBox="1"/>
          <p:nvPr/>
        </p:nvSpPr>
        <p:spPr>
          <a:xfrm>
            <a:off x="17621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6.9</a:t>
            </a:r>
          </a:p>
        </p:txBody>
      </p:sp>
      <p:sp>
        <p:nvSpPr>
          <p:cNvPr id="29" name="TextBox 28"/>
          <p:cNvSpPr txBox="1"/>
          <p:nvPr/>
        </p:nvSpPr>
        <p:spPr>
          <a:xfrm>
            <a:off x="10477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78772</a:t>
            </a:r>
          </a:p>
        </p:txBody>
      </p:sp>
      <p:sp>
        <p:nvSpPr>
          <p:cNvPr id="30" name="TextBox 29"/>
          <p:cNvSpPr txBox="1"/>
          <p:nvPr/>
        </p:nvSpPr>
        <p:spPr>
          <a:xfrm>
            <a:off x="11430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Steampunk Flash Drives</a:t>
            </a:r>
          </a:p>
        </p:txBody>
      </p:sp>
      <p:pic>
        <p:nvPicPr>
          <p:cNvPr id="31" name="sidebar image" descr="sidebar image"/>
          <p:cNvPicPr>
            <a:picLocks noChangeAspect="1"/>
          </p:cNvPicPr>
          <p:nvPr/>
        </p:nvPicPr>
        <p:blipFill>
          <a:blip r:embed="rId15"/>
          <a:stretch>
            <a:fillRect/>
          </a:stretch>
        </p:blipFill>
        <p:spPr>
          <a:xfrm>
            <a:off x="2590800" y="2924175"/>
            <a:ext cx="1343025" cy="1152525"/>
          </a:xfrm>
          <a:prstGeom prst="rect">
            <a:avLst/>
          </a:prstGeom>
        </p:spPr>
      </p:pic>
      <p:pic>
        <p:nvPicPr>
          <p:cNvPr id="32" name="Image" descr="Image">
            <a:hlinkClick r:id="rId18" tooltip="Go to Professionally Stylish Peripherials"/>
          </p:cNvPr>
          <p:cNvPicPr>
            <a:picLocks noChangeAspect="1"/>
          </p:cNvPicPr>
          <p:nvPr/>
        </p:nvPicPr>
        <p:blipFill>
          <a:blip r:embed="rId19"/>
          <a:stretch>
            <a:fillRect/>
          </a:stretch>
        </p:blipFill>
        <p:spPr>
          <a:xfrm>
            <a:off x="2714625" y="2952750"/>
            <a:ext cx="1095375" cy="1095375"/>
          </a:xfrm>
          <a:prstGeom prst="rect">
            <a:avLst/>
          </a:prstGeom>
        </p:spPr>
      </p:pic>
      <p:sp>
        <p:nvSpPr>
          <p:cNvPr id="33" name="TextBox 32"/>
          <p:cNvSpPr txBox="1"/>
          <p:nvPr/>
        </p:nvSpPr>
        <p:spPr>
          <a:xfrm>
            <a:off x="323850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7.1</a:t>
            </a:r>
          </a:p>
        </p:txBody>
      </p:sp>
      <p:sp>
        <p:nvSpPr>
          <p:cNvPr id="34" name="TextBox 33"/>
          <p:cNvSpPr txBox="1"/>
          <p:nvPr/>
        </p:nvSpPr>
        <p:spPr>
          <a:xfrm>
            <a:off x="2524125"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99548</a:t>
            </a:r>
          </a:p>
        </p:txBody>
      </p:sp>
      <p:sp>
        <p:nvSpPr>
          <p:cNvPr id="35" name="TextBox 34"/>
          <p:cNvSpPr txBox="1"/>
          <p:nvPr/>
        </p:nvSpPr>
        <p:spPr>
          <a:xfrm>
            <a:off x="2619375"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Professionally Stylish Peripherials</a:t>
            </a:r>
          </a:p>
        </p:txBody>
      </p:sp>
      <p:pic>
        <p:nvPicPr>
          <p:cNvPr id="36" name="sidebar image" descr="sidebar image"/>
          <p:cNvPicPr>
            <a:picLocks noChangeAspect="1"/>
          </p:cNvPicPr>
          <p:nvPr/>
        </p:nvPicPr>
        <p:blipFill>
          <a:blip r:embed="rId15"/>
          <a:stretch>
            <a:fillRect/>
          </a:stretch>
        </p:blipFill>
        <p:spPr>
          <a:xfrm>
            <a:off x="4067175" y="2924175"/>
            <a:ext cx="1343025" cy="1152525"/>
          </a:xfrm>
          <a:prstGeom prst="rect">
            <a:avLst/>
          </a:prstGeom>
        </p:spPr>
      </p:pic>
      <p:pic>
        <p:nvPicPr>
          <p:cNvPr id="37" name="Image" descr="Image">
            <a:hlinkClick r:id="rId20" tooltip="Go to Victorian Computer Peripherals"/>
          </p:cNvPr>
          <p:cNvPicPr>
            <a:picLocks noChangeAspect="1"/>
          </p:cNvPicPr>
          <p:nvPr/>
        </p:nvPicPr>
        <p:blipFill>
          <a:blip r:embed="rId21"/>
          <a:stretch>
            <a:fillRect/>
          </a:stretch>
        </p:blipFill>
        <p:spPr>
          <a:xfrm>
            <a:off x="4191000" y="2952750"/>
            <a:ext cx="1095375" cy="1095375"/>
          </a:xfrm>
          <a:prstGeom prst="rect">
            <a:avLst/>
          </a:prstGeom>
        </p:spPr>
      </p:pic>
      <p:sp>
        <p:nvSpPr>
          <p:cNvPr id="38" name="TextBox 37"/>
          <p:cNvSpPr txBox="1"/>
          <p:nvPr/>
        </p:nvSpPr>
        <p:spPr>
          <a:xfrm>
            <a:off x="471487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7.1</a:t>
            </a:r>
          </a:p>
        </p:txBody>
      </p:sp>
      <p:sp>
        <p:nvSpPr>
          <p:cNvPr id="39" name="TextBox 38"/>
          <p:cNvSpPr txBox="1"/>
          <p:nvPr/>
        </p:nvSpPr>
        <p:spPr>
          <a:xfrm>
            <a:off x="400050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98490</a:t>
            </a:r>
          </a:p>
        </p:txBody>
      </p:sp>
      <p:sp>
        <p:nvSpPr>
          <p:cNvPr id="40" name="TextBox 39"/>
          <p:cNvSpPr txBox="1"/>
          <p:nvPr/>
        </p:nvSpPr>
        <p:spPr>
          <a:xfrm>
            <a:off x="409575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Victorian Computer Peripherals</a:t>
            </a:r>
          </a:p>
        </p:txBody>
      </p:sp>
      <p:pic>
        <p:nvPicPr>
          <p:cNvPr id="41" name="sidebar image" descr="sidebar image"/>
          <p:cNvPicPr>
            <a:picLocks noChangeAspect="1"/>
          </p:cNvPicPr>
          <p:nvPr/>
        </p:nvPicPr>
        <p:blipFill>
          <a:blip r:embed="rId15"/>
          <a:stretch>
            <a:fillRect/>
          </a:stretch>
        </p:blipFill>
        <p:spPr>
          <a:xfrm>
            <a:off x="5543550" y="2924175"/>
            <a:ext cx="1343025" cy="1152525"/>
          </a:xfrm>
          <a:prstGeom prst="rect">
            <a:avLst/>
          </a:prstGeom>
        </p:spPr>
      </p:pic>
      <p:pic>
        <p:nvPicPr>
          <p:cNvPr id="42" name="Image" descr="Image">
            <a:hlinkClick r:id="rId22" tooltip="Go to Intricate Steampunk PCs"/>
          </p:cNvPr>
          <p:cNvPicPr>
            <a:picLocks noChangeAspect="1"/>
          </p:cNvPicPr>
          <p:nvPr/>
        </p:nvPicPr>
        <p:blipFill>
          <a:blip r:embed="rId23"/>
          <a:stretch>
            <a:fillRect/>
          </a:stretch>
        </p:blipFill>
        <p:spPr>
          <a:xfrm>
            <a:off x="5667375" y="2952750"/>
            <a:ext cx="1095375" cy="1095375"/>
          </a:xfrm>
          <a:prstGeom prst="rect">
            <a:avLst/>
          </a:prstGeom>
        </p:spPr>
      </p:pic>
      <p:sp>
        <p:nvSpPr>
          <p:cNvPr id="43" name="TextBox 42"/>
          <p:cNvSpPr txBox="1"/>
          <p:nvPr/>
        </p:nvSpPr>
        <p:spPr>
          <a:xfrm>
            <a:off x="6191250"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7.1</a:t>
            </a:r>
          </a:p>
        </p:txBody>
      </p:sp>
      <p:sp>
        <p:nvSpPr>
          <p:cNvPr id="44" name="TextBox 43"/>
          <p:cNvSpPr txBox="1"/>
          <p:nvPr/>
        </p:nvSpPr>
        <p:spPr>
          <a:xfrm>
            <a:off x="5476875"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103191</a:t>
            </a:r>
          </a:p>
        </p:txBody>
      </p:sp>
      <p:sp>
        <p:nvSpPr>
          <p:cNvPr id="45" name="TextBox 44"/>
          <p:cNvSpPr txBox="1"/>
          <p:nvPr/>
        </p:nvSpPr>
        <p:spPr>
          <a:xfrm>
            <a:off x="5572125"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Intricate Steampunk PCs</a:t>
            </a:r>
          </a:p>
        </p:txBody>
      </p:sp>
      <p:pic>
        <p:nvPicPr>
          <p:cNvPr id="46" name="sidebar image" descr="sidebar image"/>
          <p:cNvPicPr>
            <a:picLocks noChangeAspect="1"/>
          </p:cNvPicPr>
          <p:nvPr/>
        </p:nvPicPr>
        <p:blipFill>
          <a:blip r:embed="rId15"/>
          <a:stretch>
            <a:fillRect/>
          </a:stretch>
        </p:blipFill>
        <p:spPr>
          <a:xfrm>
            <a:off x="7019925" y="2924175"/>
            <a:ext cx="1343025" cy="1152525"/>
          </a:xfrm>
          <a:prstGeom prst="rect">
            <a:avLst/>
          </a:prstGeom>
        </p:spPr>
      </p:pic>
      <p:pic>
        <p:nvPicPr>
          <p:cNvPr id="47" name="Image" descr="Image">
            <a:hlinkClick r:id="rId24" tooltip="Go to $2,800 Peripherals"/>
          </p:cNvPr>
          <p:cNvPicPr>
            <a:picLocks noChangeAspect="1"/>
          </p:cNvPicPr>
          <p:nvPr/>
        </p:nvPicPr>
        <p:blipFill>
          <a:blip r:embed="rId25"/>
          <a:stretch>
            <a:fillRect/>
          </a:stretch>
        </p:blipFill>
        <p:spPr>
          <a:xfrm>
            <a:off x="7143750" y="2952750"/>
            <a:ext cx="1095375" cy="1095375"/>
          </a:xfrm>
          <a:prstGeom prst="rect">
            <a:avLst/>
          </a:prstGeom>
        </p:spPr>
      </p:pic>
      <p:sp>
        <p:nvSpPr>
          <p:cNvPr id="48" name="TextBox 47"/>
          <p:cNvSpPr txBox="1"/>
          <p:nvPr/>
        </p:nvSpPr>
        <p:spPr>
          <a:xfrm>
            <a:off x="7667625" y="2762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7.8</a:t>
            </a:r>
          </a:p>
        </p:txBody>
      </p:sp>
      <p:sp>
        <p:nvSpPr>
          <p:cNvPr id="49" name="TextBox 48"/>
          <p:cNvSpPr txBox="1"/>
          <p:nvPr/>
        </p:nvSpPr>
        <p:spPr>
          <a:xfrm>
            <a:off x="6953250" y="2762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104866</a:t>
            </a:r>
          </a:p>
        </p:txBody>
      </p:sp>
      <p:sp>
        <p:nvSpPr>
          <p:cNvPr id="50" name="TextBox 49"/>
          <p:cNvSpPr txBox="1"/>
          <p:nvPr/>
        </p:nvSpPr>
        <p:spPr>
          <a:xfrm>
            <a:off x="7048500" y="4048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$2,800 Peripherals</a:t>
            </a:r>
          </a:p>
        </p:txBody>
      </p:sp>
      <p:pic>
        <p:nvPicPr>
          <p:cNvPr id="51" name="sidebar image" descr="sidebar image"/>
          <p:cNvPicPr>
            <a:picLocks noChangeAspect="1"/>
          </p:cNvPicPr>
          <p:nvPr/>
        </p:nvPicPr>
        <p:blipFill>
          <a:blip r:embed="rId15"/>
          <a:stretch>
            <a:fillRect/>
          </a:stretch>
        </p:blipFill>
        <p:spPr>
          <a:xfrm>
            <a:off x="1114425" y="4829175"/>
            <a:ext cx="1343025" cy="1152525"/>
          </a:xfrm>
          <a:prstGeom prst="rect">
            <a:avLst/>
          </a:prstGeom>
        </p:spPr>
      </p:pic>
      <p:pic>
        <p:nvPicPr>
          <p:cNvPr id="52" name="Image" descr="Image">
            <a:hlinkClick r:id="rId26" tooltip="Go to Macabre Memory Sticks"/>
          </p:cNvPr>
          <p:cNvPicPr>
            <a:picLocks noChangeAspect="1"/>
          </p:cNvPicPr>
          <p:nvPr/>
        </p:nvPicPr>
        <p:blipFill>
          <a:blip r:embed="rId27"/>
          <a:stretch>
            <a:fillRect/>
          </a:stretch>
        </p:blipFill>
        <p:spPr>
          <a:xfrm>
            <a:off x="1238250" y="4857750"/>
            <a:ext cx="1095375" cy="1095375"/>
          </a:xfrm>
          <a:prstGeom prst="rect">
            <a:avLst/>
          </a:prstGeom>
        </p:spPr>
      </p:pic>
      <p:sp>
        <p:nvSpPr>
          <p:cNvPr id="53" name="TextBox 52"/>
          <p:cNvSpPr txBox="1"/>
          <p:nvPr/>
        </p:nvSpPr>
        <p:spPr>
          <a:xfrm>
            <a:off x="1762125"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7</a:t>
            </a:r>
          </a:p>
        </p:txBody>
      </p:sp>
      <p:sp>
        <p:nvSpPr>
          <p:cNvPr id="54" name="TextBox 53"/>
          <p:cNvSpPr txBox="1"/>
          <p:nvPr/>
        </p:nvSpPr>
        <p:spPr>
          <a:xfrm>
            <a:off x="1047750"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105219</a:t>
            </a:r>
          </a:p>
        </p:txBody>
      </p:sp>
      <p:sp>
        <p:nvSpPr>
          <p:cNvPr id="55" name="TextBox 54"/>
          <p:cNvSpPr txBox="1"/>
          <p:nvPr/>
        </p:nvSpPr>
        <p:spPr>
          <a:xfrm>
            <a:off x="1143000"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Macabre Memory Sticks</a:t>
            </a:r>
          </a:p>
        </p:txBody>
      </p:sp>
      <p:pic>
        <p:nvPicPr>
          <p:cNvPr id="56" name="sidebar image" descr="sidebar image"/>
          <p:cNvPicPr>
            <a:picLocks noChangeAspect="1"/>
          </p:cNvPicPr>
          <p:nvPr/>
        </p:nvPicPr>
        <p:blipFill>
          <a:blip r:embed="rId15"/>
          <a:stretch>
            <a:fillRect/>
          </a:stretch>
        </p:blipFill>
        <p:spPr>
          <a:xfrm>
            <a:off x="2590800" y="4829175"/>
            <a:ext cx="1343025" cy="1152525"/>
          </a:xfrm>
          <a:prstGeom prst="rect">
            <a:avLst/>
          </a:prstGeom>
        </p:spPr>
      </p:pic>
      <p:pic>
        <p:nvPicPr>
          <p:cNvPr id="57" name="Image" descr="Image">
            <a:hlinkClick r:id="rId28" tooltip="Go to Comic Book Flash Drives"/>
          </p:cNvPr>
          <p:cNvPicPr>
            <a:picLocks noChangeAspect="1"/>
          </p:cNvPicPr>
          <p:nvPr/>
        </p:nvPicPr>
        <p:blipFill>
          <a:blip r:embed="rId29"/>
          <a:stretch>
            <a:fillRect/>
          </a:stretch>
        </p:blipFill>
        <p:spPr>
          <a:xfrm>
            <a:off x="2714625" y="4857750"/>
            <a:ext cx="1095375" cy="1095375"/>
          </a:xfrm>
          <a:prstGeom prst="rect">
            <a:avLst/>
          </a:prstGeom>
        </p:spPr>
      </p:pic>
      <p:sp>
        <p:nvSpPr>
          <p:cNvPr id="58" name="TextBox 57"/>
          <p:cNvSpPr txBox="1"/>
          <p:nvPr/>
        </p:nvSpPr>
        <p:spPr>
          <a:xfrm>
            <a:off x="323850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7.1</a:t>
            </a:r>
          </a:p>
        </p:txBody>
      </p:sp>
      <p:sp>
        <p:nvSpPr>
          <p:cNvPr id="59" name="TextBox 58"/>
          <p:cNvSpPr txBox="1"/>
          <p:nvPr/>
        </p:nvSpPr>
        <p:spPr>
          <a:xfrm>
            <a:off x="252412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103752</a:t>
            </a:r>
          </a:p>
        </p:txBody>
      </p:sp>
      <p:sp>
        <p:nvSpPr>
          <p:cNvPr id="60" name="TextBox 59"/>
          <p:cNvSpPr txBox="1"/>
          <p:nvPr/>
        </p:nvSpPr>
        <p:spPr>
          <a:xfrm>
            <a:off x="261937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Comic Book Flash Drives</a:t>
            </a:r>
          </a:p>
        </p:txBody>
      </p:sp>
      <p:pic>
        <p:nvPicPr>
          <p:cNvPr id="61" name="sidebar image" descr="sidebar image"/>
          <p:cNvPicPr>
            <a:picLocks noChangeAspect="1"/>
          </p:cNvPicPr>
          <p:nvPr/>
        </p:nvPicPr>
        <p:blipFill>
          <a:blip r:embed="rId15"/>
          <a:stretch>
            <a:fillRect/>
          </a:stretch>
        </p:blipFill>
        <p:spPr>
          <a:xfrm>
            <a:off x="4067175" y="4829175"/>
            <a:ext cx="1343025" cy="1152525"/>
          </a:xfrm>
          <a:prstGeom prst="rect">
            <a:avLst/>
          </a:prstGeom>
        </p:spPr>
      </p:pic>
      <p:pic>
        <p:nvPicPr>
          <p:cNvPr id="62" name="Image" descr="Image">
            <a:hlinkClick r:id="rId30" tooltip="Go to Veiny Computer Peripherals"/>
          </p:cNvPr>
          <p:cNvPicPr>
            <a:picLocks noChangeAspect="1"/>
          </p:cNvPicPr>
          <p:nvPr/>
        </p:nvPicPr>
        <p:blipFill>
          <a:blip r:embed="rId31"/>
          <a:stretch>
            <a:fillRect/>
          </a:stretch>
        </p:blipFill>
        <p:spPr>
          <a:xfrm>
            <a:off x="4191000" y="4857750"/>
            <a:ext cx="1095375" cy="1095375"/>
          </a:xfrm>
          <a:prstGeom prst="rect">
            <a:avLst/>
          </a:prstGeom>
        </p:spPr>
      </p:pic>
      <p:sp>
        <p:nvSpPr>
          <p:cNvPr id="63" name="TextBox 62"/>
          <p:cNvSpPr txBox="1"/>
          <p:nvPr/>
        </p:nvSpPr>
        <p:spPr>
          <a:xfrm>
            <a:off x="4714875"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4.3</a:t>
            </a:r>
          </a:p>
        </p:txBody>
      </p:sp>
      <p:sp>
        <p:nvSpPr>
          <p:cNvPr id="64" name="TextBox 63"/>
          <p:cNvSpPr txBox="1"/>
          <p:nvPr/>
        </p:nvSpPr>
        <p:spPr>
          <a:xfrm>
            <a:off x="4000500"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101069</a:t>
            </a:r>
          </a:p>
        </p:txBody>
      </p:sp>
      <p:sp>
        <p:nvSpPr>
          <p:cNvPr id="65" name="TextBox 64"/>
          <p:cNvSpPr txBox="1"/>
          <p:nvPr/>
        </p:nvSpPr>
        <p:spPr>
          <a:xfrm>
            <a:off x="4095750"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Veiny Computer Peripherals</a:t>
            </a:r>
          </a:p>
        </p:txBody>
      </p:sp>
      <p:pic>
        <p:nvPicPr>
          <p:cNvPr id="66" name="sidebar image" descr="sidebar image"/>
          <p:cNvPicPr>
            <a:picLocks noChangeAspect="1"/>
          </p:cNvPicPr>
          <p:nvPr/>
        </p:nvPicPr>
        <p:blipFill>
          <a:blip r:embed="rId15"/>
          <a:stretch>
            <a:fillRect/>
          </a:stretch>
        </p:blipFill>
        <p:spPr>
          <a:xfrm>
            <a:off x="5543550" y="4829175"/>
            <a:ext cx="1343025" cy="1152525"/>
          </a:xfrm>
          <a:prstGeom prst="rect">
            <a:avLst/>
          </a:prstGeom>
        </p:spPr>
      </p:pic>
      <p:pic>
        <p:nvPicPr>
          <p:cNvPr id="67" name="Image" descr="Image">
            <a:hlinkClick r:id="rId32" tooltip="Go to Explosive Memory Sticks"/>
          </p:cNvPr>
          <p:cNvPicPr>
            <a:picLocks noChangeAspect="1"/>
          </p:cNvPicPr>
          <p:nvPr/>
        </p:nvPicPr>
        <p:blipFill>
          <a:blip r:embed="rId33"/>
          <a:stretch>
            <a:fillRect/>
          </a:stretch>
        </p:blipFill>
        <p:spPr>
          <a:xfrm>
            <a:off x="5667375" y="4857750"/>
            <a:ext cx="1095375" cy="1095375"/>
          </a:xfrm>
          <a:prstGeom prst="rect">
            <a:avLst/>
          </a:prstGeom>
        </p:spPr>
      </p:pic>
      <p:sp>
        <p:nvSpPr>
          <p:cNvPr id="68" name="TextBox 67"/>
          <p:cNvSpPr txBox="1"/>
          <p:nvPr/>
        </p:nvSpPr>
        <p:spPr>
          <a:xfrm>
            <a:off x="6191250"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5.8</a:t>
            </a:r>
          </a:p>
        </p:txBody>
      </p:sp>
      <p:sp>
        <p:nvSpPr>
          <p:cNvPr id="69" name="TextBox 68"/>
          <p:cNvSpPr txBox="1"/>
          <p:nvPr/>
        </p:nvSpPr>
        <p:spPr>
          <a:xfrm>
            <a:off x="5476875"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104617</a:t>
            </a:r>
          </a:p>
        </p:txBody>
      </p:sp>
      <p:sp>
        <p:nvSpPr>
          <p:cNvPr id="70" name="TextBox 69"/>
          <p:cNvSpPr txBox="1"/>
          <p:nvPr/>
        </p:nvSpPr>
        <p:spPr>
          <a:xfrm>
            <a:off x="5572125"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Explosive Memory Sticks</a:t>
            </a:r>
          </a:p>
        </p:txBody>
      </p:sp>
      <p:pic>
        <p:nvPicPr>
          <p:cNvPr id="71" name="sidebar image" descr="sidebar image"/>
          <p:cNvPicPr>
            <a:picLocks noChangeAspect="1"/>
          </p:cNvPicPr>
          <p:nvPr/>
        </p:nvPicPr>
        <p:blipFill>
          <a:blip r:embed="rId15"/>
          <a:stretch>
            <a:fillRect/>
          </a:stretch>
        </p:blipFill>
        <p:spPr>
          <a:xfrm>
            <a:off x="7019925" y="4829175"/>
            <a:ext cx="1343025" cy="1152525"/>
          </a:xfrm>
          <a:prstGeom prst="rect">
            <a:avLst/>
          </a:prstGeom>
        </p:spPr>
      </p:pic>
      <p:pic>
        <p:nvPicPr>
          <p:cNvPr id="72" name="Image" descr="Image">
            <a:hlinkClick r:id="rId34" tooltip="Go to Terminal Tower Monitors"/>
          </p:cNvPr>
          <p:cNvPicPr>
            <a:picLocks noChangeAspect="1"/>
          </p:cNvPicPr>
          <p:nvPr/>
        </p:nvPicPr>
        <p:blipFill>
          <a:blip r:embed="rId35"/>
          <a:stretch>
            <a:fillRect/>
          </a:stretch>
        </p:blipFill>
        <p:spPr>
          <a:xfrm>
            <a:off x="7143750" y="4857750"/>
            <a:ext cx="1095375" cy="1095375"/>
          </a:xfrm>
          <a:prstGeom prst="rect">
            <a:avLst/>
          </a:prstGeom>
        </p:spPr>
      </p:pic>
      <p:sp>
        <p:nvSpPr>
          <p:cNvPr id="73" name="TextBox 72"/>
          <p:cNvSpPr txBox="1"/>
          <p:nvPr/>
        </p:nvSpPr>
        <p:spPr>
          <a:xfrm>
            <a:off x="7667625" y="466725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4</a:t>
            </a:r>
          </a:p>
        </p:txBody>
      </p:sp>
      <p:sp>
        <p:nvSpPr>
          <p:cNvPr id="74" name="TextBox 73"/>
          <p:cNvSpPr txBox="1"/>
          <p:nvPr/>
        </p:nvSpPr>
        <p:spPr>
          <a:xfrm>
            <a:off x="6953250" y="466725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99149</a:t>
            </a:r>
          </a:p>
        </p:txBody>
      </p:sp>
      <p:sp>
        <p:nvSpPr>
          <p:cNvPr id="75" name="TextBox 74"/>
          <p:cNvSpPr txBox="1"/>
          <p:nvPr/>
        </p:nvSpPr>
        <p:spPr>
          <a:xfrm>
            <a:off x="7048500" y="595312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Terminal Tower Monitors</a:t>
            </a:r>
          </a:p>
        </p:txBody>
      </p:sp>
    </p:spTree>
    <p:extLst>
      <p:ext uri="{BB962C8B-B14F-4D97-AF65-F5344CB8AC3E}">
        <p14:creationId xmlns:p14="http://schemas.microsoft.com/office/powerpoint/2010/main" val="268691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fld id="{09483CB1-A682-4744-80F7-CB9DB81ECE84}" type="slidenum">
              <a:rPr lang="en-US" smtClean="0">
                <a:solidFill>
                  <a:srgbClr val="000000"/>
                </a:solidFill>
              </a:rPr>
              <a:pPr/>
              <a:t>3</a:t>
            </a:fld>
            <a:endParaRPr lang="en-US" smtClean="0">
              <a:solidFill>
                <a:srgbClr val="000000"/>
              </a:solidFill>
            </a:endParaRPr>
          </a:p>
        </p:txBody>
      </p:sp>
      <p:sp>
        <p:nvSpPr>
          <p:cNvPr id="6147" name="Rectangle 2"/>
          <p:cNvSpPr>
            <a:spLocks noGrp="1" noChangeArrowheads="1"/>
          </p:cNvSpPr>
          <p:nvPr>
            <p:ph type="title"/>
          </p:nvPr>
        </p:nvSpPr>
        <p:spPr>
          <a:xfrm>
            <a:off x="304800" y="304800"/>
            <a:ext cx="7467600" cy="668338"/>
          </a:xfrm>
          <a:noFill/>
        </p:spPr>
        <p:txBody>
          <a:bodyPr/>
          <a:lstStyle/>
          <a:p>
            <a:pPr eaLnBrk="1" hangingPunct="1">
              <a:lnSpc>
                <a:spcPct val="80000"/>
              </a:lnSpc>
            </a:pPr>
            <a:r>
              <a:rPr lang="en-US" sz="3600" b="1" smtClean="0">
                <a:latin typeface="Arial Black" pitchFamily="34" charset="0"/>
              </a:rPr>
              <a:t>THANK YOU</a:t>
            </a:r>
            <a:r>
              <a:rPr lang="en-US" sz="4600" b="1" smtClean="0">
                <a:latin typeface="Arial Black" pitchFamily="34" charset="0"/>
              </a:rPr>
              <a:t/>
            </a:r>
            <a:br>
              <a:rPr lang="en-US" sz="4600" b="1" smtClean="0">
                <a:latin typeface="Arial Black" pitchFamily="34" charset="0"/>
              </a:rPr>
            </a:br>
            <a:r>
              <a:rPr lang="en-US" sz="2200" smtClean="0">
                <a:solidFill>
                  <a:srgbClr val="FF0000"/>
                </a:solidFill>
              </a:rPr>
              <a:t>Thanks for Supporting Trend Hunter</a:t>
            </a:r>
          </a:p>
        </p:txBody>
      </p:sp>
      <p:sp>
        <p:nvSpPr>
          <p:cNvPr id="6148" name="Rectangle 4"/>
          <p:cNvSpPr>
            <a:spLocks noChangeArrowheads="1"/>
          </p:cNvSpPr>
          <p:nvPr/>
        </p:nvSpPr>
        <p:spPr bwMode="auto">
          <a:xfrm>
            <a:off x="762000" y="1651000"/>
            <a:ext cx="5454650" cy="5047536"/>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400" b="1" dirty="0">
                <a:solidFill>
                  <a:srgbClr val="000000"/>
                </a:solidFill>
                <a:latin typeface="Arial" charset="0"/>
              </a:rPr>
              <a:t>Thank you for </a:t>
            </a:r>
            <a:r>
              <a:rPr lang="en-US" sz="1400" b="1" dirty="0" smtClean="0">
                <a:solidFill>
                  <a:srgbClr val="000000"/>
                </a:solidFill>
                <a:latin typeface="Arial" charset="0"/>
              </a:rPr>
              <a:t>checking out </a:t>
            </a:r>
            <a:r>
              <a:rPr lang="en-US" sz="1400" b="1" dirty="0" smtClean="0">
                <a:solidFill>
                  <a:srgbClr val="000000"/>
                </a:solidFill>
                <a:latin typeface="Arial" charset="0"/>
              </a:rPr>
              <a:t>the </a:t>
            </a:r>
            <a:r>
              <a:rPr lang="en-US" sz="1400" b="1" dirty="0">
                <a:solidFill>
                  <a:srgbClr val="000000"/>
                </a:solidFill>
                <a:latin typeface="Arial" charset="0"/>
              </a:rPr>
              <a:t>TREND HUNTER Trend Report. </a:t>
            </a:r>
            <a:r>
              <a:rPr lang="en-US" sz="1400" dirty="0">
                <a:solidFill>
                  <a:srgbClr val="000000"/>
                </a:solidFill>
                <a:latin typeface="Arial" charset="0"/>
              </a:rPr>
              <a:t>You are joining leading brands who use our "unrivaled trend report platform" to deeply understand consumer trends, identify opportunities and make decisions with more confidence</a:t>
            </a:r>
            <a:r>
              <a:rPr lang="en-US" sz="1400" dirty="0" smtClean="0">
                <a:solidFill>
                  <a:srgbClr val="000000"/>
                </a:solidFill>
                <a:latin typeface="Arial" charset="0"/>
              </a:rPr>
              <a:t>.</a:t>
            </a:r>
          </a:p>
          <a:p>
            <a:pPr eaLnBrk="0" fontAlgn="base" hangingPunct="0">
              <a:spcBef>
                <a:spcPct val="0"/>
              </a:spcBef>
              <a:spcAft>
                <a:spcPct val="0"/>
              </a:spcAft>
            </a:pPr>
            <a:endParaRPr lang="en-US" sz="1400" dirty="0">
              <a:solidFill>
                <a:srgbClr val="000000"/>
              </a:solidFill>
              <a:latin typeface="Arial" charset="0"/>
            </a:endParaRPr>
          </a:p>
          <a:p>
            <a:pPr eaLnBrk="0" fontAlgn="base" hangingPunct="0">
              <a:spcBef>
                <a:spcPct val="0"/>
              </a:spcBef>
              <a:spcAft>
                <a:spcPct val="0"/>
              </a:spcAft>
            </a:pPr>
            <a:r>
              <a:rPr lang="en-US" sz="1400" dirty="0" smtClean="0">
                <a:solidFill>
                  <a:srgbClr val="000000"/>
                </a:solidFill>
                <a:latin typeface="Arial" charset="0"/>
              </a:rPr>
              <a:t>This year, we’ve unveiled a powerful new, customizable trend </a:t>
            </a:r>
            <a:r>
              <a:rPr lang="en-US" sz="1400" dirty="0">
                <a:solidFill>
                  <a:srgbClr val="000000"/>
                </a:solidFill>
                <a:latin typeface="Arial" charset="0"/>
              </a:rPr>
              <a:t>report platform </a:t>
            </a:r>
            <a:r>
              <a:rPr lang="en-US" sz="1400" dirty="0" smtClean="0">
                <a:solidFill>
                  <a:srgbClr val="000000"/>
                </a:solidFill>
                <a:latin typeface="Arial" charset="0"/>
              </a:rPr>
              <a:t>that </a:t>
            </a:r>
            <a:r>
              <a:rPr lang="en-US" sz="1400" dirty="0">
                <a:solidFill>
                  <a:srgbClr val="000000"/>
                </a:solidFill>
                <a:latin typeface="Arial" charset="0"/>
              </a:rPr>
              <a:t>enables you to identify emerging opportunities &amp; track innovation in your market</a:t>
            </a:r>
            <a:r>
              <a:rPr lang="en-US" sz="1400" dirty="0" smtClean="0">
                <a:solidFill>
                  <a:srgbClr val="000000"/>
                </a:solidFill>
                <a:latin typeface="Arial" charset="0"/>
              </a:rPr>
              <a:t>.  You can access this at TrendHunter.com/dashboard  It </a:t>
            </a:r>
            <a:r>
              <a:rPr lang="en-US" sz="1400" dirty="0">
                <a:solidFill>
                  <a:srgbClr val="000000"/>
                </a:solidFill>
                <a:latin typeface="Arial" charset="0"/>
              </a:rPr>
              <a:t>was developed for the world's brightest innovators, like Google, eBay and </a:t>
            </a:r>
            <a:r>
              <a:rPr lang="en-US" sz="1400" dirty="0" err="1">
                <a:solidFill>
                  <a:srgbClr val="000000"/>
                </a:solidFill>
                <a:latin typeface="Arial" charset="0"/>
              </a:rPr>
              <a:t>Pepsico</a:t>
            </a:r>
            <a:r>
              <a:rPr lang="en-US" sz="1400" dirty="0">
                <a:solidFill>
                  <a:srgbClr val="000000"/>
                </a:solidFill>
                <a:latin typeface="Arial" charset="0"/>
              </a:rPr>
              <a:t>, as a tool to replace gut instinct with quantified insight. </a:t>
            </a:r>
            <a:endParaRPr lang="en-US" sz="1400" dirty="0" smtClean="0">
              <a:solidFill>
                <a:srgbClr val="000000"/>
              </a:solidFill>
              <a:latin typeface="Arial" charset="0"/>
            </a:endParaRPr>
          </a:p>
          <a:p>
            <a:pPr eaLnBrk="0" fontAlgn="base" hangingPunct="0">
              <a:spcBef>
                <a:spcPct val="0"/>
              </a:spcBef>
              <a:spcAft>
                <a:spcPct val="0"/>
              </a:spcAft>
            </a:pPr>
            <a:endParaRPr lang="en-US" sz="1400" dirty="0">
              <a:solidFill>
                <a:srgbClr val="000000"/>
              </a:solidFill>
              <a:latin typeface="Arial" charset="0"/>
            </a:endParaRPr>
          </a:p>
          <a:p>
            <a:pPr eaLnBrk="0" fontAlgn="base" hangingPunct="0">
              <a:spcBef>
                <a:spcPct val="0"/>
              </a:spcBef>
              <a:spcAft>
                <a:spcPct val="0"/>
              </a:spcAft>
            </a:pPr>
            <a:r>
              <a:rPr lang="en-US" sz="1400" dirty="0" smtClean="0">
                <a:solidFill>
                  <a:srgbClr val="000000"/>
                </a:solidFill>
                <a:latin typeface="Arial" charset="0"/>
              </a:rPr>
              <a:t>You’ve gained access to the world's largest, most updated trend research. Instead of relying on a few trend spotters, you can now leverage the collective insight of ~80,000+ Trend Hunters and the patterns that emerge from 700,000,000 views of data.</a:t>
            </a:r>
          </a:p>
          <a:p>
            <a:pPr eaLnBrk="0" fontAlgn="base" hangingPunct="0">
              <a:spcBef>
                <a:spcPct val="0"/>
              </a:spcBef>
              <a:spcAft>
                <a:spcPct val="0"/>
              </a:spcAft>
            </a:pPr>
            <a:endParaRPr lang="en-US" sz="1400" dirty="0" smtClean="0">
              <a:solidFill>
                <a:srgbClr val="000000"/>
              </a:solidFill>
              <a:latin typeface="Arial" charset="0"/>
            </a:endParaRPr>
          </a:p>
          <a:p>
            <a:pPr eaLnBrk="0" fontAlgn="base" hangingPunct="0">
              <a:spcBef>
                <a:spcPct val="0"/>
              </a:spcBef>
              <a:spcAft>
                <a:spcPct val="0"/>
              </a:spcAft>
            </a:pPr>
            <a:r>
              <a:rPr lang="en-US" sz="1400" dirty="0" smtClean="0">
                <a:solidFill>
                  <a:srgbClr val="000000"/>
                </a:solidFill>
                <a:latin typeface="Arial" charset="0"/>
              </a:rPr>
              <a:t>Now </a:t>
            </a:r>
            <a:r>
              <a:rPr lang="en-US" sz="1400" dirty="0">
                <a:solidFill>
                  <a:srgbClr val="000000"/>
                </a:solidFill>
                <a:latin typeface="Arial" charset="0"/>
              </a:rPr>
              <a:t>more than ever, economic uncertainty is giving birth to new consumer needs and opportunity. </a:t>
            </a:r>
            <a:r>
              <a:rPr lang="en-US" sz="1400" dirty="0" smtClean="0">
                <a:solidFill>
                  <a:srgbClr val="000000"/>
                </a:solidFill>
                <a:latin typeface="Arial" charset="0"/>
              </a:rPr>
              <a:t>Be there first!</a:t>
            </a:r>
          </a:p>
          <a:p>
            <a:pPr eaLnBrk="0" fontAlgn="base" hangingPunct="0">
              <a:spcBef>
                <a:spcPct val="0"/>
              </a:spcBef>
              <a:spcAft>
                <a:spcPct val="0"/>
              </a:spcAft>
            </a:pPr>
            <a:endParaRPr lang="en-US" sz="1400" dirty="0">
              <a:solidFill>
                <a:srgbClr val="000000"/>
              </a:solidFill>
              <a:latin typeface="Arial" charset="0"/>
            </a:endParaRPr>
          </a:p>
          <a:p>
            <a:pPr eaLnBrk="0" fontAlgn="base" hangingPunct="0">
              <a:spcBef>
                <a:spcPct val="0"/>
              </a:spcBef>
              <a:spcAft>
                <a:spcPct val="0"/>
              </a:spcAft>
            </a:pPr>
            <a:r>
              <a:rPr lang="en-US" sz="1400" dirty="0">
                <a:solidFill>
                  <a:srgbClr val="000000"/>
                </a:solidFill>
                <a:latin typeface="Arial" charset="0"/>
              </a:rPr>
              <a:t>Jeremy </a:t>
            </a:r>
            <a:r>
              <a:rPr lang="en-US" sz="1400" dirty="0" err="1">
                <a:solidFill>
                  <a:srgbClr val="000000"/>
                </a:solidFill>
                <a:latin typeface="Arial" charset="0"/>
              </a:rPr>
              <a:t>Gutsche</a:t>
            </a:r>
            <a:endParaRPr lang="en-US" sz="1400" dirty="0">
              <a:solidFill>
                <a:srgbClr val="000000"/>
              </a:solidFill>
              <a:latin typeface="Arial" charset="0"/>
            </a:endParaRPr>
          </a:p>
          <a:p>
            <a:pPr eaLnBrk="0" fontAlgn="base" hangingPunct="0">
              <a:spcBef>
                <a:spcPct val="0"/>
              </a:spcBef>
              <a:spcAft>
                <a:spcPct val="0"/>
              </a:spcAft>
            </a:pPr>
            <a:r>
              <a:rPr lang="en-US" sz="1400" dirty="0">
                <a:solidFill>
                  <a:srgbClr val="000000"/>
                </a:solidFill>
                <a:latin typeface="Arial" charset="0"/>
              </a:rPr>
              <a:t>Chief Trend Hunter, TrendHunter.com</a:t>
            </a:r>
          </a:p>
          <a:p>
            <a:pPr eaLnBrk="0" fontAlgn="base" hangingPunct="0">
              <a:spcBef>
                <a:spcPct val="0"/>
              </a:spcBef>
              <a:spcAft>
                <a:spcPct val="0"/>
              </a:spcAft>
            </a:pPr>
            <a:r>
              <a:rPr lang="en-US" sz="1400" dirty="0">
                <a:solidFill>
                  <a:srgbClr val="000000"/>
                </a:solidFill>
                <a:latin typeface="Arial" charset="0"/>
              </a:rPr>
              <a:t>jeremy@trendhunter.com / jeremygutsche.com</a:t>
            </a:r>
          </a:p>
        </p:txBody>
      </p:sp>
      <p:pic>
        <p:nvPicPr>
          <p:cNvPr id="6149" name="Picture 10" descr="C:\Users\Jeremy\Desktop\Jeremy-Gutsche-FAce.jpg"/>
          <p:cNvPicPr>
            <a:picLocks noChangeAspect="1" noChangeArrowheads="1"/>
          </p:cNvPicPr>
          <p:nvPr/>
        </p:nvPicPr>
        <p:blipFill>
          <a:blip r:embed="rId2" cstate="print"/>
          <a:srcRect/>
          <a:stretch>
            <a:fillRect/>
          </a:stretch>
        </p:blipFill>
        <p:spPr bwMode="auto">
          <a:xfrm>
            <a:off x="6216650" y="1724025"/>
            <a:ext cx="25463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http://www.trendhunter.com/id/98188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err="1" smtClean="0">
                <a:solidFill>
                  <a:srgbClr val="FFFFFF"/>
                </a:solidFill>
                <a:latin typeface="Calibri"/>
              </a:rPr>
              <a:t>Unlabeling</a:t>
            </a:r>
            <a:endParaRPr sz="3000" b="1" i="0" u="none" strike="noStrike" dirty="0">
              <a:solidFill>
                <a:srgbClr val="FFFFFF"/>
              </a:solidFill>
              <a:latin typeface="Calibri"/>
            </a:endParaRP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Brands turn to extreme minimalism with simplified logos and packaging design</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7.3</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439007"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408623"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12051"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Marketing</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Brands are applying extreme minimalism to logo and packaging design, often relying on loyalty and brand recognition to maintain sales and awareness. While "discreet consumerism" had logo-averse consumers looking to unbranded merchandise, in this case they are simply looking for cleaner details, sharper focus and less "in-your-face" selling.</a:t>
            </a:r>
          </a:p>
        </p:txBody>
      </p:sp>
      <p:pic>
        <p:nvPicPr>
          <p:cNvPr id="26" name="sidebar image" descr="sidebar image"/>
          <p:cNvPicPr>
            <a:picLocks noChangeAspect="1"/>
          </p:cNvPicPr>
          <p:nvPr/>
        </p:nvPicPr>
        <p:blipFill>
          <a:blip r:embed="rId15"/>
          <a:stretch>
            <a:fillRect/>
          </a:stretch>
        </p:blipFill>
        <p:spPr>
          <a:xfrm>
            <a:off x="923925" y="2828925"/>
            <a:ext cx="3486150" cy="2914650"/>
          </a:xfrm>
          <a:prstGeom prst="rect">
            <a:avLst/>
          </a:prstGeom>
        </p:spPr>
      </p:pic>
      <p:pic>
        <p:nvPicPr>
          <p:cNvPr id="27" name="Image" descr="Image">
            <a:hlinkClick r:id="rId16" tooltip="Go to Minimalist Brand Makeovers"/>
          </p:cNvPr>
          <p:cNvPicPr>
            <a:picLocks noChangeAspect="1"/>
          </p:cNvPicPr>
          <p:nvPr/>
        </p:nvPicPr>
        <p:blipFill>
          <a:blip r:embed="rId17"/>
          <a:stretch>
            <a:fillRect/>
          </a:stretch>
        </p:blipFill>
        <p:spPr>
          <a:xfrm>
            <a:off x="1238250" y="2857500"/>
            <a:ext cx="2857500" cy="2857500"/>
          </a:xfrm>
          <a:prstGeom prst="rect">
            <a:avLst/>
          </a:prstGeom>
        </p:spPr>
      </p:pic>
      <p:sp>
        <p:nvSpPr>
          <p:cNvPr id="28" name="TextBox 27"/>
          <p:cNvSpPr txBox="1"/>
          <p:nvPr/>
        </p:nvSpPr>
        <p:spPr>
          <a:xfrm>
            <a:off x="3714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8.5</a:t>
            </a:r>
          </a:p>
        </p:txBody>
      </p:sp>
      <p:sp>
        <p:nvSpPr>
          <p:cNvPr id="29" name="TextBox 28"/>
          <p:cNvSpPr txBox="1"/>
          <p:nvPr/>
        </p:nvSpPr>
        <p:spPr>
          <a:xfrm>
            <a:off x="857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96507</a:t>
            </a:r>
          </a:p>
        </p:txBody>
      </p:sp>
      <p:sp>
        <p:nvSpPr>
          <p:cNvPr id="30" name="TextBox 29"/>
          <p:cNvSpPr txBox="1"/>
          <p:nvPr/>
        </p:nvSpPr>
        <p:spPr>
          <a:xfrm>
            <a:off x="952500" y="5715000"/>
            <a:ext cx="3429000"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Minimalist Brand Makeovers</a:t>
            </a:r>
          </a:p>
        </p:txBody>
      </p:sp>
      <p:pic>
        <p:nvPicPr>
          <p:cNvPr id="31" name="sidebar image" descr="sidebar image"/>
          <p:cNvPicPr>
            <a:picLocks noChangeAspect="1"/>
          </p:cNvPicPr>
          <p:nvPr/>
        </p:nvPicPr>
        <p:blipFill>
          <a:blip r:embed="rId18"/>
          <a:stretch>
            <a:fillRect/>
          </a:stretch>
        </p:blipFill>
        <p:spPr>
          <a:xfrm>
            <a:off x="5210175" y="2828925"/>
            <a:ext cx="1343025" cy="1152525"/>
          </a:xfrm>
          <a:prstGeom prst="rect">
            <a:avLst/>
          </a:prstGeom>
        </p:spPr>
      </p:pic>
      <p:pic>
        <p:nvPicPr>
          <p:cNvPr id="32" name="Image" descr="Image">
            <a:hlinkClick r:id="rId19" tooltip="Go to Simplified Product Packaging (UPDATE)"/>
          </p:cNvPr>
          <p:cNvPicPr>
            <a:picLocks noChangeAspect="1"/>
          </p:cNvPicPr>
          <p:nvPr/>
        </p:nvPicPr>
        <p:blipFill>
          <a:blip r:embed="rId20"/>
          <a:stretch>
            <a:fillRect/>
          </a:stretch>
        </p:blipFill>
        <p:spPr>
          <a:xfrm>
            <a:off x="5334000" y="2857500"/>
            <a:ext cx="1095375" cy="1095375"/>
          </a:xfrm>
          <a:prstGeom prst="rect">
            <a:avLst/>
          </a:prstGeom>
        </p:spPr>
      </p:pic>
      <p:sp>
        <p:nvSpPr>
          <p:cNvPr id="33" name="TextBox 32"/>
          <p:cNvSpPr txBox="1"/>
          <p:nvPr/>
        </p:nvSpPr>
        <p:spPr>
          <a:xfrm>
            <a:off x="5857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7.8</a:t>
            </a:r>
          </a:p>
        </p:txBody>
      </p:sp>
      <p:sp>
        <p:nvSpPr>
          <p:cNvPr id="34" name="TextBox 33"/>
          <p:cNvSpPr txBox="1"/>
          <p:nvPr/>
        </p:nvSpPr>
        <p:spPr>
          <a:xfrm>
            <a:off x="5143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97173</a:t>
            </a:r>
          </a:p>
        </p:txBody>
      </p:sp>
      <p:sp>
        <p:nvSpPr>
          <p:cNvPr id="35" name="TextBox 34"/>
          <p:cNvSpPr txBox="1"/>
          <p:nvPr/>
        </p:nvSpPr>
        <p:spPr>
          <a:xfrm>
            <a:off x="5238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Simplified Product Packaging (UPDATE)</a:t>
            </a:r>
          </a:p>
        </p:txBody>
      </p:sp>
      <p:pic>
        <p:nvPicPr>
          <p:cNvPr id="36" name="sidebar image" descr="sidebar image"/>
          <p:cNvPicPr>
            <a:picLocks noChangeAspect="1"/>
          </p:cNvPicPr>
          <p:nvPr/>
        </p:nvPicPr>
        <p:blipFill>
          <a:blip r:embed="rId18"/>
          <a:stretch>
            <a:fillRect/>
          </a:stretch>
        </p:blipFill>
        <p:spPr>
          <a:xfrm>
            <a:off x="7115175" y="2828925"/>
            <a:ext cx="1343025" cy="1152525"/>
          </a:xfrm>
          <a:prstGeom prst="rect">
            <a:avLst/>
          </a:prstGeom>
        </p:spPr>
      </p:pic>
      <p:pic>
        <p:nvPicPr>
          <p:cNvPr id="37" name="Image" descr="Image">
            <a:hlinkClick r:id="rId21" tooltip="Go to Unbranded Coffee Logos"/>
          </p:cNvPr>
          <p:cNvPicPr>
            <a:picLocks noChangeAspect="1"/>
          </p:cNvPicPr>
          <p:nvPr/>
        </p:nvPicPr>
        <p:blipFill>
          <a:blip r:embed="rId22"/>
          <a:stretch>
            <a:fillRect/>
          </a:stretch>
        </p:blipFill>
        <p:spPr>
          <a:xfrm>
            <a:off x="7239000" y="2857500"/>
            <a:ext cx="1095375" cy="1095375"/>
          </a:xfrm>
          <a:prstGeom prst="rect">
            <a:avLst/>
          </a:prstGeom>
        </p:spPr>
      </p:pic>
      <p:sp>
        <p:nvSpPr>
          <p:cNvPr id="38" name="TextBox 37"/>
          <p:cNvSpPr txBox="1"/>
          <p:nvPr/>
        </p:nvSpPr>
        <p:spPr>
          <a:xfrm>
            <a:off x="7762875"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6.9</a:t>
            </a:r>
          </a:p>
        </p:txBody>
      </p:sp>
      <p:sp>
        <p:nvSpPr>
          <p:cNvPr id="39" name="TextBox 38"/>
          <p:cNvSpPr txBox="1"/>
          <p:nvPr/>
        </p:nvSpPr>
        <p:spPr>
          <a:xfrm>
            <a:off x="7048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97749</a:t>
            </a:r>
          </a:p>
        </p:txBody>
      </p:sp>
      <p:sp>
        <p:nvSpPr>
          <p:cNvPr id="40" name="TextBox 39"/>
          <p:cNvSpPr txBox="1"/>
          <p:nvPr/>
        </p:nvSpPr>
        <p:spPr>
          <a:xfrm>
            <a:off x="7143750" y="3952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Unbranded Coffee Logos</a:t>
            </a:r>
          </a:p>
        </p:txBody>
      </p:sp>
      <p:pic>
        <p:nvPicPr>
          <p:cNvPr id="41" name="sidebar image" descr="sidebar image"/>
          <p:cNvPicPr>
            <a:picLocks noChangeAspect="1"/>
          </p:cNvPicPr>
          <p:nvPr/>
        </p:nvPicPr>
        <p:blipFill>
          <a:blip r:embed="rId18"/>
          <a:stretch>
            <a:fillRect/>
          </a:stretch>
        </p:blipFill>
        <p:spPr>
          <a:xfrm>
            <a:off x="5210175" y="4733925"/>
            <a:ext cx="1343025" cy="1152525"/>
          </a:xfrm>
          <a:prstGeom prst="rect">
            <a:avLst/>
          </a:prstGeom>
        </p:spPr>
      </p:pic>
      <p:pic>
        <p:nvPicPr>
          <p:cNvPr id="42" name="Image" descr="Image">
            <a:hlinkClick r:id="rId23" tooltip="Go to Minimalist Beer Bottles"/>
          </p:cNvPr>
          <p:cNvPicPr>
            <a:picLocks noChangeAspect="1"/>
          </p:cNvPicPr>
          <p:nvPr/>
        </p:nvPicPr>
        <p:blipFill>
          <a:blip r:embed="rId24"/>
          <a:stretch>
            <a:fillRect/>
          </a:stretch>
        </p:blipFill>
        <p:spPr>
          <a:xfrm>
            <a:off x="5334000" y="4762500"/>
            <a:ext cx="1095375" cy="1095375"/>
          </a:xfrm>
          <a:prstGeom prst="rect">
            <a:avLst/>
          </a:prstGeom>
        </p:spPr>
      </p:pic>
      <p:sp>
        <p:nvSpPr>
          <p:cNvPr id="43" name="TextBox 42"/>
          <p:cNvSpPr txBox="1"/>
          <p:nvPr/>
        </p:nvSpPr>
        <p:spPr>
          <a:xfrm>
            <a:off x="5857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Aug / 6.6</a:t>
            </a:r>
          </a:p>
        </p:txBody>
      </p:sp>
      <p:sp>
        <p:nvSpPr>
          <p:cNvPr id="44" name="TextBox 43"/>
          <p:cNvSpPr txBox="1"/>
          <p:nvPr/>
        </p:nvSpPr>
        <p:spPr>
          <a:xfrm>
            <a:off x="5143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84569</a:t>
            </a:r>
          </a:p>
        </p:txBody>
      </p:sp>
      <p:sp>
        <p:nvSpPr>
          <p:cNvPr id="45" name="TextBox 44"/>
          <p:cNvSpPr txBox="1"/>
          <p:nvPr/>
        </p:nvSpPr>
        <p:spPr>
          <a:xfrm>
            <a:off x="5238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Minimalist Beer Bottles</a:t>
            </a:r>
          </a:p>
        </p:txBody>
      </p:sp>
      <p:pic>
        <p:nvPicPr>
          <p:cNvPr id="46" name="sidebar image" descr="sidebar image"/>
          <p:cNvPicPr>
            <a:picLocks noChangeAspect="1"/>
          </p:cNvPicPr>
          <p:nvPr/>
        </p:nvPicPr>
        <p:blipFill>
          <a:blip r:embed="rId18"/>
          <a:stretch>
            <a:fillRect/>
          </a:stretch>
        </p:blipFill>
        <p:spPr>
          <a:xfrm>
            <a:off x="7115175" y="4733925"/>
            <a:ext cx="1343025" cy="1152525"/>
          </a:xfrm>
          <a:prstGeom prst="rect">
            <a:avLst/>
          </a:prstGeom>
        </p:spPr>
      </p:pic>
      <p:pic>
        <p:nvPicPr>
          <p:cNvPr id="47" name="Image" descr="Image">
            <a:hlinkClick r:id="rId25" tooltip="Go to Back-to-Basics Branding"/>
          </p:cNvPr>
          <p:cNvPicPr>
            <a:picLocks noChangeAspect="1"/>
          </p:cNvPicPr>
          <p:nvPr/>
        </p:nvPicPr>
        <p:blipFill>
          <a:blip r:embed="rId26"/>
          <a:stretch>
            <a:fillRect/>
          </a:stretch>
        </p:blipFill>
        <p:spPr>
          <a:xfrm>
            <a:off x="7239000" y="4762500"/>
            <a:ext cx="1095375" cy="1095375"/>
          </a:xfrm>
          <a:prstGeom prst="rect">
            <a:avLst/>
          </a:prstGeom>
        </p:spPr>
      </p:pic>
      <p:sp>
        <p:nvSpPr>
          <p:cNvPr id="48" name="TextBox 47"/>
          <p:cNvSpPr txBox="1"/>
          <p:nvPr/>
        </p:nvSpPr>
        <p:spPr>
          <a:xfrm>
            <a:off x="7762875" y="4572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6.2</a:t>
            </a:r>
          </a:p>
        </p:txBody>
      </p:sp>
      <p:sp>
        <p:nvSpPr>
          <p:cNvPr id="49" name="TextBox 48"/>
          <p:cNvSpPr txBox="1"/>
          <p:nvPr/>
        </p:nvSpPr>
        <p:spPr>
          <a:xfrm>
            <a:off x="7048500" y="4572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95948</a:t>
            </a:r>
          </a:p>
        </p:txBody>
      </p:sp>
      <p:sp>
        <p:nvSpPr>
          <p:cNvPr id="50" name="TextBox 49"/>
          <p:cNvSpPr txBox="1"/>
          <p:nvPr/>
        </p:nvSpPr>
        <p:spPr>
          <a:xfrm>
            <a:off x="7143750" y="5857875"/>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Back-to-Basics Branding</a:t>
            </a:r>
          </a:p>
        </p:txBody>
      </p:sp>
    </p:spTree>
    <p:extLst>
      <p:ext uri="{BB962C8B-B14F-4D97-AF65-F5344CB8AC3E}">
        <p14:creationId xmlns:p14="http://schemas.microsoft.com/office/powerpoint/2010/main" val="119283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dirty="0">
                <a:solidFill>
                  <a:srgbClr val="000000"/>
                </a:solidFill>
                <a:latin typeface="Arial"/>
              </a:rPr>
              <a:t>http://www.trendhunter.com/id/116893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lang="en-US" sz="3000" b="1" i="0" u="none" strike="noStrike" dirty="0" smtClean="0">
                <a:solidFill>
                  <a:srgbClr val="FFFFFF"/>
                </a:solidFill>
                <a:latin typeface="Calibri"/>
              </a:rPr>
              <a:t>Digital Graffiti</a:t>
            </a:r>
            <a:endParaRPr sz="3000" b="1" i="0" u="none" strike="noStrike" dirty="0">
              <a:solidFill>
                <a:srgbClr val="FFFFFF"/>
              </a:solidFill>
              <a:latin typeface="Calibri"/>
            </a:endParaRP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0000"/>
                </a:solidFill>
                <a:latin typeface="Arial"/>
              </a:rPr>
              <a:t>Revolutionizing street art through digital mediums</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7.1</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52568"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303848"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417149"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Marketing</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dirty="0">
                <a:solidFill>
                  <a:srgbClr val="000000"/>
                </a:solidFill>
                <a:latin typeface="Arial"/>
              </a:rPr>
              <a:t>Implications - You can do much more with digital art software than you can do with a can of spray paint. While most infamous street artists are happy to stick to their traditional mediums, other artists, as well as many consumers, are taking to virtual and digital tools to create graffiti art. Whether it is light graffiti or simulated street art via a projector, digital graffiti is changing the traditional definition of street art, and encouraging the participation of those who may have otherwise struggled with a real spray can.</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Light Graffiti Fashiontography"/>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7.5</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108710</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Light Graffiti Fashiontography</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Street Tagging App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8.3</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108263</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Street Tagging Apps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Urban Wifi Landscape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7.4</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104913</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Urban Wifi Landscapes</a:t>
            </a:r>
          </a:p>
        </p:txBody>
      </p:sp>
      <p:pic>
        <p:nvPicPr>
          <p:cNvPr id="41" name="sidebar image" descr="sidebar image"/>
          <p:cNvPicPr>
            <a:picLocks noChangeAspect="1"/>
          </p:cNvPicPr>
          <p:nvPr/>
        </p:nvPicPr>
        <p:blipFill>
          <a:blip r:embed="rId22"/>
          <a:stretch>
            <a:fillRect/>
          </a:stretch>
        </p:blipFill>
        <p:spPr>
          <a:xfrm>
            <a:off x="1066800" y="5067300"/>
            <a:ext cx="1343025" cy="1152525"/>
          </a:xfrm>
          <a:prstGeom prst="rect">
            <a:avLst/>
          </a:prstGeom>
        </p:spPr>
      </p:pic>
      <p:pic>
        <p:nvPicPr>
          <p:cNvPr id="42" name="Image" descr="Image">
            <a:hlinkClick r:id="rId23" tooltip="Go to Illuminated Street Animation"/>
          </p:cNvPr>
          <p:cNvPicPr>
            <a:picLocks noChangeAspect="1"/>
          </p:cNvPicPr>
          <p:nvPr/>
        </p:nvPicPr>
        <p:blipFill>
          <a:blip r:embed="rId24"/>
          <a:stretch>
            <a:fillRect/>
          </a:stretch>
        </p:blipFill>
        <p:spPr>
          <a:xfrm>
            <a:off x="1190625" y="5095875"/>
            <a:ext cx="1095375" cy="1095375"/>
          </a:xfrm>
          <a:prstGeom prst="rect">
            <a:avLst/>
          </a:prstGeom>
        </p:spPr>
      </p:pic>
      <p:sp>
        <p:nvSpPr>
          <p:cNvPr id="43" name="TextBox 42"/>
          <p:cNvSpPr txBox="1"/>
          <p:nvPr/>
        </p:nvSpPr>
        <p:spPr>
          <a:xfrm>
            <a:off x="17145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7.2</a:t>
            </a:r>
          </a:p>
        </p:txBody>
      </p:sp>
      <p:sp>
        <p:nvSpPr>
          <p:cNvPr id="44" name="TextBox 43"/>
          <p:cNvSpPr txBox="1"/>
          <p:nvPr/>
        </p:nvSpPr>
        <p:spPr>
          <a:xfrm>
            <a:off x="10001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108648</a:t>
            </a:r>
          </a:p>
        </p:txBody>
      </p:sp>
      <p:sp>
        <p:nvSpPr>
          <p:cNvPr id="45" name="TextBox 44"/>
          <p:cNvSpPr txBox="1"/>
          <p:nvPr/>
        </p:nvSpPr>
        <p:spPr>
          <a:xfrm>
            <a:off x="10953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Illuminated Street Animation</a:t>
            </a:r>
          </a:p>
        </p:txBody>
      </p:sp>
      <p:pic>
        <p:nvPicPr>
          <p:cNvPr id="46" name="sidebar image" descr="sidebar image"/>
          <p:cNvPicPr>
            <a:picLocks noChangeAspect="1"/>
          </p:cNvPicPr>
          <p:nvPr/>
        </p:nvPicPr>
        <p:blipFill>
          <a:blip r:embed="rId22"/>
          <a:stretch>
            <a:fillRect/>
          </a:stretch>
        </p:blipFill>
        <p:spPr>
          <a:xfrm>
            <a:off x="2543175" y="5067300"/>
            <a:ext cx="1343025" cy="1152525"/>
          </a:xfrm>
          <a:prstGeom prst="rect">
            <a:avLst/>
          </a:prstGeom>
        </p:spPr>
      </p:pic>
      <p:pic>
        <p:nvPicPr>
          <p:cNvPr id="47" name="Image" descr="Image">
            <a:hlinkClick r:id="rId25" tooltip="Go to Skeletal Light Paintings"/>
          </p:cNvPr>
          <p:cNvPicPr>
            <a:picLocks noChangeAspect="1"/>
          </p:cNvPicPr>
          <p:nvPr/>
        </p:nvPicPr>
        <p:blipFill>
          <a:blip r:embed="rId26"/>
          <a:stretch>
            <a:fillRect/>
          </a:stretch>
        </p:blipFill>
        <p:spPr>
          <a:xfrm>
            <a:off x="2667000" y="5095875"/>
            <a:ext cx="1095375" cy="1095375"/>
          </a:xfrm>
          <a:prstGeom prst="rect">
            <a:avLst/>
          </a:prstGeom>
        </p:spPr>
      </p:pic>
      <p:sp>
        <p:nvSpPr>
          <p:cNvPr id="48" name="TextBox 47"/>
          <p:cNvSpPr txBox="1"/>
          <p:nvPr/>
        </p:nvSpPr>
        <p:spPr>
          <a:xfrm>
            <a:off x="3190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5.2</a:t>
            </a:r>
          </a:p>
        </p:txBody>
      </p:sp>
      <p:sp>
        <p:nvSpPr>
          <p:cNvPr id="49" name="TextBox 48"/>
          <p:cNvSpPr txBox="1"/>
          <p:nvPr/>
        </p:nvSpPr>
        <p:spPr>
          <a:xfrm>
            <a:off x="2476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101797</a:t>
            </a:r>
          </a:p>
        </p:txBody>
      </p:sp>
      <p:sp>
        <p:nvSpPr>
          <p:cNvPr id="50" name="TextBox 49"/>
          <p:cNvSpPr txBox="1"/>
          <p:nvPr/>
        </p:nvSpPr>
        <p:spPr>
          <a:xfrm>
            <a:off x="2571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Skeletal Light Paintings</a:t>
            </a:r>
          </a:p>
        </p:txBody>
      </p:sp>
      <p:pic>
        <p:nvPicPr>
          <p:cNvPr id="51" name="sidebar image" descr="sidebar image"/>
          <p:cNvPicPr>
            <a:picLocks noChangeAspect="1"/>
          </p:cNvPicPr>
          <p:nvPr/>
        </p:nvPicPr>
        <p:blipFill>
          <a:blip r:embed="rId22"/>
          <a:stretch>
            <a:fillRect/>
          </a:stretch>
        </p:blipFill>
        <p:spPr>
          <a:xfrm>
            <a:off x="4019550" y="5067300"/>
            <a:ext cx="1343025" cy="1152525"/>
          </a:xfrm>
          <a:prstGeom prst="rect">
            <a:avLst/>
          </a:prstGeom>
        </p:spPr>
      </p:pic>
      <p:pic>
        <p:nvPicPr>
          <p:cNvPr id="52" name="Image" descr="Image">
            <a:hlinkClick r:id="rId27" tooltip="Go to Virtual Street Art Simulators"/>
          </p:cNvPr>
          <p:cNvPicPr>
            <a:picLocks noChangeAspect="1"/>
          </p:cNvPicPr>
          <p:nvPr/>
        </p:nvPicPr>
        <p:blipFill>
          <a:blip r:embed="rId28"/>
          <a:stretch>
            <a:fillRect/>
          </a:stretch>
        </p:blipFill>
        <p:spPr>
          <a:xfrm>
            <a:off x="4143375" y="5095875"/>
            <a:ext cx="1095375" cy="1095375"/>
          </a:xfrm>
          <a:prstGeom prst="rect">
            <a:avLst/>
          </a:prstGeom>
        </p:spPr>
      </p:pic>
      <p:sp>
        <p:nvSpPr>
          <p:cNvPr id="53" name="TextBox 52"/>
          <p:cNvSpPr txBox="1"/>
          <p:nvPr/>
        </p:nvSpPr>
        <p:spPr>
          <a:xfrm>
            <a:off x="46672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Aug / 3.9</a:t>
            </a:r>
          </a:p>
        </p:txBody>
      </p:sp>
      <p:sp>
        <p:nvSpPr>
          <p:cNvPr id="54" name="TextBox 53"/>
          <p:cNvSpPr txBox="1"/>
          <p:nvPr/>
        </p:nvSpPr>
        <p:spPr>
          <a:xfrm>
            <a:off x="39528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83953</a:t>
            </a:r>
          </a:p>
        </p:txBody>
      </p:sp>
      <p:sp>
        <p:nvSpPr>
          <p:cNvPr id="55" name="TextBox 54"/>
          <p:cNvSpPr txBox="1"/>
          <p:nvPr/>
        </p:nvSpPr>
        <p:spPr>
          <a:xfrm>
            <a:off x="40481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Virtual Street Art Simulators</a:t>
            </a:r>
          </a:p>
        </p:txBody>
      </p:sp>
      <p:pic>
        <p:nvPicPr>
          <p:cNvPr id="56" name="sidebar image" descr="sidebar image"/>
          <p:cNvPicPr>
            <a:picLocks noChangeAspect="1"/>
          </p:cNvPicPr>
          <p:nvPr/>
        </p:nvPicPr>
        <p:blipFill>
          <a:blip r:embed="rId22"/>
          <a:stretch>
            <a:fillRect/>
          </a:stretch>
        </p:blipFill>
        <p:spPr>
          <a:xfrm>
            <a:off x="5495925" y="5067300"/>
            <a:ext cx="1343025" cy="1152525"/>
          </a:xfrm>
          <a:prstGeom prst="rect">
            <a:avLst/>
          </a:prstGeom>
        </p:spPr>
      </p:pic>
      <p:pic>
        <p:nvPicPr>
          <p:cNvPr id="57" name="Image" descr="Image">
            <a:hlinkClick r:id="rId29" tooltip="Go to Motion-Gaming Street Art"/>
          </p:cNvPr>
          <p:cNvPicPr>
            <a:picLocks noChangeAspect="1"/>
          </p:cNvPicPr>
          <p:nvPr/>
        </p:nvPicPr>
        <p:blipFill>
          <a:blip r:embed="rId30"/>
          <a:stretch>
            <a:fillRect/>
          </a:stretch>
        </p:blipFill>
        <p:spPr>
          <a:xfrm>
            <a:off x="5619750" y="5095875"/>
            <a:ext cx="1095375" cy="1095375"/>
          </a:xfrm>
          <a:prstGeom prst="rect">
            <a:avLst/>
          </a:prstGeom>
        </p:spPr>
      </p:pic>
      <p:sp>
        <p:nvSpPr>
          <p:cNvPr id="58" name="TextBox 57"/>
          <p:cNvSpPr txBox="1"/>
          <p:nvPr/>
        </p:nvSpPr>
        <p:spPr>
          <a:xfrm>
            <a:off x="61436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6.4</a:t>
            </a:r>
          </a:p>
        </p:txBody>
      </p:sp>
      <p:sp>
        <p:nvSpPr>
          <p:cNvPr id="59" name="TextBox 58"/>
          <p:cNvSpPr txBox="1"/>
          <p:nvPr/>
        </p:nvSpPr>
        <p:spPr>
          <a:xfrm>
            <a:off x="54292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115253</a:t>
            </a:r>
          </a:p>
        </p:txBody>
      </p:sp>
      <p:sp>
        <p:nvSpPr>
          <p:cNvPr id="60" name="TextBox 59"/>
          <p:cNvSpPr txBox="1"/>
          <p:nvPr/>
        </p:nvSpPr>
        <p:spPr>
          <a:xfrm>
            <a:off x="55245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Motion-Gaming Street Art</a:t>
            </a:r>
          </a:p>
        </p:txBody>
      </p:sp>
      <p:pic>
        <p:nvPicPr>
          <p:cNvPr id="61" name="sidebar image" descr="sidebar image"/>
          <p:cNvPicPr>
            <a:picLocks noChangeAspect="1"/>
          </p:cNvPicPr>
          <p:nvPr/>
        </p:nvPicPr>
        <p:blipFill>
          <a:blip r:embed="rId22"/>
          <a:stretch>
            <a:fillRect/>
          </a:stretch>
        </p:blipFill>
        <p:spPr>
          <a:xfrm>
            <a:off x="6972300" y="5067300"/>
            <a:ext cx="1343025" cy="1152525"/>
          </a:xfrm>
          <a:prstGeom prst="rect">
            <a:avLst/>
          </a:prstGeom>
        </p:spPr>
      </p:pic>
      <p:pic>
        <p:nvPicPr>
          <p:cNvPr id="62" name="Image" descr="Image">
            <a:hlinkClick r:id="rId31" tooltip="Go to Digital Graffiti"/>
          </p:cNvPr>
          <p:cNvPicPr>
            <a:picLocks noChangeAspect="1"/>
          </p:cNvPicPr>
          <p:nvPr/>
        </p:nvPicPr>
        <p:blipFill>
          <a:blip r:embed="rId32"/>
          <a:stretch>
            <a:fillRect/>
          </a:stretch>
        </p:blipFill>
        <p:spPr>
          <a:xfrm>
            <a:off x="7096125" y="5095875"/>
            <a:ext cx="1095375" cy="1095375"/>
          </a:xfrm>
          <a:prstGeom prst="rect">
            <a:avLst/>
          </a:prstGeom>
        </p:spPr>
      </p:pic>
      <p:sp>
        <p:nvSpPr>
          <p:cNvPr id="63" name="TextBox 62"/>
          <p:cNvSpPr txBox="1"/>
          <p:nvPr/>
        </p:nvSpPr>
        <p:spPr>
          <a:xfrm>
            <a:off x="762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Feb / 5.5</a:t>
            </a:r>
          </a:p>
        </p:txBody>
      </p:sp>
      <p:sp>
        <p:nvSpPr>
          <p:cNvPr id="64" name="TextBox 63"/>
          <p:cNvSpPr txBox="1"/>
          <p:nvPr/>
        </p:nvSpPr>
        <p:spPr>
          <a:xfrm>
            <a:off x="690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102186</a:t>
            </a:r>
          </a:p>
        </p:txBody>
      </p:sp>
      <p:sp>
        <p:nvSpPr>
          <p:cNvPr id="65" name="TextBox 64"/>
          <p:cNvSpPr txBox="1"/>
          <p:nvPr/>
        </p:nvSpPr>
        <p:spPr>
          <a:xfrm>
            <a:off x="700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dirty="0">
                <a:solidFill>
                  <a:srgbClr val="000000"/>
                </a:solidFill>
                <a:latin typeface="Arial"/>
              </a:rPr>
              <a:t>Digital Graffiti</a:t>
            </a:r>
          </a:p>
        </p:txBody>
      </p:sp>
    </p:spTree>
    <p:extLst>
      <p:ext uri="{BB962C8B-B14F-4D97-AF65-F5344CB8AC3E}">
        <p14:creationId xmlns:p14="http://schemas.microsoft.com/office/powerpoint/2010/main" val="268439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http://www.trendhunter.com/id/106082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a:solidFill>
                  <a:srgbClr val="FFFFFF"/>
                </a:solidFill>
                <a:latin typeface="Calibri"/>
              </a:rPr>
              <a:t>Strategic Viral</a:t>
            </a: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8D13"/>
                </a:solidFill>
                <a:latin typeface="Arial"/>
              </a:rPr>
              <a:t>The line between campaign commercial and viral meme continues to blur</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23755"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240983"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52137"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Pop Culture</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Today's pop culture-savvy marketers know that a typical TV commercial is no match for a carefully planned viral video. The success of a commercial now hinges on whether or not it goes viral, and agencies are creating ads while considering first its potential on YouTube and its effect on the digital consumer. We are thus steadily moving to a point in which the difference between viral videos and carefully disguised commercials is less and less discernible.</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Violent Commercial Parodies"/>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6.4</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104995</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Violent Commercial Parodies</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Revolutionary Online Runway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7.1</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95078</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Revolutionary Online Runways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Abrupt Bear Outbursts"/>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Sep / 4.7</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88854</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Abrupt Bear Outbursts</a:t>
            </a:r>
          </a:p>
        </p:txBody>
      </p:sp>
      <p:pic>
        <p:nvPicPr>
          <p:cNvPr id="41" name="sidebar image" descr="sidebar image"/>
          <p:cNvPicPr>
            <a:picLocks noChangeAspect="1"/>
          </p:cNvPicPr>
          <p:nvPr/>
        </p:nvPicPr>
        <p:blipFill>
          <a:blip r:embed="rId22"/>
          <a:stretch>
            <a:fillRect/>
          </a:stretch>
        </p:blipFill>
        <p:spPr>
          <a:xfrm>
            <a:off x="1495425" y="5067300"/>
            <a:ext cx="1343025" cy="1152525"/>
          </a:xfrm>
          <a:prstGeom prst="rect">
            <a:avLst/>
          </a:prstGeom>
        </p:spPr>
      </p:pic>
      <p:pic>
        <p:nvPicPr>
          <p:cNvPr id="42" name="Image" descr="Image">
            <a:hlinkClick r:id="rId23" tooltip="Go to Viral NBA Star Songs"/>
          </p:cNvPr>
          <p:cNvPicPr>
            <a:picLocks noChangeAspect="1"/>
          </p:cNvPicPr>
          <p:nvPr/>
        </p:nvPicPr>
        <p:blipFill>
          <a:blip r:embed="rId24"/>
          <a:stretch>
            <a:fillRect/>
          </a:stretch>
        </p:blipFill>
        <p:spPr>
          <a:xfrm>
            <a:off x="1619250" y="5095875"/>
            <a:ext cx="1095375" cy="1095375"/>
          </a:xfrm>
          <a:prstGeom prst="rect">
            <a:avLst/>
          </a:prstGeom>
        </p:spPr>
      </p:pic>
      <p:sp>
        <p:nvSpPr>
          <p:cNvPr id="43" name="TextBox 42"/>
          <p:cNvSpPr txBox="1"/>
          <p:nvPr/>
        </p:nvSpPr>
        <p:spPr>
          <a:xfrm>
            <a:off x="21431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Dec / 3.6</a:t>
            </a:r>
          </a:p>
        </p:txBody>
      </p:sp>
      <p:sp>
        <p:nvSpPr>
          <p:cNvPr id="44" name="TextBox 43"/>
          <p:cNvSpPr txBox="1"/>
          <p:nvPr/>
        </p:nvSpPr>
        <p:spPr>
          <a:xfrm>
            <a:off x="14287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96809</a:t>
            </a:r>
          </a:p>
        </p:txBody>
      </p:sp>
      <p:sp>
        <p:nvSpPr>
          <p:cNvPr id="45" name="TextBox 44"/>
          <p:cNvSpPr txBox="1"/>
          <p:nvPr/>
        </p:nvSpPr>
        <p:spPr>
          <a:xfrm>
            <a:off x="15240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Viral NBA Star Songs</a:t>
            </a:r>
          </a:p>
        </p:txBody>
      </p:sp>
      <p:pic>
        <p:nvPicPr>
          <p:cNvPr id="46" name="sidebar image" descr="sidebar image"/>
          <p:cNvPicPr>
            <a:picLocks noChangeAspect="1"/>
          </p:cNvPicPr>
          <p:nvPr/>
        </p:nvPicPr>
        <p:blipFill>
          <a:blip r:embed="rId22"/>
          <a:stretch>
            <a:fillRect/>
          </a:stretch>
        </p:blipFill>
        <p:spPr>
          <a:xfrm>
            <a:off x="3162300" y="5067300"/>
            <a:ext cx="1343025" cy="1152525"/>
          </a:xfrm>
          <a:prstGeom prst="rect">
            <a:avLst/>
          </a:prstGeom>
        </p:spPr>
      </p:pic>
      <p:pic>
        <p:nvPicPr>
          <p:cNvPr id="47" name="Image" descr="Image">
            <a:hlinkClick r:id="rId25" tooltip="Go to Celeb Viral Campaigns"/>
          </p:cNvPr>
          <p:cNvPicPr>
            <a:picLocks noChangeAspect="1"/>
          </p:cNvPicPr>
          <p:nvPr/>
        </p:nvPicPr>
        <p:blipFill>
          <a:blip r:embed="rId26"/>
          <a:stretch>
            <a:fillRect/>
          </a:stretch>
        </p:blipFill>
        <p:spPr>
          <a:xfrm>
            <a:off x="3286125" y="5095875"/>
            <a:ext cx="1095375" cy="1095375"/>
          </a:xfrm>
          <a:prstGeom prst="rect">
            <a:avLst/>
          </a:prstGeom>
        </p:spPr>
      </p:pic>
      <p:sp>
        <p:nvSpPr>
          <p:cNvPr id="48" name="TextBox 47"/>
          <p:cNvSpPr txBox="1"/>
          <p:nvPr/>
        </p:nvSpPr>
        <p:spPr>
          <a:xfrm>
            <a:off x="381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Mar / 6.1</a:t>
            </a:r>
          </a:p>
        </p:txBody>
      </p:sp>
      <p:sp>
        <p:nvSpPr>
          <p:cNvPr id="49" name="TextBox 48"/>
          <p:cNvSpPr txBox="1"/>
          <p:nvPr/>
        </p:nvSpPr>
        <p:spPr>
          <a:xfrm>
            <a:off x="309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105665</a:t>
            </a:r>
          </a:p>
        </p:txBody>
      </p:sp>
      <p:sp>
        <p:nvSpPr>
          <p:cNvPr id="50" name="TextBox 49"/>
          <p:cNvSpPr txBox="1"/>
          <p:nvPr/>
        </p:nvSpPr>
        <p:spPr>
          <a:xfrm>
            <a:off x="319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Celeb Viral Campaigns</a:t>
            </a:r>
          </a:p>
        </p:txBody>
      </p:sp>
      <p:pic>
        <p:nvPicPr>
          <p:cNvPr id="51" name="sidebar image" descr="sidebar image"/>
          <p:cNvPicPr>
            <a:picLocks noChangeAspect="1"/>
          </p:cNvPicPr>
          <p:nvPr/>
        </p:nvPicPr>
        <p:blipFill>
          <a:blip r:embed="rId22"/>
          <a:stretch>
            <a:fillRect/>
          </a:stretch>
        </p:blipFill>
        <p:spPr>
          <a:xfrm>
            <a:off x="4829175" y="5067300"/>
            <a:ext cx="1343025" cy="1152525"/>
          </a:xfrm>
          <a:prstGeom prst="rect">
            <a:avLst/>
          </a:prstGeom>
        </p:spPr>
      </p:pic>
      <p:pic>
        <p:nvPicPr>
          <p:cNvPr id="52" name="Image" descr="Image">
            <a:hlinkClick r:id="rId27" tooltip="Go to Music-Playing Feline Ads"/>
          </p:cNvPr>
          <p:cNvPicPr>
            <a:picLocks noChangeAspect="1"/>
          </p:cNvPicPr>
          <p:nvPr/>
        </p:nvPicPr>
        <p:blipFill>
          <a:blip r:embed="rId28"/>
          <a:stretch>
            <a:fillRect/>
          </a:stretch>
        </p:blipFill>
        <p:spPr>
          <a:xfrm>
            <a:off x="4953000" y="5095875"/>
            <a:ext cx="1095375" cy="1095375"/>
          </a:xfrm>
          <a:prstGeom prst="rect">
            <a:avLst/>
          </a:prstGeom>
        </p:spPr>
      </p:pic>
      <p:sp>
        <p:nvSpPr>
          <p:cNvPr id="53" name="TextBox 52"/>
          <p:cNvSpPr txBox="1"/>
          <p:nvPr/>
        </p:nvSpPr>
        <p:spPr>
          <a:xfrm>
            <a:off x="5476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5.9</a:t>
            </a:r>
          </a:p>
        </p:txBody>
      </p:sp>
      <p:sp>
        <p:nvSpPr>
          <p:cNvPr id="54" name="TextBox 53"/>
          <p:cNvSpPr txBox="1"/>
          <p:nvPr/>
        </p:nvSpPr>
        <p:spPr>
          <a:xfrm>
            <a:off x="4762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92607</a:t>
            </a:r>
          </a:p>
        </p:txBody>
      </p:sp>
      <p:sp>
        <p:nvSpPr>
          <p:cNvPr id="55" name="TextBox 54"/>
          <p:cNvSpPr txBox="1"/>
          <p:nvPr/>
        </p:nvSpPr>
        <p:spPr>
          <a:xfrm>
            <a:off x="4857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Music-Playing Feline Ads</a:t>
            </a:r>
          </a:p>
        </p:txBody>
      </p:sp>
      <p:pic>
        <p:nvPicPr>
          <p:cNvPr id="56" name="sidebar image" descr="sidebar image"/>
          <p:cNvPicPr>
            <a:picLocks noChangeAspect="1"/>
          </p:cNvPicPr>
          <p:nvPr/>
        </p:nvPicPr>
        <p:blipFill>
          <a:blip r:embed="rId22"/>
          <a:stretch>
            <a:fillRect/>
          </a:stretch>
        </p:blipFill>
        <p:spPr>
          <a:xfrm>
            <a:off x="6496050" y="5067300"/>
            <a:ext cx="1343025" cy="1152525"/>
          </a:xfrm>
          <a:prstGeom prst="rect">
            <a:avLst/>
          </a:prstGeom>
        </p:spPr>
      </p:pic>
      <p:pic>
        <p:nvPicPr>
          <p:cNvPr id="57" name="Image" descr="Image">
            <a:hlinkClick r:id="rId29" tooltip="Go to Jumper Cable Campaigns"/>
          </p:cNvPr>
          <p:cNvPicPr>
            <a:picLocks noChangeAspect="1"/>
          </p:cNvPicPr>
          <p:nvPr/>
        </p:nvPicPr>
        <p:blipFill>
          <a:blip r:embed="rId30"/>
          <a:stretch>
            <a:fillRect/>
          </a:stretch>
        </p:blipFill>
        <p:spPr>
          <a:xfrm>
            <a:off x="6619875" y="5095875"/>
            <a:ext cx="1095375" cy="1095375"/>
          </a:xfrm>
          <a:prstGeom prst="rect">
            <a:avLst/>
          </a:prstGeom>
        </p:spPr>
      </p:pic>
      <p:sp>
        <p:nvSpPr>
          <p:cNvPr id="58" name="TextBox 57"/>
          <p:cNvSpPr txBox="1"/>
          <p:nvPr/>
        </p:nvSpPr>
        <p:spPr>
          <a:xfrm>
            <a:off x="71437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6.2</a:t>
            </a:r>
          </a:p>
        </p:txBody>
      </p:sp>
      <p:sp>
        <p:nvSpPr>
          <p:cNvPr id="59" name="TextBox 58"/>
          <p:cNvSpPr txBox="1"/>
          <p:nvPr/>
        </p:nvSpPr>
        <p:spPr>
          <a:xfrm>
            <a:off x="64293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99565</a:t>
            </a:r>
          </a:p>
        </p:txBody>
      </p:sp>
      <p:sp>
        <p:nvSpPr>
          <p:cNvPr id="60" name="TextBox 59"/>
          <p:cNvSpPr txBox="1"/>
          <p:nvPr/>
        </p:nvSpPr>
        <p:spPr>
          <a:xfrm>
            <a:off x="65246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Jumper Cable Campaigns</a:t>
            </a:r>
          </a:p>
        </p:txBody>
      </p:sp>
    </p:spTree>
    <p:extLst>
      <p:ext uri="{BB962C8B-B14F-4D97-AF65-F5344CB8AC3E}">
        <p14:creationId xmlns:p14="http://schemas.microsoft.com/office/powerpoint/2010/main" val="247381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header image" descr="header image"/>
          <p:cNvPicPr>
            <a:picLocks noChangeAspect="1"/>
          </p:cNvPicPr>
          <p:nvPr/>
        </p:nvPicPr>
        <p:blipFill>
          <a:blip r:embed="rId2"/>
          <a:stretch>
            <a:fillRect/>
          </a:stretch>
        </p:blipFill>
        <p:spPr>
          <a:xfrm>
            <a:off x="0" y="0"/>
            <a:ext cx="9144000" cy="1304925"/>
          </a:xfrm>
          <a:prstGeom prst="rect">
            <a:avLst/>
          </a:prstGeom>
        </p:spPr>
      </p:pic>
      <p:pic>
        <p:nvPicPr>
          <p:cNvPr id="2" name="TH Pro logo" descr="TH Pro logo"/>
          <p:cNvPicPr>
            <a:picLocks noChangeAspect="1"/>
          </p:cNvPicPr>
          <p:nvPr/>
        </p:nvPicPr>
        <p:blipFill>
          <a:blip r:embed="rId3"/>
          <a:stretch>
            <a:fillRect/>
          </a:stretch>
        </p:blipFill>
        <p:spPr>
          <a:xfrm>
            <a:off x="6762750" y="142875"/>
            <a:ext cx="2305050" cy="476250"/>
          </a:xfrm>
          <a:prstGeom prst="rect">
            <a:avLst/>
          </a:prstGeom>
          <a:effectLst>
            <a:outerShdw blurRad="57150" dist="95250" dir="2700000" algn="br" rotWithShape="0">
              <a:srgbClr val="000000">
                <a:alpha val="50000"/>
              </a:srgbClr>
            </a:outerShdw>
          </a:effectLst>
        </p:spPr>
      </p:pic>
      <p:sp>
        <p:nvSpPr>
          <p:cNvPr id="3" name="TextBox 2">
            <a:hlinkClick r:id="rId4"/>
          </p:cNvPr>
          <p:cNvSpPr txBox="1"/>
          <p:nvPr/>
        </p:nvSpPr>
        <p:spPr>
          <a:xfrm>
            <a:off x="38100" y="6600825"/>
            <a:ext cx="9144000" cy="238125"/>
          </a:xfrm>
          <a:prstGeom prst="rect">
            <a:avLst/>
          </a:prstGeom>
        </p:spPr>
        <p:txBody>
          <a:bodyPr vertOverflow="overflow" horzOverflow="overflow" wrap="square" lIns="91440" tIns="45720" rIns="91440" bIns="45720" numCol="1" rtlCol="0">
            <a:spAutoFit/>
          </a:bodyPr>
          <a:lstStyle/>
          <a:p>
            <a:pPr marL="0" marR="0" lvl="0" indent="0" algn="r" fontAlgn="base"/>
            <a:r>
              <a:rPr sz="1200" b="0" i="0" u="none" strike="noStrike">
                <a:solidFill>
                  <a:srgbClr val="000000"/>
                </a:solidFill>
                <a:latin typeface="Arial"/>
              </a:rPr>
              <a:t>http://www.trendhunter.com/id/102788                                                               Copyright © TrendHunter.com. All Rights Reserved</a:t>
            </a:r>
          </a:p>
        </p:txBody>
      </p:sp>
      <p:sp>
        <p:nvSpPr>
          <p:cNvPr id="4" name="TextBox 3"/>
          <p:cNvSpPr txBox="1"/>
          <p:nvPr/>
        </p:nvSpPr>
        <p:spPr>
          <a:xfrm>
            <a:off x="285750" y="14287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000" b="1" i="0" u="none" strike="noStrike" dirty="0" err="1">
                <a:solidFill>
                  <a:srgbClr val="FFFFFF"/>
                </a:solidFill>
                <a:latin typeface="Calibri"/>
              </a:rPr>
              <a:t>Lesscapism</a:t>
            </a:r>
            <a:endParaRPr sz="3000" b="1" i="0" u="none" strike="noStrike" dirty="0">
              <a:solidFill>
                <a:srgbClr val="FFFFFF"/>
              </a:solidFill>
              <a:latin typeface="Calibri"/>
            </a:endParaRPr>
          </a:p>
        </p:txBody>
      </p:sp>
      <p:sp>
        <p:nvSpPr>
          <p:cNvPr id="5" name="TextBox 4"/>
          <p:cNvSpPr txBox="1"/>
          <p:nvPr/>
        </p:nvSpPr>
        <p:spPr>
          <a:xfrm>
            <a:off x="285750" y="638175"/>
            <a:ext cx="6667500" cy="171450"/>
          </a:xfrm>
          <a:prstGeom prst="rect">
            <a:avLst/>
          </a:prstGeom>
        </p:spPr>
        <p:txBody>
          <a:bodyPr vertOverflow="overflow" horzOverflow="overflow" wrap="square" lIns="91440" tIns="45720" rIns="91440" bIns="45720" numCol="1" rtlCol="0">
            <a:spAutoFit/>
          </a:bodyPr>
          <a:lstStyle/>
          <a:p>
            <a:pPr marL="0" marR="0" lvl="0" indent="0" algn="l" fontAlgn="base"/>
            <a:r>
              <a:rPr sz="1800" b="0" i="0" u="none" strike="noStrike">
                <a:solidFill>
                  <a:srgbClr val="FFA901"/>
                </a:solidFill>
                <a:latin typeface="Arial"/>
              </a:rPr>
              <a:t>Less luxury is more as consumers search for a truly unique vacation</a:t>
            </a:r>
          </a:p>
        </p:txBody>
      </p:sp>
      <p:pic>
        <p:nvPicPr>
          <p:cNvPr id="6" name="sidebar image" descr="sidebar image"/>
          <p:cNvPicPr>
            <a:picLocks noChangeAspect="1"/>
          </p:cNvPicPr>
          <p:nvPr/>
        </p:nvPicPr>
        <p:blipFill>
          <a:blip r:embed="rId5"/>
          <a:stretch>
            <a:fillRect/>
          </a:stretch>
        </p:blipFill>
        <p:spPr>
          <a:xfrm>
            <a:off x="6810375" y="1428750"/>
            <a:ext cx="428625" cy="428625"/>
          </a:xfrm>
          <a:prstGeom prst="rect">
            <a:avLst/>
          </a:prstGeom>
        </p:spPr>
      </p:pic>
      <p:sp>
        <p:nvSpPr>
          <p:cNvPr id="7" name="TextBox 6"/>
          <p:cNvSpPr txBox="1"/>
          <p:nvPr/>
        </p:nvSpPr>
        <p:spPr>
          <a:xfrm>
            <a:off x="6829425" y="155257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7.5</a:t>
            </a:r>
          </a:p>
        </p:txBody>
      </p:sp>
      <p:sp>
        <p:nvSpPr>
          <p:cNvPr id="8" name="TextBox 7"/>
          <p:cNvSpPr txBox="1"/>
          <p:nvPr/>
        </p:nvSpPr>
        <p:spPr>
          <a:xfrm>
            <a:off x="6791325" y="142875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9" name="demo header" descr="demo header"/>
          <p:cNvPicPr>
            <a:picLocks noChangeAspect="1"/>
          </p:cNvPicPr>
          <p:nvPr/>
        </p:nvPicPr>
        <p:blipFill>
          <a:blip r:embed="rId6"/>
          <a:stretch>
            <a:fillRect/>
          </a:stretch>
        </p:blipFill>
        <p:spPr>
          <a:xfrm>
            <a:off x="6810375" y="1905000"/>
            <a:ext cx="952500" cy="142875"/>
          </a:xfrm>
          <a:prstGeom prst="rect">
            <a:avLst/>
          </a:prstGeom>
        </p:spPr>
      </p:pic>
      <p:sp>
        <p:nvSpPr>
          <p:cNvPr id="10" name="TextBox 9"/>
          <p:cNvSpPr txBox="1"/>
          <p:nvPr/>
        </p:nvSpPr>
        <p:spPr>
          <a:xfrm>
            <a:off x="6772275" y="1866900"/>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1" name="TextBox 10"/>
          <p:cNvSpPr txBox="1"/>
          <p:nvPr/>
        </p:nvSpPr>
        <p:spPr>
          <a:xfrm>
            <a:off x="7219950" y="138112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2" name="bar1" descr="bar1"/>
          <p:cNvPicPr>
            <a:picLocks noChangeAspect="1"/>
          </p:cNvPicPr>
          <p:nvPr/>
        </p:nvPicPr>
        <p:blipFill>
          <a:blip r:embed="rId7"/>
          <a:stretch>
            <a:fillRect/>
          </a:stretch>
        </p:blipFill>
        <p:spPr>
          <a:xfrm>
            <a:off x="7715250" y="1447800"/>
            <a:ext cx="523875" cy="66675"/>
          </a:xfrm>
          <a:prstGeom prst="rect">
            <a:avLst/>
          </a:prstGeom>
        </p:spPr>
      </p:pic>
      <p:pic>
        <p:nvPicPr>
          <p:cNvPr id="13" name="bar1" descr="bar1"/>
          <p:cNvPicPr>
            <a:picLocks noChangeAspect="1"/>
          </p:cNvPicPr>
          <p:nvPr/>
        </p:nvPicPr>
        <p:blipFill>
          <a:blip r:embed="rId8"/>
          <a:stretch>
            <a:fillRect/>
          </a:stretch>
        </p:blipFill>
        <p:spPr>
          <a:xfrm>
            <a:off x="7715250" y="1447800"/>
            <a:ext cx="392906" cy="66675"/>
          </a:xfrm>
          <a:prstGeom prst="rect">
            <a:avLst/>
          </a:prstGeom>
        </p:spPr>
      </p:pic>
      <p:sp>
        <p:nvSpPr>
          <p:cNvPr id="14" name="TextBox 13"/>
          <p:cNvSpPr txBox="1"/>
          <p:nvPr/>
        </p:nvSpPr>
        <p:spPr>
          <a:xfrm>
            <a:off x="7219950" y="15430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5" name="bar1" descr="bar1"/>
          <p:cNvPicPr>
            <a:picLocks noChangeAspect="1"/>
          </p:cNvPicPr>
          <p:nvPr/>
        </p:nvPicPr>
        <p:blipFill>
          <a:blip r:embed="rId7"/>
          <a:stretch>
            <a:fillRect/>
          </a:stretch>
        </p:blipFill>
        <p:spPr>
          <a:xfrm>
            <a:off x="7715250" y="1600200"/>
            <a:ext cx="523875" cy="66675"/>
          </a:xfrm>
          <a:prstGeom prst="rect">
            <a:avLst/>
          </a:prstGeom>
        </p:spPr>
      </p:pic>
      <p:pic>
        <p:nvPicPr>
          <p:cNvPr id="16" name="bar1" descr="bar1"/>
          <p:cNvPicPr>
            <a:picLocks noChangeAspect="1"/>
          </p:cNvPicPr>
          <p:nvPr/>
        </p:nvPicPr>
        <p:blipFill>
          <a:blip r:embed="rId9"/>
          <a:stretch>
            <a:fillRect/>
          </a:stretch>
        </p:blipFill>
        <p:spPr>
          <a:xfrm>
            <a:off x="7715250" y="1600200"/>
            <a:ext cx="440055" cy="66675"/>
          </a:xfrm>
          <a:prstGeom prst="rect">
            <a:avLst/>
          </a:prstGeom>
        </p:spPr>
      </p:pic>
      <p:sp>
        <p:nvSpPr>
          <p:cNvPr id="17" name="TextBox 16"/>
          <p:cNvSpPr txBox="1"/>
          <p:nvPr/>
        </p:nvSpPr>
        <p:spPr>
          <a:xfrm>
            <a:off x="7219950" y="169545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18" name="bar1" descr="bar1"/>
          <p:cNvPicPr>
            <a:picLocks noChangeAspect="1"/>
          </p:cNvPicPr>
          <p:nvPr/>
        </p:nvPicPr>
        <p:blipFill>
          <a:blip r:embed="rId7"/>
          <a:stretch>
            <a:fillRect/>
          </a:stretch>
        </p:blipFill>
        <p:spPr>
          <a:xfrm>
            <a:off x="7715250" y="1752600"/>
            <a:ext cx="523875" cy="66675"/>
          </a:xfrm>
          <a:prstGeom prst="rect">
            <a:avLst/>
          </a:prstGeom>
        </p:spPr>
      </p:pic>
      <p:pic>
        <p:nvPicPr>
          <p:cNvPr id="19" name="bar1" descr="bar1"/>
          <p:cNvPicPr>
            <a:picLocks noChangeAspect="1"/>
          </p:cNvPicPr>
          <p:nvPr/>
        </p:nvPicPr>
        <p:blipFill>
          <a:blip r:embed="rId10"/>
          <a:stretch>
            <a:fillRect/>
          </a:stretch>
        </p:blipFill>
        <p:spPr>
          <a:xfrm>
            <a:off x="7715250" y="1752600"/>
            <a:ext cx="329948" cy="66675"/>
          </a:xfrm>
          <a:prstGeom prst="rect">
            <a:avLst/>
          </a:prstGeom>
        </p:spPr>
      </p:pic>
      <p:pic>
        <p:nvPicPr>
          <p:cNvPr id="20" name="Image" descr="Image"/>
          <p:cNvPicPr>
            <a:picLocks noChangeAspect="1"/>
          </p:cNvPicPr>
          <p:nvPr/>
        </p:nvPicPr>
        <p:blipFill>
          <a:blip r:embed="rId11"/>
          <a:stretch>
            <a:fillRect/>
          </a:stretch>
        </p:blipFill>
        <p:spPr>
          <a:xfrm>
            <a:off x="8286750" y="1428750"/>
            <a:ext cx="676275" cy="400050"/>
          </a:xfrm>
          <a:prstGeom prst="rect">
            <a:avLst/>
          </a:prstGeom>
        </p:spPr>
      </p:pic>
      <p:pic>
        <p:nvPicPr>
          <p:cNvPr id="21" name="Image" descr="Image"/>
          <p:cNvPicPr>
            <a:picLocks noChangeAspect="1"/>
          </p:cNvPicPr>
          <p:nvPr/>
        </p:nvPicPr>
        <p:blipFill>
          <a:blip r:embed="rId12"/>
          <a:stretch>
            <a:fillRect/>
          </a:stretch>
        </p:blipFill>
        <p:spPr>
          <a:xfrm>
            <a:off x="7858125" y="1876425"/>
            <a:ext cx="1085850" cy="561975"/>
          </a:xfrm>
          <a:prstGeom prst="rect">
            <a:avLst/>
          </a:prstGeom>
        </p:spPr>
      </p:pic>
      <p:pic>
        <p:nvPicPr>
          <p:cNvPr id="22" name="Image" descr="Image"/>
          <p:cNvPicPr>
            <a:picLocks noChangeAspect="1"/>
          </p:cNvPicPr>
          <p:nvPr/>
        </p:nvPicPr>
        <p:blipFill>
          <a:blip r:embed="rId13"/>
          <a:stretch>
            <a:fillRect/>
          </a:stretch>
        </p:blipFill>
        <p:spPr>
          <a:xfrm>
            <a:off x="6810375" y="2095500"/>
            <a:ext cx="895350" cy="285750"/>
          </a:xfrm>
          <a:prstGeom prst="rect">
            <a:avLst/>
          </a:prstGeom>
        </p:spPr>
      </p:pic>
      <p:pic>
        <p:nvPicPr>
          <p:cNvPr id="23" name="sidebar image" descr="sidebar image"/>
          <p:cNvPicPr>
            <a:picLocks noChangeAspect="1"/>
          </p:cNvPicPr>
          <p:nvPr/>
        </p:nvPicPr>
        <p:blipFill>
          <a:blip r:embed="rId14"/>
          <a:stretch>
            <a:fillRect/>
          </a:stretch>
        </p:blipFill>
        <p:spPr>
          <a:xfrm>
            <a:off x="0" y="1304925"/>
            <a:ext cx="381000" cy="5553075"/>
          </a:xfrm>
          <a:prstGeom prst="rect">
            <a:avLst/>
          </a:prstGeom>
        </p:spPr>
      </p:pic>
      <p:sp>
        <p:nvSpPr>
          <p:cNvPr id="24" name="TextBox 23"/>
          <p:cNvSpPr txBox="1"/>
          <p:nvPr/>
        </p:nvSpPr>
        <p:spPr>
          <a:xfrm rot="16200000">
            <a:off x="-1238250" y="5191125"/>
            <a:ext cx="2857500" cy="4572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FFFF"/>
                </a:solidFill>
                <a:latin typeface="Calibri"/>
              </a:rPr>
              <a:t>World</a:t>
            </a:r>
          </a:p>
        </p:txBody>
      </p:sp>
      <p:sp>
        <p:nvSpPr>
          <p:cNvPr id="25" name="TextBox 24"/>
          <p:cNvSpPr txBox="1"/>
          <p:nvPr/>
        </p:nvSpPr>
        <p:spPr>
          <a:xfrm>
            <a:off x="476250" y="1428750"/>
            <a:ext cx="6286500" cy="114300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Implications - Increased dependence on technology and an addiction to material goods are making some consumers seek less luxurious alternatives when vacationing. Escaping their extensive digital media use and material possessions, these consumers are choosing rustic tourist attractions that boast a harsher realism, providing an experience that is more refreshing than daily extravagance.</a:t>
            </a:r>
          </a:p>
        </p:txBody>
      </p:sp>
      <p:pic>
        <p:nvPicPr>
          <p:cNvPr id="26" name="sidebar image" descr="sidebar image"/>
          <p:cNvPicPr>
            <a:picLocks noChangeAspect="1"/>
          </p:cNvPicPr>
          <p:nvPr/>
        </p:nvPicPr>
        <p:blipFill>
          <a:blip r:embed="rId15"/>
          <a:stretch>
            <a:fillRect/>
          </a:stretch>
        </p:blipFill>
        <p:spPr>
          <a:xfrm>
            <a:off x="828675" y="2828925"/>
            <a:ext cx="2200275" cy="1771650"/>
          </a:xfrm>
          <a:prstGeom prst="rect">
            <a:avLst/>
          </a:prstGeom>
        </p:spPr>
      </p:pic>
      <p:pic>
        <p:nvPicPr>
          <p:cNvPr id="27" name="Image" descr="Image">
            <a:hlinkClick r:id="rId16" tooltip="Go to Recycled Refuse Tourism"/>
          </p:cNvPr>
          <p:cNvPicPr>
            <a:picLocks noChangeAspect="1"/>
          </p:cNvPicPr>
          <p:nvPr/>
        </p:nvPicPr>
        <p:blipFill>
          <a:blip r:embed="rId17"/>
          <a:stretch>
            <a:fillRect/>
          </a:stretch>
        </p:blipFill>
        <p:spPr>
          <a:xfrm>
            <a:off x="1071563" y="2857500"/>
            <a:ext cx="1714500" cy="1714500"/>
          </a:xfrm>
          <a:prstGeom prst="rect">
            <a:avLst/>
          </a:prstGeom>
        </p:spPr>
      </p:pic>
      <p:sp>
        <p:nvSpPr>
          <p:cNvPr id="28" name="TextBox 27"/>
          <p:cNvSpPr txBox="1"/>
          <p:nvPr/>
        </p:nvSpPr>
        <p:spPr>
          <a:xfrm>
            <a:off x="23812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7.4</a:t>
            </a:r>
          </a:p>
        </p:txBody>
      </p:sp>
      <p:sp>
        <p:nvSpPr>
          <p:cNvPr id="29" name="TextBox 28"/>
          <p:cNvSpPr txBox="1"/>
          <p:nvPr/>
        </p:nvSpPr>
        <p:spPr>
          <a:xfrm>
            <a:off x="7620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99758</a:t>
            </a:r>
          </a:p>
        </p:txBody>
      </p:sp>
      <p:sp>
        <p:nvSpPr>
          <p:cNvPr id="30" name="TextBox 29"/>
          <p:cNvSpPr txBox="1"/>
          <p:nvPr/>
        </p:nvSpPr>
        <p:spPr>
          <a:xfrm>
            <a:off x="8572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Recycled Refuse Tourism</a:t>
            </a:r>
          </a:p>
        </p:txBody>
      </p:sp>
      <p:pic>
        <p:nvPicPr>
          <p:cNvPr id="31" name="sidebar image" descr="sidebar image"/>
          <p:cNvPicPr>
            <a:picLocks noChangeAspect="1"/>
          </p:cNvPicPr>
          <p:nvPr/>
        </p:nvPicPr>
        <p:blipFill>
          <a:blip r:embed="rId15"/>
          <a:stretch>
            <a:fillRect/>
          </a:stretch>
        </p:blipFill>
        <p:spPr>
          <a:xfrm>
            <a:off x="3590925" y="2828925"/>
            <a:ext cx="2200275" cy="1771650"/>
          </a:xfrm>
          <a:prstGeom prst="rect">
            <a:avLst/>
          </a:prstGeom>
        </p:spPr>
      </p:pic>
      <p:pic>
        <p:nvPicPr>
          <p:cNvPr id="32" name="Image" descr="Image">
            <a:hlinkClick r:id="rId18" tooltip="Go to Mini Budget Lodgings"/>
          </p:cNvPr>
          <p:cNvPicPr>
            <a:picLocks noChangeAspect="1"/>
          </p:cNvPicPr>
          <p:nvPr/>
        </p:nvPicPr>
        <p:blipFill>
          <a:blip r:embed="rId19"/>
          <a:stretch>
            <a:fillRect/>
          </a:stretch>
        </p:blipFill>
        <p:spPr>
          <a:xfrm>
            <a:off x="3833813" y="2857500"/>
            <a:ext cx="1714500" cy="1714500"/>
          </a:xfrm>
          <a:prstGeom prst="rect">
            <a:avLst/>
          </a:prstGeom>
        </p:spPr>
      </p:pic>
      <p:sp>
        <p:nvSpPr>
          <p:cNvPr id="33" name="TextBox 32"/>
          <p:cNvSpPr txBox="1"/>
          <p:nvPr/>
        </p:nvSpPr>
        <p:spPr>
          <a:xfrm>
            <a:off x="514350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7.7</a:t>
            </a:r>
          </a:p>
        </p:txBody>
      </p:sp>
      <p:sp>
        <p:nvSpPr>
          <p:cNvPr id="34" name="TextBox 33"/>
          <p:cNvSpPr txBox="1"/>
          <p:nvPr/>
        </p:nvSpPr>
        <p:spPr>
          <a:xfrm>
            <a:off x="352425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99462</a:t>
            </a:r>
          </a:p>
        </p:txBody>
      </p:sp>
      <p:sp>
        <p:nvSpPr>
          <p:cNvPr id="35" name="TextBox 34"/>
          <p:cNvSpPr txBox="1"/>
          <p:nvPr/>
        </p:nvSpPr>
        <p:spPr>
          <a:xfrm>
            <a:off x="361950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Mini Budget Lodgings</a:t>
            </a:r>
          </a:p>
        </p:txBody>
      </p:sp>
      <p:pic>
        <p:nvPicPr>
          <p:cNvPr id="36" name="sidebar image" descr="sidebar image"/>
          <p:cNvPicPr>
            <a:picLocks noChangeAspect="1"/>
          </p:cNvPicPr>
          <p:nvPr/>
        </p:nvPicPr>
        <p:blipFill>
          <a:blip r:embed="rId15"/>
          <a:stretch>
            <a:fillRect/>
          </a:stretch>
        </p:blipFill>
        <p:spPr>
          <a:xfrm>
            <a:off x="6353175" y="2828925"/>
            <a:ext cx="2200275" cy="1771650"/>
          </a:xfrm>
          <a:prstGeom prst="rect">
            <a:avLst/>
          </a:prstGeom>
        </p:spPr>
      </p:pic>
      <p:pic>
        <p:nvPicPr>
          <p:cNvPr id="37" name="Image" descr="Image">
            <a:hlinkClick r:id="rId20" tooltip="Go to Temporary Trash Tourism"/>
          </p:cNvPr>
          <p:cNvPicPr>
            <a:picLocks noChangeAspect="1"/>
          </p:cNvPicPr>
          <p:nvPr/>
        </p:nvPicPr>
        <p:blipFill>
          <a:blip r:embed="rId21"/>
          <a:stretch>
            <a:fillRect/>
          </a:stretch>
        </p:blipFill>
        <p:spPr>
          <a:xfrm>
            <a:off x="6596063" y="2857500"/>
            <a:ext cx="1714500" cy="1714500"/>
          </a:xfrm>
          <a:prstGeom prst="rect">
            <a:avLst/>
          </a:prstGeom>
        </p:spPr>
      </p:pic>
      <p:sp>
        <p:nvSpPr>
          <p:cNvPr id="38" name="TextBox 37"/>
          <p:cNvSpPr txBox="1"/>
          <p:nvPr/>
        </p:nvSpPr>
        <p:spPr>
          <a:xfrm>
            <a:off x="7905750" y="2667000"/>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Jun / 6.9</a:t>
            </a:r>
          </a:p>
        </p:txBody>
      </p:sp>
      <p:sp>
        <p:nvSpPr>
          <p:cNvPr id="39" name="TextBox 38"/>
          <p:cNvSpPr txBox="1"/>
          <p:nvPr/>
        </p:nvSpPr>
        <p:spPr>
          <a:xfrm>
            <a:off x="6286500" y="2667000"/>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77659</a:t>
            </a:r>
          </a:p>
        </p:txBody>
      </p:sp>
      <p:sp>
        <p:nvSpPr>
          <p:cNvPr id="40" name="TextBox 39"/>
          <p:cNvSpPr txBox="1"/>
          <p:nvPr/>
        </p:nvSpPr>
        <p:spPr>
          <a:xfrm>
            <a:off x="6381750" y="4572000"/>
            <a:ext cx="214312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Temporary Trash Tourism</a:t>
            </a:r>
          </a:p>
        </p:txBody>
      </p:sp>
      <p:pic>
        <p:nvPicPr>
          <p:cNvPr id="41" name="sidebar image" descr="sidebar image"/>
          <p:cNvPicPr>
            <a:picLocks noChangeAspect="1"/>
          </p:cNvPicPr>
          <p:nvPr/>
        </p:nvPicPr>
        <p:blipFill>
          <a:blip r:embed="rId22"/>
          <a:stretch>
            <a:fillRect/>
          </a:stretch>
        </p:blipFill>
        <p:spPr>
          <a:xfrm>
            <a:off x="1495425" y="5067300"/>
            <a:ext cx="1343025" cy="1152525"/>
          </a:xfrm>
          <a:prstGeom prst="rect">
            <a:avLst/>
          </a:prstGeom>
        </p:spPr>
      </p:pic>
      <p:pic>
        <p:nvPicPr>
          <p:cNvPr id="42" name="Image" descr="Image">
            <a:hlinkClick r:id="rId23" tooltip="Go to Temporary Cargo Structures"/>
          </p:cNvPr>
          <p:cNvPicPr>
            <a:picLocks noChangeAspect="1"/>
          </p:cNvPicPr>
          <p:nvPr/>
        </p:nvPicPr>
        <p:blipFill>
          <a:blip r:embed="rId24"/>
          <a:stretch>
            <a:fillRect/>
          </a:stretch>
        </p:blipFill>
        <p:spPr>
          <a:xfrm>
            <a:off x="1619250" y="5095875"/>
            <a:ext cx="1095375" cy="1095375"/>
          </a:xfrm>
          <a:prstGeom prst="rect">
            <a:avLst/>
          </a:prstGeom>
        </p:spPr>
      </p:pic>
      <p:sp>
        <p:nvSpPr>
          <p:cNvPr id="43" name="TextBox 42"/>
          <p:cNvSpPr txBox="1"/>
          <p:nvPr/>
        </p:nvSpPr>
        <p:spPr>
          <a:xfrm>
            <a:off x="214312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6.8</a:t>
            </a:r>
          </a:p>
        </p:txBody>
      </p:sp>
      <p:sp>
        <p:nvSpPr>
          <p:cNvPr id="44" name="TextBox 43"/>
          <p:cNvSpPr txBox="1"/>
          <p:nvPr/>
        </p:nvSpPr>
        <p:spPr>
          <a:xfrm>
            <a:off x="142875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97591</a:t>
            </a:r>
          </a:p>
        </p:txBody>
      </p:sp>
      <p:sp>
        <p:nvSpPr>
          <p:cNvPr id="45" name="TextBox 44"/>
          <p:cNvSpPr txBox="1"/>
          <p:nvPr/>
        </p:nvSpPr>
        <p:spPr>
          <a:xfrm>
            <a:off x="152400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Temporary Cargo Structures</a:t>
            </a:r>
          </a:p>
        </p:txBody>
      </p:sp>
      <p:pic>
        <p:nvPicPr>
          <p:cNvPr id="46" name="sidebar image" descr="sidebar image"/>
          <p:cNvPicPr>
            <a:picLocks noChangeAspect="1"/>
          </p:cNvPicPr>
          <p:nvPr/>
        </p:nvPicPr>
        <p:blipFill>
          <a:blip r:embed="rId22"/>
          <a:stretch>
            <a:fillRect/>
          </a:stretch>
        </p:blipFill>
        <p:spPr>
          <a:xfrm>
            <a:off x="3162300" y="5067300"/>
            <a:ext cx="1343025" cy="1152525"/>
          </a:xfrm>
          <a:prstGeom prst="rect">
            <a:avLst/>
          </a:prstGeom>
        </p:spPr>
      </p:pic>
      <p:pic>
        <p:nvPicPr>
          <p:cNvPr id="47" name="Image" descr="Image">
            <a:hlinkClick r:id="rId25" tooltip="Go to Hidden Hobbit Hotels"/>
          </p:cNvPr>
          <p:cNvPicPr>
            <a:picLocks noChangeAspect="1"/>
          </p:cNvPicPr>
          <p:nvPr/>
        </p:nvPicPr>
        <p:blipFill>
          <a:blip r:embed="rId26"/>
          <a:stretch>
            <a:fillRect/>
          </a:stretch>
        </p:blipFill>
        <p:spPr>
          <a:xfrm>
            <a:off x="3286125" y="5095875"/>
            <a:ext cx="1095375" cy="1095375"/>
          </a:xfrm>
          <a:prstGeom prst="rect">
            <a:avLst/>
          </a:prstGeom>
        </p:spPr>
      </p:pic>
      <p:sp>
        <p:nvSpPr>
          <p:cNvPr id="48" name="TextBox 47"/>
          <p:cNvSpPr txBox="1"/>
          <p:nvPr/>
        </p:nvSpPr>
        <p:spPr>
          <a:xfrm>
            <a:off x="381000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Nov / 7.9</a:t>
            </a:r>
          </a:p>
        </p:txBody>
      </p:sp>
      <p:sp>
        <p:nvSpPr>
          <p:cNvPr id="49" name="TextBox 48"/>
          <p:cNvSpPr txBox="1"/>
          <p:nvPr/>
        </p:nvSpPr>
        <p:spPr>
          <a:xfrm>
            <a:off x="309562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93419</a:t>
            </a:r>
          </a:p>
        </p:txBody>
      </p:sp>
      <p:sp>
        <p:nvSpPr>
          <p:cNvPr id="50" name="TextBox 49"/>
          <p:cNvSpPr txBox="1"/>
          <p:nvPr/>
        </p:nvSpPr>
        <p:spPr>
          <a:xfrm>
            <a:off x="319087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Hidden Hobbit Hotels</a:t>
            </a:r>
          </a:p>
        </p:txBody>
      </p:sp>
      <p:pic>
        <p:nvPicPr>
          <p:cNvPr id="51" name="sidebar image" descr="sidebar image"/>
          <p:cNvPicPr>
            <a:picLocks noChangeAspect="1"/>
          </p:cNvPicPr>
          <p:nvPr/>
        </p:nvPicPr>
        <p:blipFill>
          <a:blip r:embed="rId22"/>
          <a:stretch>
            <a:fillRect/>
          </a:stretch>
        </p:blipFill>
        <p:spPr>
          <a:xfrm>
            <a:off x="4829175" y="5067300"/>
            <a:ext cx="1343025" cy="1152525"/>
          </a:xfrm>
          <a:prstGeom prst="rect">
            <a:avLst/>
          </a:prstGeom>
        </p:spPr>
      </p:pic>
      <p:pic>
        <p:nvPicPr>
          <p:cNvPr id="52" name="Image" descr="Image">
            <a:hlinkClick r:id="rId27" tooltip="Go to Urban Tube Hotels (UPDATE)"/>
          </p:cNvPr>
          <p:cNvPicPr>
            <a:picLocks noChangeAspect="1"/>
          </p:cNvPicPr>
          <p:nvPr/>
        </p:nvPicPr>
        <p:blipFill>
          <a:blip r:embed="rId28"/>
          <a:stretch>
            <a:fillRect/>
          </a:stretch>
        </p:blipFill>
        <p:spPr>
          <a:xfrm>
            <a:off x="4953000" y="5095875"/>
            <a:ext cx="1095375" cy="1095375"/>
          </a:xfrm>
          <a:prstGeom prst="rect">
            <a:avLst/>
          </a:prstGeom>
        </p:spPr>
      </p:pic>
      <p:sp>
        <p:nvSpPr>
          <p:cNvPr id="53" name="TextBox 52"/>
          <p:cNvSpPr txBox="1"/>
          <p:nvPr/>
        </p:nvSpPr>
        <p:spPr>
          <a:xfrm>
            <a:off x="5476875"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Jan / 6.9</a:t>
            </a:r>
          </a:p>
        </p:txBody>
      </p:sp>
      <p:sp>
        <p:nvSpPr>
          <p:cNvPr id="54" name="TextBox 53"/>
          <p:cNvSpPr txBox="1"/>
          <p:nvPr/>
        </p:nvSpPr>
        <p:spPr>
          <a:xfrm>
            <a:off x="4762500"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100311</a:t>
            </a:r>
          </a:p>
        </p:txBody>
      </p:sp>
      <p:sp>
        <p:nvSpPr>
          <p:cNvPr id="55" name="TextBox 54"/>
          <p:cNvSpPr txBox="1"/>
          <p:nvPr/>
        </p:nvSpPr>
        <p:spPr>
          <a:xfrm>
            <a:off x="4857750"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Urban Tube Hotels (UPDATE)</a:t>
            </a:r>
          </a:p>
        </p:txBody>
      </p:sp>
      <p:pic>
        <p:nvPicPr>
          <p:cNvPr id="56" name="sidebar image" descr="sidebar image"/>
          <p:cNvPicPr>
            <a:picLocks noChangeAspect="1"/>
          </p:cNvPicPr>
          <p:nvPr/>
        </p:nvPicPr>
        <p:blipFill>
          <a:blip r:embed="rId22"/>
          <a:stretch>
            <a:fillRect/>
          </a:stretch>
        </p:blipFill>
        <p:spPr>
          <a:xfrm>
            <a:off x="6496050" y="5067300"/>
            <a:ext cx="1343025" cy="1152525"/>
          </a:xfrm>
          <a:prstGeom prst="rect">
            <a:avLst/>
          </a:prstGeom>
        </p:spPr>
      </p:pic>
      <p:pic>
        <p:nvPicPr>
          <p:cNvPr id="57" name="Image" descr="Image">
            <a:hlinkClick r:id="rId29" tooltip="Go to Rabbit Hole Hostels"/>
          </p:cNvPr>
          <p:cNvPicPr>
            <a:picLocks noChangeAspect="1"/>
          </p:cNvPicPr>
          <p:nvPr/>
        </p:nvPicPr>
        <p:blipFill>
          <a:blip r:embed="rId30"/>
          <a:stretch>
            <a:fillRect/>
          </a:stretch>
        </p:blipFill>
        <p:spPr>
          <a:xfrm>
            <a:off x="6619875" y="5095875"/>
            <a:ext cx="1095375" cy="1095375"/>
          </a:xfrm>
          <a:prstGeom prst="rect">
            <a:avLst/>
          </a:prstGeom>
        </p:spPr>
      </p:pic>
      <p:sp>
        <p:nvSpPr>
          <p:cNvPr id="58" name="TextBox 57"/>
          <p:cNvSpPr txBox="1"/>
          <p:nvPr/>
        </p:nvSpPr>
        <p:spPr>
          <a:xfrm>
            <a:off x="7143750" y="4905375"/>
            <a:ext cx="762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0" i="0" u="none" strike="noStrike">
                <a:solidFill>
                  <a:srgbClr val="000000"/>
                </a:solidFill>
                <a:latin typeface="Arial"/>
              </a:rPr>
              <a:t>Apr / 5.5</a:t>
            </a:r>
          </a:p>
        </p:txBody>
      </p:sp>
      <p:sp>
        <p:nvSpPr>
          <p:cNvPr id="59" name="TextBox 58"/>
          <p:cNvSpPr txBox="1"/>
          <p:nvPr/>
        </p:nvSpPr>
        <p:spPr>
          <a:xfrm>
            <a:off x="6429375" y="4905375"/>
            <a:ext cx="571500" cy="238125"/>
          </a:xfrm>
          <a:prstGeom prst="rect">
            <a:avLst/>
          </a:prstGeom>
        </p:spPr>
        <p:txBody>
          <a:bodyPr vertOverflow="overflow" horzOverflow="overflow" wrap="square" lIns="91440" tIns="45720" rIns="91440" bIns="45720" numCol="1" rtlCol="0">
            <a:spAutoFit/>
          </a:bodyPr>
          <a:lstStyle/>
          <a:p>
            <a:pPr marL="0" marR="0" lvl="0" indent="0" algn="l" fontAlgn="base"/>
            <a:r>
              <a:rPr sz="900" b="0" i="0" u="none" strike="noStrike">
                <a:solidFill>
                  <a:srgbClr val="000000"/>
                </a:solidFill>
                <a:latin typeface="Arial"/>
              </a:rPr>
              <a:t>73897</a:t>
            </a:r>
          </a:p>
        </p:txBody>
      </p:sp>
      <p:sp>
        <p:nvSpPr>
          <p:cNvPr id="60" name="TextBox 59"/>
          <p:cNvSpPr txBox="1"/>
          <p:nvPr/>
        </p:nvSpPr>
        <p:spPr>
          <a:xfrm>
            <a:off x="6524625" y="6191250"/>
            <a:ext cx="1285875" cy="333375"/>
          </a:xfrm>
          <a:prstGeom prst="rect">
            <a:avLst/>
          </a:prstGeom>
        </p:spPr>
        <p:txBody>
          <a:bodyPr vertOverflow="overflow" horzOverflow="overflow" wrap="square" lIns="91440" tIns="45720" rIns="91440" bIns="45720" numCol="1" rtlCol="0">
            <a:spAutoFit/>
          </a:bodyPr>
          <a:lstStyle/>
          <a:p>
            <a:pPr marL="0" marR="0" lvl="0" indent="0" algn="ctr" fontAlgn="base"/>
            <a:r>
              <a:rPr sz="1000" b="0" i="0" u="none" strike="noStrike">
                <a:solidFill>
                  <a:srgbClr val="000000"/>
                </a:solidFill>
                <a:latin typeface="Arial"/>
              </a:rPr>
              <a:t>Rabbit Hole Hostels</a:t>
            </a:r>
          </a:p>
        </p:txBody>
      </p:sp>
    </p:spTree>
    <p:extLst>
      <p:ext uri="{BB962C8B-B14F-4D97-AF65-F5344CB8AC3E}">
        <p14:creationId xmlns:p14="http://schemas.microsoft.com/office/powerpoint/2010/main" val="3623213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fld id="{09483CB1-A682-4744-80F7-CB9DB81ECE84}" type="slidenum">
              <a:rPr lang="en-US" smtClean="0">
                <a:solidFill>
                  <a:srgbClr val="000000"/>
                </a:solidFill>
              </a:rPr>
              <a:pPr/>
              <a:t>34</a:t>
            </a:fld>
            <a:endParaRPr lang="en-US" smtClean="0">
              <a:solidFill>
                <a:srgbClr val="000000"/>
              </a:solidFill>
            </a:endParaRPr>
          </a:p>
        </p:txBody>
      </p:sp>
      <p:sp>
        <p:nvSpPr>
          <p:cNvPr id="6147" name="Rectangle 2"/>
          <p:cNvSpPr>
            <a:spLocks noGrp="1" noChangeArrowheads="1"/>
          </p:cNvSpPr>
          <p:nvPr>
            <p:ph type="title"/>
          </p:nvPr>
        </p:nvSpPr>
        <p:spPr>
          <a:xfrm>
            <a:off x="304800" y="304800"/>
            <a:ext cx="8153400" cy="668338"/>
          </a:xfrm>
          <a:noFill/>
        </p:spPr>
        <p:txBody>
          <a:bodyPr/>
          <a:lstStyle/>
          <a:p>
            <a:pPr eaLnBrk="1" hangingPunct="1">
              <a:lnSpc>
                <a:spcPct val="80000"/>
              </a:lnSpc>
            </a:pPr>
            <a:r>
              <a:rPr lang="en-US" sz="3200" b="1" dirty="0" smtClean="0">
                <a:latin typeface="Arial Black" pitchFamily="34" charset="0"/>
              </a:rPr>
              <a:t>1,200 PRO Trends, 50 reports</a:t>
            </a:r>
            <a:br>
              <a:rPr lang="en-US" sz="3200" b="1" dirty="0" smtClean="0">
                <a:latin typeface="Arial Black" pitchFamily="34" charset="0"/>
              </a:rPr>
            </a:br>
            <a:r>
              <a:rPr lang="en-US" sz="3200" b="1" dirty="0" smtClean="0">
                <a:solidFill>
                  <a:srgbClr val="FF0000"/>
                </a:solidFill>
                <a:latin typeface="Arial Black" pitchFamily="34" charset="0"/>
              </a:rPr>
              <a:t>&amp; Custom filters for YOUR brand</a:t>
            </a:r>
            <a:endParaRPr lang="en-US" sz="2200" dirty="0" smtClean="0">
              <a:solidFill>
                <a:srgbClr val="FF0000"/>
              </a:solidFill>
            </a:endParaRPr>
          </a:p>
        </p:txBody>
      </p:sp>
      <p:sp>
        <p:nvSpPr>
          <p:cNvPr id="6148" name="Rectangle 4"/>
          <p:cNvSpPr>
            <a:spLocks noChangeArrowheads="1"/>
          </p:cNvSpPr>
          <p:nvPr/>
        </p:nvSpPr>
        <p:spPr bwMode="auto">
          <a:xfrm>
            <a:off x="697230" y="1752600"/>
            <a:ext cx="4495800" cy="427809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3600" dirty="0"/>
              <a:t>Supercharge</a:t>
            </a:r>
          </a:p>
          <a:p>
            <a:pPr eaLnBrk="0" fontAlgn="base" hangingPunct="0">
              <a:spcBef>
                <a:spcPct val="0"/>
              </a:spcBef>
              <a:spcAft>
                <a:spcPct val="0"/>
              </a:spcAft>
            </a:pPr>
            <a:r>
              <a:rPr lang="en-US" sz="3600" dirty="0"/>
              <a:t>Innovation!</a:t>
            </a:r>
          </a:p>
          <a:p>
            <a:pPr eaLnBrk="0" fontAlgn="base" hangingPunct="0">
              <a:spcBef>
                <a:spcPct val="0"/>
              </a:spcBef>
              <a:spcAft>
                <a:spcPct val="0"/>
              </a:spcAft>
            </a:pPr>
            <a:r>
              <a:rPr lang="en-US" sz="2000" b="1" dirty="0" smtClean="0">
                <a:solidFill>
                  <a:srgbClr val="000000"/>
                </a:solidFill>
                <a:latin typeface="Arial" charset="0"/>
              </a:rPr>
              <a:t>Subscribe to our Trend Hunter Platform, and you’ll get:</a:t>
            </a:r>
            <a:endParaRPr lang="en-US" sz="2000" b="1" dirty="0">
              <a:solidFill>
                <a:srgbClr val="000000"/>
              </a:solidFill>
              <a:latin typeface="Arial" charset="0"/>
            </a:endParaRPr>
          </a:p>
          <a:p>
            <a:pPr marL="457200" indent="-457200" eaLnBrk="0" fontAlgn="base" hangingPunct="0">
              <a:spcBef>
                <a:spcPct val="0"/>
              </a:spcBef>
              <a:spcAft>
                <a:spcPct val="0"/>
              </a:spcAft>
              <a:buFontTx/>
              <a:buChar char="-"/>
            </a:pPr>
            <a:r>
              <a:rPr lang="en-US" sz="2000" b="1" dirty="0" smtClean="0">
                <a:solidFill>
                  <a:srgbClr val="000000"/>
                </a:solidFill>
                <a:latin typeface="Arial" charset="0"/>
              </a:rPr>
              <a:t>The 300 page 2012 Report</a:t>
            </a:r>
          </a:p>
          <a:p>
            <a:pPr marL="457200" indent="-457200" eaLnBrk="0" fontAlgn="base" hangingPunct="0">
              <a:spcBef>
                <a:spcPct val="0"/>
              </a:spcBef>
              <a:spcAft>
                <a:spcPct val="0"/>
              </a:spcAft>
              <a:buFontTx/>
              <a:buChar char="-"/>
            </a:pPr>
            <a:r>
              <a:rPr lang="en-US" sz="2000" b="1" dirty="0" smtClean="0">
                <a:solidFill>
                  <a:srgbClr val="000000"/>
                </a:solidFill>
                <a:latin typeface="Arial" charset="0"/>
              </a:rPr>
              <a:t>1,200 more PRO Trends</a:t>
            </a:r>
          </a:p>
          <a:p>
            <a:pPr marL="457200" indent="-457200" eaLnBrk="0" fontAlgn="base" hangingPunct="0">
              <a:spcBef>
                <a:spcPct val="0"/>
              </a:spcBef>
              <a:spcAft>
                <a:spcPct val="0"/>
              </a:spcAft>
              <a:buFontTx/>
              <a:buChar char="-"/>
            </a:pPr>
            <a:r>
              <a:rPr lang="en-US" sz="2000" b="1" dirty="0" smtClean="0">
                <a:solidFill>
                  <a:srgbClr val="000000"/>
                </a:solidFill>
                <a:latin typeface="Arial" charset="0"/>
              </a:rPr>
              <a:t>120,000 Examples</a:t>
            </a:r>
          </a:p>
          <a:p>
            <a:pPr marL="457200" indent="-457200" eaLnBrk="0" fontAlgn="base" hangingPunct="0">
              <a:spcBef>
                <a:spcPct val="0"/>
              </a:spcBef>
              <a:spcAft>
                <a:spcPct val="0"/>
              </a:spcAft>
              <a:buFontTx/>
              <a:buChar char="-"/>
            </a:pPr>
            <a:r>
              <a:rPr lang="en-US" sz="2000" b="1" dirty="0" smtClean="0">
                <a:solidFill>
                  <a:srgbClr val="000000"/>
                </a:solidFill>
                <a:latin typeface="Arial" charset="0"/>
              </a:rPr>
              <a:t>50+ </a:t>
            </a:r>
            <a:r>
              <a:rPr lang="en-US" sz="2000" b="1" dirty="0">
                <a:solidFill>
                  <a:srgbClr val="000000"/>
                </a:solidFill>
                <a:latin typeface="Arial" charset="0"/>
              </a:rPr>
              <a:t>I</a:t>
            </a:r>
            <a:r>
              <a:rPr lang="en-US" sz="2000" b="1" dirty="0" smtClean="0">
                <a:solidFill>
                  <a:srgbClr val="000000"/>
                </a:solidFill>
                <a:latin typeface="Arial" charset="0"/>
              </a:rPr>
              <a:t>ndustry Reports</a:t>
            </a:r>
          </a:p>
          <a:p>
            <a:pPr marL="457200" indent="-457200" eaLnBrk="0" fontAlgn="base" hangingPunct="0">
              <a:spcBef>
                <a:spcPct val="0"/>
              </a:spcBef>
              <a:spcAft>
                <a:spcPct val="0"/>
              </a:spcAft>
              <a:buFontTx/>
              <a:buChar char="-"/>
            </a:pPr>
            <a:r>
              <a:rPr lang="en-US" sz="2000" b="1" dirty="0" smtClean="0">
                <a:solidFill>
                  <a:srgbClr val="000000"/>
                </a:solidFill>
                <a:latin typeface="Arial" charset="0"/>
              </a:rPr>
              <a:t>A Custom Trend Platform</a:t>
            </a:r>
          </a:p>
          <a:p>
            <a:pPr marL="457200" indent="-457200" eaLnBrk="0" fontAlgn="base" hangingPunct="0">
              <a:spcBef>
                <a:spcPct val="0"/>
              </a:spcBef>
              <a:spcAft>
                <a:spcPct val="0"/>
              </a:spcAft>
              <a:buFontTx/>
              <a:buChar char="-"/>
            </a:pPr>
            <a:r>
              <a:rPr lang="en-US" sz="2000" b="1" dirty="0" smtClean="0">
                <a:solidFill>
                  <a:srgbClr val="000000"/>
                </a:solidFill>
                <a:latin typeface="Arial" charset="0"/>
              </a:rPr>
              <a:t>Our Innovation Toolkit!</a:t>
            </a:r>
          </a:p>
          <a:p>
            <a:pPr marL="457200" indent="-457200" eaLnBrk="0" fontAlgn="base" hangingPunct="0">
              <a:spcBef>
                <a:spcPct val="0"/>
              </a:spcBef>
              <a:spcAft>
                <a:spcPct val="0"/>
              </a:spcAft>
              <a:buFontTx/>
              <a:buChar char="-"/>
            </a:pPr>
            <a:endParaRPr lang="en-US" sz="2000" b="1" dirty="0">
              <a:solidFill>
                <a:srgbClr val="000000"/>
              </a:solidFill>
              <a:latin typeface="Arial" charset="0"/>
            </a:endParaRPr>
          </a:p>
          <a:p>
            <a:pPr eaLnBrk="0" fontAlgn="base" hangingPunct="0">
              <a:spcBef>
                <a:spcPct val="0"/>
              </a:spcBef>
              <a:spcAft>
                <a:spcPct val="0"/>
              </a:spcAft>
            </a:pPr>
            <a:r>
              <a:rPr lang="en-US" sz="2000" b="1" dirty="0" smtClean="0">
                <a:solidFill>
                  <a:srgbClr val="FF0000"/>
                </a:solidFill>
                <a:latin typeface="Arial" charset="0"/>
              </a:rPr>
              <a:t>TrendHunter.com/</a:t>
            </a:r>
            <a:r>
              <a:rPr lang="en-US" sz="2000" b="1" dirty="0" err="1" smtClean="0">
                <a:solidFill>
                  <a:srgbClr val="FF0000"/>
                </a:solidFill>
                <a:latin typeface="Arial" charset="0"/>
              </a:rPr>
              <a:t>TrendReports</a:t>
            </a:r>
            <a:endParaRPr lang="en-US" sz="2000" b="1" dirty="0">
              <a:solidFill>
                <a:srgbClr val="FF0000"/>
              </a:solidFill>
              <a:latin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90581"/>
            <a:ext cx="42862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2"/>
          <p:cNvPicPr>
            <a:picLocks noChangeAspect="1" noChangeArrowheads="1"/>
          </p:cNvPicPr>
          <p:nvPr/>
        </p:nvPicPr>
        <p:blipFill>
          <a:blip r:embed="rId3" cstate="print"/>
          <a:srcRect/>
          <a:stretch>
            <a:fillRect/>
          </a:stretch>
        </p:blipFill>
        <p:spPr bwMode="auto">
          <a:xfrm>
            <a:off x="4936231" y="4697412"/>
            <a:ext cx="1651000" cy="1246188"/>
          </a:xfrm>
          <a:prstGeom prst="rect">
            <a:avLst/>
          </a:prstGeom>
          <a:noFill/>
          <a:ln w="9525" algn="ctr">
            <a:noFill/>
            <a:miter lim="800000"/>
            <a:headEnd/>
            <a:tailEnd/>
          </a:ln>
        </p:spPr>
      </p:pic>
      <p:pic>
        <p:nvPicPr>
          <p:cNvPr id="8" name="Picture 30"/>
          <p:cNvPicPr>
            <a:picLocks noChangeAspect="1" noChangeArrowheads="1"/>
          </p:cNvPicPr>
          <p:nvPr/>
        </p:nvPicPr>
        <p:blipFill>
          <a:blip r:embed="rId4" cstate="print"/>
          <a:srcRect/>
          <a:stretch>
            <a:fillRect/>
          </a:stretch>
        </p:blipFill>
        <p:spPr bwMode="auto">
          <a:xfrm>
            <a:off x="6821658" y="4697412"/>
            <a:ext cx="2002370" cy="1246188"/>
          </a:xfrm>
          <a:prstGeom prst="rect">
            <a:avLst/>
          </a:prstGeom>
          <a:noFill/>
          <a:ln w="9525" algn="ctr">
            <a:noFill/>
            <a:miter lim="800000"/>
            <a:headEnd/>
            <a:tailEnd/>
          </a:ln>
        </p:spPr>
      </p:pic>
    </p:spTree>
    <p:extLst>
      <p:ext uri="{BB962C8B-B14F-4D97-AF65-F5344CB8AC3E}">
        <p14:creationId xmlns:p14="http://schemas.microsoft.com/office/powerpoint/2010/main" val="204863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fld id="{339797EB-4719-41E9-9861-EDA9A0C48F78}" type="slidenum">
              <a:rPr lang="en-US" smtClean="0">
                <a:solidFill>
                  <a:srgbClr val="000000"/>
                </a:solidFill>
              </a:rPr>
              <a:pPr/>
              <a:t>4</a:t>
            </a:fld>
            <a:endParaRPr lang="en-US" smtClean="0">
              <a:solidFill>
                <a:srgbClr val="000000"/>
              </a:solidFill>
            </a:endParaRPr>
          </a:p>
        </p:txBody>
      </p:sp>
      <p:sp>
        <p:nvSpPr>
          <p:cNvPr id="7171" name="Rectangle 2"/>
          <p:cNvSpPr>
            <a:spLocks noGrp="1" noChangeArrowheads="1"/>
          </p:cNvSpPr>
          <p:nvPr>
            <p:ph type="title"/>
          </p:nvPr>
        </p:nvSpPr>
        <p:spPr>
          <a:xfrm>
            <a:off x="304800" y="304800"/>
            <a:ext cx="8686800" cy="668338"/>
          </a:xfrm>
          <a:noFill/>
        </p:spPr>
        <p:txBody>
          <a:bodyPr/>
          <a:lstStyle/>
          <a:p>
            <a:pPr eaLnBrk="1" hangingPunct="1">
              <a:lnSpc>
                <a:spcPct val="80000"/>
              </a:lnSpc>
            </a:pPr>
            <a:r>
              <a:rPr lang="en-US" sz="3600" b="1" dirty="0" smtClean="0">
                <a:latin typeface="Arial Black" pitchFamily="34" charset="0"/>
              </a:rPr>
              <a:t>6 THINGS TO KNOW</a:t>
            </a:r>
            <a:br>
              <a:rPr lang="en-US" sz="3600" b="1" dirty="0" smtClean="0">
                <a:latin typeface="Arial Black" pitchFamily="34" charset="0"/>
              </a:rPr>
            </a:br>
            <a:r>
              <a:rPr lang="en-US" sz="2200" dirty="0" smtClean="0">
                <a:solidFill>
                  <a:srgbClr val="FF0000"/>
                </a:solidFill>
              </a:rPr>
              <a:t>Your new report has several distinctions you should know</a:t>
            </a:r>
          </a:p>
        </p:txBody>
      </p:sp>
      <p:sp>
        <p:nvSpPr>
          <p:cNvPr id="7172" name="Rectangle 7"/>
          <p:cNvSpPr>
            <a:spLocks noChangeArrowheads="1"/>
          </p:cNvSpPr>
          <p:nvPr/>
        </p:nvSpPr>
        <p:spPr bwMode="auto">
          <a:xfrm>
            <a:off x="3733800" y="2187451"/>
            <a:ext cx="5257800" cy="3308598"/>
          </a:xfrm>
          <a:prstGeom prst="rect">
            <a:avLst/>
          </a:prstGeom>
          <a:noFill/>
          <a:ln w="9525" algn="ctr">
            <a:noFill/>
            <a:miter lim="800000"/>
            <a:headEnd/>
            <a:tailEnd/>
          </a:ln>
        </p:spPr>
        <p:txBody>
          <a:bodyPr anchor="ctr">
            <a:spAutoFit/>
          </a:bodyPr>
          <a:lstStyle/>
          <a:p>
            <a:pPr fontAlgn="base">
              <a:spcBef>
                <a:spcPct val="0"/>
              </a:spcBef>
              <a:spcAft>
                <a:spcPct val="0"/>
              </a:spcAft>
            </a:pPr>
            <a:r>
              <a:rPr lang="en-US" b="1" dirty="0">
                <a:solidFill>
                  <a:srgbClr val="000000"/>
                </a:solidFill>
                <a:latin typeface="Arial" charset="0"/>
              </a:rPr>
              <a:t>1. </a:t>
            </a:r>
            <a:r>
              <a:rPr lang="en-US" b="1" dirty="0" smtClean="0">
                <a:solidFill>
                  <a:srgbClr val="000000"/>
                </a:solidFill>
                <a:latin typeface="Arial" charset="0"/>
              </a:rPr>
              <a:t>Custom Trend Platform (NEW!)</a:t>
            </a:r>
            <a:endParaRPr lang="en-US" b="1" dirty="0">
              <a:solidFill>
                <a:srgbClr val="000000"/>
              </a:solidFill>
              <a:latin typeface="Arial" charset="0"/>
            </a:endParaRPr>
          </a:p>
          <a:p>
            <a:pPr fontAlgn="base">
              <a:spcBef>
                <a:spcPct val="0"/>
              </a:spcBef>
              <a:spcAft>
                <a:spcPct val="0"/>
              </a:spcAft>
            </a:pPr>
            <a:endParaRPr lang="en-US" b="1" dirty="0">
              <a:solidFill>
                <a:srgbClr val="000000"/>
              </a:solidFill>
              <a:latin typeface="Arial" charset="0"/>
            </a:endParaRPr>
          </a:p>
          <a:p>
            <a:pPr fontAlgn="base">
              <a:spcBef>
                <a:spcPct val="0"/>
              </a:spcBef>
              <a:spcAft>
                <a:spcPct val="0"/>
              </a:spcAft>
            </a:pPr>
            <a:r>
              <a:rPr lang="en-US" b="1" dirty="0">
                <a:solidFill>
                  <a:srgbClr val="000000"/>
                </a:solidFill>
                <a:latin typeface="Arial" charset="0"/>
              </a:rPr>
              <a:t>2</a:t>
            </a:r>
            <a:r>
              <a:rPr lang="en-US" b="1" dirty="0" smtClean="0">
                <a:solidFill>
                  <a:srgbClr val="000000"/>
                </a:solidFill>
                <a:latin typeface="Arial" charset="0"/>
              </a:rPr>
              <a:t>. </a:t>
            </a:r>
            <a:r>
              <a:rPr lang="en-US" b="1" dirty="0" err="1">
                <a:solidFill>
                  <a:srgbClr val="000000"/>
                </a:solidFill>
                <a:latin typeface="Arial" charset="0"/>
              </a:rPr>
              <a:t>Crowdsourced</a:t>
            </a:r>
            <a:r>
              <a:rPr lang="en-US" b="1" dirty="0">
                <a:solidFill>
                  <a:srgbClr val="000000"/>
                </a:solidFill>
                <a:latin typeface="Arial" charset="0"/>
              </a:rPr>
              <a:t> &amp; Crowd Filtered</a:t>
            </a:r>
            <a:br>
              <a:rPr lang="en-US" b="1" dirty="0">
                <a:solidFill>
                  <a:srgbClr val="000000"/>
                </a:solidFill>
                <a:latin typeface="Arial" charset="0"/>
              </a:rPr>
            </a:br>
            <a:endParaRPr lang="en-US" b="1" dirty="0">
              <a:solidFill>
                <a:srgbClr val="000000"/>
              </a:solidFill>
              <a:latin typeface="Arial" charset="0"/>
            </a:endParaRPr>
          </a:p>
          <a:p>
            <a:pPr fontAlgn="base">
              <a:spcBef>
                <a:spcPct val="0"/>
              </a:spcBef>
              <a:spcAft>
                <a:spcPct val="0"/>
              </a:spcAft>
            </a:pPr>
            <a:r>
              <a:rPr lang="en-US" b="1" dirty="0">
                <a:solidFill>
                  <a:srgbClr val="000000"/>
                </a:solidFill>
                <a:latin typeface="Arial" charset="0"/>
              </a:rPr>
              <a:t>3</a:t>
            </a:r>
            <a:r>
              <a:rPr lang="en-US" b="1" dirty="0" smtClean="0">
                <a:solidFill>
                  <a:srgbClr val="000000"/>
                </a:solidFill>
                <a:latin typeface="Arial" charset="0"/>
              </a:rPr>
              <a:t>. </a:t>
            </a:r>
            <a:r>
              <a:rPr lang="en-US" b="1" dirty="0">
                <a:solidFill>
                  <a:srgbClr val="000000"/>
                </a:solidFill>
                <a:latin typeface="Arial" charset="0"/>
              </a:rPr>
              <a:t>Hyperlinked </a:t>
            </a:r>
            <a:r>
              <a:rPr lang="en-US" b="1" dirty="0" smtClean="0">
                <a:solidFill>
                  <a:srgbClr val="000000"/>
                </a:solidFill>
                <a:latin typeface="Arial" charset="0"/>
              </a:rPr>
              <a:t>Reports</a:t>
            </a:r>
            <a:endParaRPr lang="en-US" b="1" dirty="0">
              <a:solidFill>
                <a:srgbClr val="000000"/>
              </a:solidFill>
              <a:latin typeface="Arial" charset="0"/>
            </a:endParaRPr>
          </a:p>
          <a:p>
            <a:pPr fontAlgn="base">
              <a:spcBef>
                <a:spcPct val="0"/>
              </a:spcBef>
              <a:spcAft>
                <a:spcPct val="0"/>
              </a:spcAft>
            </a:pPr>
            <a:endParaRPr lang="en-US" b="1" dirty="0">
              <a:solidFill>
                <a:srgbClr val="000000"/>
              </a:solidFill>
              <a:latin typeface="Arial" charset="0"/>
            </a:endParaRPr>
          </a:p>
          <a:p>
            <a:pPr fontAlgn="base">
              <a:spcBef>
                <a:spcPct val="0"/>
              </a:spcBef>
              <a:spcAft>
                <a:spcPct val="0"/>
              </a:spcAft>
            </a:pPr>
            <a:r>
              <a:rPr lang="en-US" b="1" dirty="0" smtClean="0">
                <a:solidFill>
                  <a:srgbClr val="000000"/>
                </a:solidFill>
                <a:latin typeface="Arial" charset="0"/>
              </a:rPr>
              <a:t>4. </a:t>
            </a:r>
            <a:r>
              <a:rPr lang="en-US" b="1" dirty="0">
                <a:solidFill>
                  <a:srgbClr val="000000"/>
                </a:solidFill>
                <a:latin typeface="Arial" charset="0"/>
              </a:rPr>
              <a:t>Measured </a:t>
            </a:r>
            <a:r>
              <a:rPr lang="en-US" b="1" dirty="0" smtClean="0">
                <a:solidFill>
                  <a:srgbClr val="000000"/>
                </a:solidFill>
                <a:latin typeface="Arial" charset="0"/>
              </a:rPr>
              <a:t>Scores With Demographics</a:t>
            </a:r>
            <a:endParaRPr lang="en-US" b="1" dirty="0">
              <a:solidFill>
                <a:srgbClr val="000000"/>
              </a:solidFill>
              <a:latin typeface="Arial" charset="0"/>
            </a:endParaRPr>
          </a:p>
          <a:p>
            <a:pPr fontAlgn="base">
              <a:spcBef>
                <a:spcPct val="0"/>
              </a:spcBef>
              <a:spcAft>
                <a:spcPct val="0"/>
              </a:spcAft>
            </a:pPr>
            <a:endParaRPr lang="en-US" b="1" dirty="0">
              <a:solidFill>
                <a:srgbClr val="000000"/>
              </a:solidFill>
              <a:latin typeface="Arial" charset="0"/>
            </a:endParaRPr>
          </a:p>
          <a:p>
            <a:pPr fontAlgn="base">
              <a:spcBef>
                <a:spcPct val="0"/>
              </a:spcBef>
              <a:spcAft>
                <a:spcPct val="0"/>
              </a:spcAft>
            </a:pPr>
            <a:r>
              <a:rPr lang="en-US" b="1" dirty="0">
                <a:solidFill>
                  <a:srgbClr val="000000"/>
                </a:solidFill>
                <a:latin typeface="Arial" charset="0"/>
              </a:rPr>
              <a:t>5</a:t>
            </a:r>
            <a:r>
              <a:rPr lang="en-US" b="1" dirty="0" smtClean="0">
                <a:solidFill>
                  <a:srgbClr val="000000"/>
                </a:solidFill>
                <a:latin typeface="Arial" charset="0"/>
              </a:rPr>
              <a:t>. Webinars &amp; Advisor Services</a:t>
            </a:r>
            <a:endParaRPr lang="en-US" b="1" dirty="0">
              <a:solidFill>
                <a:srgbClr val="000000"/>
              </a:solidFill>
              <a:latin typeface="Arial" charset="0"/>
            </a:endParaRPr>
          </a:p>
          <a:p>
            <a:pPr fontAlgn="base">
              <a:spcBef>
                <a:spcPct val="0"/>
              </a:spcBef>
              <a:spcAft>
                <a:spcPct val="0"/>
              </a:spcAft>
            </a:pPr>
            <a:endParaRPr lang="en-US" b="1" dirty="0">
              <a:solidFill>
                <a:srgbClr val="000000"/>
              </a:solidFill>
              <a:latin typeface="Arial" charset="0"/>
            </a:endParaRPr>
          </a:p>
          <a:p>
            <a:pPr fontAlgn="base">
              <a:spcBef>
                <a:spcPct val="0"/>
              </a:spcBef>
              <a:spcAft>
                <a:spcPct val="0"/>
              </a:spcAft>
            </a:pPr>
            <a:r>
              <a:rPr lang="en-US" b="1" dirty="0">
                <a:solidFill>
                  <a:srgbClr val="000000"/>
                </a:solidFill>
                <a:latin typeface="Arial" charset="0"/>
              </a:rPr>
              <a:t>6</a:t>
            </a:r>
            <a:r>
              <a:rPr lang="en-US" b="1" dirty="0" smtClean="0">
                <a:solidFill>
                  <a:srgbClr val="000000"/>
                </a:solidFill>
                <a:latin typeface="Arial" charset="0"/>
              </a:rPr>
              <a:t>. </a:t>
            </a:r>
            <a:r>
              <a:rPr lang="en-US" b="1" dirty="0">
                <a:solidFill>
                  <a:srgbClr val="000000"/>
                </a:solidFill>
                <a:latin typeface="Arial" charset="0"/>
              </a:rPr>
              <a:t>Acclaimed Content</a:t>
            </a:r>
          </a:p>
          <a:p>
            <a:pPr fontAlgn="base">
              <a:spcBef>
                <a:spcPct val="0"/>
              </a:spcBef>
              <a:spcAft>
                <a:spcPct val="0"/>
              </a:spcAft>
            </a:pPr>
            <a:endParaRPr lang="en-US" sz="1100" dirty="0">
              <a:solidFill>
                <a:srgbClr val="000000"/>
              </a:solidFill>
              <a:latin typeface="Arial" charset="0"/>
            </a:endParaRPr>
          </a:p>
        </p:txBody>
      </p:sp>
      <p:grpSp>
        <p:nvGrpSpPr>
          <p:cNvPr id="2" name="Group 7"/>
          <p:cNvGrpSpPr>
            <a:grpSpLocks/>
          </p:cNvGrpSpPr>
          <p:nvPr/>
        </p:nvGrpSpPr>
        <p:grpSpPr bwMode="auto">
          <a:xfrm>
            <a:off x="1219200" y="1676400"/>
            <a:ext cx="2381250" cy="4286250"/>
            <a:chOff x="1219200" y="1676400"/>
            <a:chExt cx="2381250" cy="4286250"/>
          </a:xfrm>
        </p:grpSpPr>
        <p:pic>
          <p:nvPicPr>
            <p:cNvPr id="7174" name="Picture 7" descr="J:\Trend Hunter\images\5-Trend-Reports.gif"/>
            <p:cNvPicPr>
              <a:picLocks noChangeAspect="1" noChangeArrowheads="1"/>
            </p:cNvPicPr>
            <p:nvPr/>
          </p:nvPicPr>
          <p:blipFill>
            <a:blip r:embed="rId2" cstate="print"/>
            <a:srcRect/>
            <a:stretch>
              <a:fillRect/>
            </a:stretch>
          </p:blipFill>
          <p:spPr bwMode="auto">
            <a:xfrm>
              <a:off x="1219200" y="1676400"/>
              <a:ext cx="2381250" cy="4286250"/>
            </a:xfrm>
            <a:prstGeom prst="rect">
              <a:avLst/>
            </a:prstGeom>
            <a:noFill/>
            <a:ln w="9525">
              <a:noFill/>
              <a:miter lim="800000"/>
              <a:headEnd/>
              <a:tailEnd/>
            </a:ln>
          </p:spPr>
        </p:pic>
        <p:sp>
          <p:nvSpPr>
            <p:cNvPr id="7175" name="Rectangle 6"/>
            <p:cNvSpPr>
              <a:spLocks noChangeArrowheads="1"/>
            </p:cNvSpPr>
            <p:nvPr/>
          </p:nvSpPr>
          <p:spPr bwMode="auto">
            <a:xfrm>
              <a:off x="1384300" y="2238375"/>
              <a:ext cx="892175" cy="64769"/>
            </a:xfrm>
            <a:prstGeom prst="rect">
              <a:avLst/>
            </a:prstGeom>
            <a:solidFill>
              <a:schemeClr val="tx1"/>
            </a:solidFill>
            <a:ln w="9525" algn="ctr">
              <a:noFill/>
              <a:round/>
              <a:headEnd/>
              <a:tailEnd/>
            </a:ln>
          </p:spPr>
          <p:txBody>
            <a:bodyPr anchor="ctr"/>
            <a:lstStyle/>
            <a:p>
              <a:pPr fontAlgn="base">
                <a:lnSpc>
                  <a:spcPct val="80000"/>
                </a:lnSpc>
                <a:spcBef>
                  <a:spcPct val="0"/>
                </a:spcBef>
                <a:spcAft>
                  <a:spcPct val="0"/>
                </a:spcAft>
              </a:pPr>
              <a:endParaRPr lang="en-US" sz="2100">
                <a:solidFill>
                  <a:srgbClr val="FFFFFF"/>
                </a:solidFill>
                <a:latin typeface="Arial"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04800"/>
            <a:ext cx="8686800" cy="668338"/>
          </a:xfrm>
          <a:noFill/>
        </p:spPr>
        <p:txBody>
          <a:bodyPr/>
          <a:lstStyle/>
          <a:p>
            <a:pPr eaLnBrk="1" hangingPunct="1">
              <a:lnSpc>
                <a:spcPct val="80000"/>
              </a:lnSpc>
            </a:pPr>
            <a:r>
              <a:rPr lang="en-US" sz="2800" b="1" dirty="0" smtClean="0">
                <a:latin typeface="Arial Black" pitchFamily="34" charset="0"/>
              </a:rPr>
              <a:t>1. CUSTOM TREND PLATFORM</a:t>
            </a:r>
            <a:r>
              <a:rPr lang="en-US" sz="4200" b="1" dirty="0" smtClean="0">
                <a:latin typeface="Arial Black" pitchFamily="34" charset="0"/>
              </a:rPr>
              <a:t/>
            </a:r>
            <a:br>
              <a:rPr lang="en-US" sz="4200" b="1" dirty="0" smtClean="0">
                <a:latin typeface="Arial Black" pitchFamily="34" charset="0"/>
              </a:rPr>
            </a:br>
            <a:r>
              <a:rPr lang="en-US" sz="2200" dirty="0" smtClean="0">
                <a:solidFill>
                  <a:srgbClr val="FF0000"/>
                </a:solidFill>
              </a:rPr>
              <a:t>Our revolutionary new platform enables you to track the topics, categories and markets that are most important to your business</a:t>
            </a:r>
          </a:p>
        </p:txBody>
      </p:sp>
      <p:sp>
        <p:nvSpPr>
          <p:cNvPr id="38" name="Isosceles Triangle 37"/>
          <p:cNvSpPr/>
          <p:nvPr/>
        </p:nvSpPr>
        <p:spPr bwMode="auto">
          <a:xfrm rot="5400000">
            <a:off x="3773314" y="3569259"/>
            <a:ext cx="2587970" cy="3810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40" name="Rectangle 39"/>
          <p:cNvSpPr/>
          <p:nvPr/>
        </p:nvSpPr>
        <p:spPr>
          <a:xfrm>
            <a:off x="5486400" y="1752600"/>
            <a:ext cx="3203359" cy="4093428"/>
          </a:xfrm>
          <a:prstGeom prst="rect">
            <a:avLst/>
          </a:prstGeom>
        </p:spPr>
        <p:txBody>
          <a:bodyPr wrap="square">
            <a:spAutoFit/>
          </a:bodyPr>
          <a:lstStyle/>
          <a:p>
            <a:pPr fontAlgn="base">
              <a:spcBef>
                <a:spcPct val="0"/>
              </a:spcBef>
              <a:spcAft>
                <a:spcPct val="0"/>
              </a:spcAft>
              <a:defRPr/>
            </a:pPr>
            <a:r>
              <a:rPr lang="en-US" sz="2000" dirty="0" smtClean="0">
                <a:solidFill>
                  <a:srgbClr val="FF0000"/>
                </a:solidFill>
              </a:rPr>
              <a:t>New!</a:t>
            </a:r>
            <a:r>
              <a:rPr lang="en-US" sz="2000" dirty="0" smtClean="0"/>
              <a:t> Dashboards</a:t>
            </a:r>
            <a:endParaRPr lang="en-US" sz="2000" dirty="0"/>
          </a:p>
          <a:p>
            <a:pPr fontAlgn="base">
              <a:spcBef>
                <a:spcPct val="0"/>
              </a:spcBef>
              <a:spcAft>
                <a:spcPct val="0"/>
              </a:spcAft>
              <a:defRPr/>
            </a:pPr>
            <a:r>
              <a:rPr lang="en-US" sz="1600" dirty="0">
                <a:latin typeface="Arial"/>
              </a:rPr>
              <a:t>Filter through the </a:t>
            </a:r>
            <a:r>
              <a:rPr lang="en-US" sz="1600" dirty="0" smtClean="0">
                <a:latin typeface="Arial"/>
              </a:rPr>
              <a:t>best PRO Trends and innovations with </a:t>
            </a:r>
            <a:r>
              <a:rPr lang="en-US" sz="1600" dirty="0">
                <a:latin typeface="Arial"/>
              </a:rPr>
              <a:t>a customizable </a:t>
            </a:r>
            <a:r>
              <a:rPr lang="en-US" sz="1600" dirty="0" smtClean="0">
                <a:latin typeface="Arial"/>
              </a:rPr>
              <a:t>dashboard at </a:t>
            </a:r>
            <a:r>
              <a:rPr lang="en-US" sz="1600" b="1" dirty="0" smtClean="0">
                <a:latin typeface="Arial"/>
              </a:rPr>
              <a:t>TrendHunter.com/dashboard</a:t>
            </a:r>
            <a:endParaRPr lang="en-US" sz="1600" b="1" dirty="0">
              <a:latin typeface="Arial"/>
            </a:endParaRPr>
          </a:p>
          <a:p>
            <a:pPr fontAlgn="base">
              <a:spcBef>
                <a:spcPct val="0"/>
              </a:spcBef>
              <a:spcAft>
                <a:spcPct val="0"/>
              </a:spcAft>
              <a:defRPr/>
            </a:pPr>
            <a:endParaRPr lang="en-US" sz="1600" b="1" dirty="0">
              <a:latin typeface="Arial"/>
            </a:endParaRPr>
          </a:p>
          <a:p>
            <a:pPr fontAlgn="base">
              <a:spcBef>
                <a:spcPct val="0"/>
              </a:spcBef>
              <a:spcAft>
                <a:spcPct val="0"/>
              </a:spcAft>
              <a:defRPr/>
            </a:pPr>
            <a:r>
              <a:rPr lang="en-US" sz="1600" b="1" dirty="0" smtClean="0">
                <a:latin typeface="Arial"/>
              </a:rPr>
              <a:t>CUSTOMIZABLE </a:t>
            </a:r>
            <a:r>
              <a:rPr lang="en-US" sz="1600" dirty="0">
                <a:latin typeface="Arial"/>
              </a:rPr>
              <a:t>- Track innovations and trends based on your industry, keywords and competitors.</a:t>
            </a:r>
          </a:p>
          <a:p>
            <a:pPr fontAlgn="base">
              <a:spcBef>
                <a:spcPct val="0"/>
              </a:spcBef>
              <a:spcAft>
                <a:spcPct val="0"/>
              </a:spcAft>
              <a:defRPr/>
            </a:pPr>
            <a:endParaRPr lang="en-US" sz="1600" b="1" dirty="0" smtClean="0">
              <a:latin typeface="Arial"/>
            </a:endParaRPr>
          </a:p>
          <a:p>
            <a:pPr fontAlgn="base">
              <a:spcBef>
                <a:spcPct val="0"/>
              </a:spcBef>
              <a:spcAft>
                <a:spcPct val="0"/>
              </a:spcAft>
              <a:defRPr/>
            </a:pPr>
            <a:r>
              <a:rPr lang="en-US" sz="1600" b="1" dirty="0" smtClean="0">
                <a:latin typeface="Arial"/>
              </a:rPr>
              <a:t>CUSTOM </a:t>
            </a:r>
            <a:r>
              <a:rPr lang="en-US" sz="1600" b="1" dirty="0">
                <a:latin typeface="Arial"/>
              </a:rPr>
              <a:t>LISTS </a:t>
            </a:r>
            <a:r>
              <a:rPr lang="en-US" sz="1600" dirty="0">
                <a:latin typeface="Arial"/>
              </a:rPr>
              <a:t>- Create custom lists, filters and reports.</a:t>
            </a:r>
          </a:p>
          <a:p>
            <a:pPr fontAlgn="base">
              <a:spcBef>
                <a:spcPct val="0"/>
              </a:spcBef>
              <a:spcAft>
                <a:spcPct val="0"/>
              </a:spcAft>
              <a:defRPr/>
            </a:pPr>
            <a:endParaRPr lang="en-US" sz="1600" b="1" dirty="0" smtClean="0">
              <a:latin typeface="Arial"/>
            </a:endParaRPr>
          </a:p>
          <a:p>
            <a:pPr fontAlgn="base">
              <a:spcBef>
                <a:spcPct val="0"/>
              </a:spcBef>
              <a:spcAft>
                <a:spcPct val="0"/>
              </a:spcAft>
              <a:defRPr/>
            </a:pPr>
            <a:r>
              <a:rPr lang="en-US" sz="1600" b="1" dirty="0" smtClean="0">
                <a:latin typeface="Arial"/>
              </a:rPr>
              <a:t>HOURLY </a:t>
            </a:r>
            <a:r>
              <a:rPr lang="en-US" sz="1600" b="1" dirty="0">
                <a:latin typeface="Arial"/>
              </a:rPr>
              <a:t>UPDATES </a:t>
            </a:r>
            <a:r>
              <a:rPr lang="en-US" sz="1600" dirty="0">
                <a:latin typeface="Arial"/>
              </a:rPr>
              <a:t>- Stay cutting edge with hourly updates!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42862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2"/>
          <p:cNvPicPr>
            <a:picLocks noChangeAspect="1" noChangeArrowheads="1"/>
          </p:cNvPicPr>
          <p:nvPr/>
        </p:nvPicPr>
        <p:blipFill>
          <a:blip r:embed="rId3" cstate="print"/>
          <a:srcRect/>
          <a:stretch>
            <a:fillRect/>
          </a:stretch>
        </p:blipFill>
        <p:spPr bwMode="auto">
          <a:xfrm>
            <a:off x="745231" y="4773228"/>
            <a:ext cx="1651000" cy="1246188"/>
          </a:xfrm>
          <a:prstGeom prst="rect">
            <a:avLst/>
          </a:prstGeom>
          <a:noFill/>
          <a:ln w="9525" algn="ctr">
            <a:noFill/>
            <a:miter lim="800000"/>
            <a:headEnd/>
            <a:tailEnd/>
          </a:ln>
        </p:spPr>
      </p:pic>
      <p:pic>
        <p:nvPicPr>
          <p:cNvPr id="14" name="Picture 30"/>
          <p:cNvPicPr>
            <a:picLocks noChangeAspect="1" noChangeArrowheads="1"/>
          </p:cNvPicPr>
          <p:nvPr/>
        </p:nvPicPr>
        <p:blipFill>
          <a:blip r:embed="rId4" cstate="print"/>
          <a:srcRect/>
          <a:stretch>
            <a:fillRect/>
          </a:stretch>
        </p:blipFill>
        <p:spPr bwMode="auto">
          <a:xfrm>
            <a:off x="2630658" y="4773228"/>
            <a:ext cx="2002370" cy="12461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fld id="{41177CAC-56CE-4DAF-8196-C44A6ED53C3D}" type="slidenum">
              <a:rPr lang="en-US" smtClean="0">
                <a:solidFill>
                  <a:srgbClr val="000000"/>
                </a:solidFill>
              </a:rPr>
              <a:pPr/>
              <a:t>6</a:t>
            </a:fld>
            <a:endParaRPr lang="en-US" smtClean="0">
              <a:solidFill>
                <a:srgbClr val="000000"/>
              </a:solidFill>
            </a:endParaRPr>
          </a:p>
        </p:txBody>
      </p:sp>
      <p:sp>
        <p:nvSpPr>
          <p:cNvPr id="9219" name="Rectangle 2"/>
          <p:cNvSpPr>
            <a:spLocks noGrp="1" noChangeArrowheads="1"/>
          </p:cNvSpPr>
          <p:nvPr>
            <p:ph type="title"/>
          </p:nvPr>
        </p:nvSpPr>
        <p:spPr>
          <a:xfrm>
            <a:off x="304800" y="223838"/>
            <a:ext cx="8534400" cy="792162"/>
          </a:xfrm>
          <a:noFill/>
        </p:spPr>
        <p:txBody>
          <a:bodyPr/>
          <a:lstStyle/>
          <a:p>
            <a:pPr eaLnBrk="1" hangingPunct="1">
              <a:lnSpc>
                <a:spcPct val="80000"/>
              </a:lnSpc>
            </a:pPr>
            <a:r>
              <a:rPr lang="en-US" sz="2800" b="1" smtClean="0">
                <a:latin typeface="Arial Black" pitchFamily="34" charset="0"/>
              </a:rPr>
              <a:t>2. CROWDSOURCED &amp; FILTERED</a:t>
            </a:r>
            <a:r>
              <a:rPr lang="en-US" sz="4600" b="1" smtClean="0">
                <a:latin typeface="Arial Black" pitchFamily="34" charset="0"/>
              </a:rPr>
              <a:t/>
            </a:r>
            <a:br>
              <a:rPr lang="en-US" sz="4600" b="1" smtClean="0">
                <a:latin typeface="Arial Black" pitchFamily="34" charset="0"/>
              </a:rPr>
            </a:br>
            <a:r>
              <a:rPr lang="en-US" sz="2000" smtClean="0">
                <a:solidFill>
                  <a:srgbClr val="FF0000"/>
                </a:solidFill>
              </a:rPr>
              <a:t>The reports are global, based on crowdsourced and crowd </a:t>
            </a:r>
            <a:br>
              <a:rPr lang="en-US" sz="2000" smtClean="0">
                <a:solidFill>
                  <a:srgbClr val="FF0000"/>
                </a:solidFill>
              </a:rPr>
            </a:br>
            <a:r>
              <a:rPr lang="en-US" sz="2000" smtClean="0">
                <a:solidFill>
                  <a:srgbClr val="FF0000"/>
                </a:solidFill>
              </a:rPr>
              <a:t>filtered content from Trend Hunter, the world’s #1 trend site</a:t>
            </a:r>
          </a:p>
        </p:txBody>
      </p:sp>
      <p:sp>
        <p:nvSpPr>
          <p:cNvPr id="535620" name="Rectangle 68"/>
          <p:cNvSpPr>
            <a:spLocks noChangeArrowheads="1"/>
          </p:cNvSpPr>
          <p:nvPr/>
        </p:nvSpPr>
        <p:spPr bwMode="auto">
          <a:xfrm>
            <a:off x="3032125" y="2586038"/>
            <a:ext cx="1066800" cy="425450"/>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dirty="0" smtClean="0">
                <a:solidFill>
                  <a:srgbClr val="000000"/>
                </a:solidFill>
              </a:rPr>
              <a:t>120,000</a:t>
            </a:r>
            <a:r>
              <a:rPr lang="en-US" sz="1600" b="1" dirty="0">
                <a:solidFill>
                  <a:srgbClr val="000000"/>
                </a:solidFill>
                <a:latin typeface="Arial" charset="0"/>
              </a:rPr>
              <a:t/>
            </a:r>
            <a:br>
              <a:rPr lang="en-US" sz="1600" b="1" dirty="0">
                <a:solidFill>
                  <a:srgbClr val="000000"/>
                </a:solidFill>
                <a:latin typeface="Arial" charset="0"/>
              </a:rPr>
            </a:br>
            <a:r>
              <a:rPr lang="en-US" sz="1050" dirty="0">
                <a:solidFill>
                  <a:srgbClr val="000000"/>
                </a:solidFill>
                <a:latin typeface="Arial" charset="0"/>
              </a:rPr>
              <a:t>Micro Trends</a:t>
            </a:r>
          </a:p>
        </p:txBody>
      </p:sp>
      <p:sp>
        <p:nvSpPr>
          <p:cNvPr id="535626" name="Rectangle 74"/>
          <p:cNvSpPr>
            <a:spLocks noChangeArrowheads="1"/>
          </p:cNvSpPr>
          <p:nvPr/>
        </p:nvSpPr>
        <p:spPr bwMode="auto">
          <a:xfrm>
            <a:off x="6553200" y="3543300"/>
            <a:ext cx="1066800" cy="419100"/>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dirty="0" smtClean="0">
                <a:solidFill>
                  <a:srgbClr val="000000"/>
                </a:solidFill>
              </a:rPr>
              <a:t>1,200</a:t>
            </a:r>
            <a:r>
              <a:rPr lang="en-US" sz="1600" dirty="0">
                <a:solidFill>
                  <a:srgbClr val="000000"/>
                </a:solidFill>
              </a:rPr>
              <a:t>+</a:t>
            </a:r>
            <a:r>
              <a:rPr lang="en-US" sz="1600" dirty="0">
                <a:solidFill>
                  <a:srgbClr val="000000"/>
                </a:solidFill>
                <a:latin typeface="Arial" charset="0"/>
              </a:rPr>
              <a:t/>
            </a:r>
            <a:br>
              <a:rPr lang="en-US" sz="1600" dirty="0">
                <a:solidFill>
                  <a:srgbClr val="000000"/>
                </a:solidFill>
                <a:latin typeface="Arial" charset="0"/>
              </a:rPr>
            </a:br>
            <a:r>
              <a:rPr lang="en-US" sz="1050" b="1" dirty="0">
                <a:solidFill>
                  <a:srgbClr val="000000"/>
                </a:solidFill>
                <a:latin typeface="Arial" charset="0"/>
              </a:rPr>
              <a:t>PRO Trends</a:t>
            </a:r>
          </a:p>
        </p:txBody>
      </p:sp>
      <p:sp>
        <p:nvSpPr>
          <p:cNvPr id="535627" name="Rectangle 75"/>
          <p:cNvSpPr>
            <a:spLocks noChangeArrowheads="1"/>
          </p:cNvSpPr>
          <p:nvPr/>
        </p:nvSpPr>
        <p:spPr bwMode="auto">
          <a:xfrm>
            <a:off x="4899025" y="3114675"/>
            <a:ext cx="1143000" cy="547688"/>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dirty="0">
                <a:solidFill>
                  <a:srgbClr val="000000"/>
                </a:solidFill>
              </a:rPr>
              <a:t>40,000</a:t>
            </a:r>
            <a:r>
              <a:rPr lang="en-US" sz="1600" b="1" dirty="0">
                <a:solidFill>
                  <a:srgbClr val="000000"/>
                </a:solidFill>
                <a:latin typeface="Arial" charset="0"/>
              </a:rPr>
              <a:t/>
            </a:r>
            <a:br>
              <a:rPr lang="en-US" sz="1600" b="1" dirty="0">
                <a:solidFill>
                  <a:srgbClr val="000000"/>
                </a:solidFill>
                <a:latin typeface="Arial" charset="0"/>
              </a:rPr>
            </a:br>
            <a:r>
              <a:rPr lang="en-US" sz="1050" dirty="0">
                <a:solidFill>
                  <a:srgbClr val="000000"/>
                </a:solidFill>
                <a:latin typeface="Arial" charset="0"/>
              </a:rPr>
              <a:t>Micro-Trends</a:t>
            </a:r>
            <a:br>
              <a:rPr lang="en-US" sz="1050" dirty="0">
                <a:solidFill>
                  <a:srgbClr val="000000"/>
                </a:solidFill>
                <a:latin typeface="Arial" charset="0"/>
              </a:rPr>
            </a:br>
            <a:r>
              <a:rPr lang="en-US" sz="1050" dirty="0">
                <a:solidFill>
                  <a:srgbClr val="000000"/>
                </a:solidFill>
                <a:latin typeface="Arial" charset="0"/>
              </a:rPr>
              <a:t>“The Best”</a:t>
            </a:r>
          </a:p>
        </p:txBody>
      </p:sp>
      <p:sp>
        <p:nvSpPr>
          <p:cNvPr id="29" name="Rectangle 275"/>
          <p:cNvSpPr>
            <a:spLocks noChangeArrowheads="1"/>
          </p:cNvSpPr>
          <p:nvPr/>
        </p:nvSpPr>
        <p:spPr bwMode="auto">
          <a:xfrm>
            <a:off x="1555750" y="2592388"/>
            <a:ext cx="1081088" cy="425450"/>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dirty="0" smtClean="0">
                <a:solidFill>
                  <a:srgbClr val="000000"/>
                </a:solidFill>
              </a:rPr>
              <a:t>80,000</a:t>
            </a:r>
            <a:r>
              <a:rPr lang="en-US" sz="1600" dirty="0">
                <a:solidFill>
                  <a:srgbClr val="000000"/>
                </a:solidFill>
                <a:latin typeface="Arial" charset="0"/>
              </a:rPr>
              <a:t/>
            </a:r>
            <a:br>
              <a:rPr lang="en-US" sz="1600" dirty="0">
                <a:solidFill>
                  <a:srgbClr val="000000"/>
                </a:solidFill>
                <a:latin typeface="Arial" charset="0"/>
              </a:rPr>
            </a:br>
            <a:r>
              <a:rPr lang="en-US" sz="1050" dirty="0">
                <a:solidFill>
                  <a:srgbClr val="000000"/>
                </a:solidFill>
                <a:latin typeface="Arial" charset="0"/>
              </a:rPr>
              <a:t>Trend Hunters</a:t>
            </a:r>
          </a:p>
        </p:txBody>
      </p:sp>
      <p:sp>
        <p:nvSpPr>
          <p:cNvPr id="9224" name="Rectangle 76"/>
          <p:cNvSpPr>
            <a:spLocks noChangeArrowheads="1"/>
          </p:cNvSpPr>
          <p:nvPr/>
        </p:nvSpPr>
        <p:spPr bwMode="auto">
          <a:xfrm rot="10800000">
            <a:off x="7312025" y="4418013"/>
            <a:ext cx="165100" cy="15398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25" name="Rectangle 77"/>
          <p:cNvSpPr>
            <a:spLocks noChangeArrowheads="1"/>
          </p:cNvSpPr>
          <p:nvPr/>
        </p:nvSpPr>
        <p:spPr bwMode="auto">
          <a:xfrm rot="10800000">
            <a:off x="7124700" y="4418013"/>
            <a:ext cx="163513" cy="15398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26" name="Rectangle 78"/>
          <p:cNvSpPr>
            <a:spLocks noChangeArrowheads="1"/>
          </p:cNvSpPr>
          <p:nvPr/>
        </p:nvSpPr>
        <p:spPr bwMode="auto">
          <a:xfrm rot="10800000">
            <a:off x="7312025" y="4197350"/>
            <a:ext cx="165100" cy="1555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27" name="Rectangle 79"/>
          <p:cNvSpPr>
            <a:spLocks noChangeArrowheads="1"/>
          </p:cNvSpPr>
          <p:nvPr/>
        </p:nvSpPr>
        <p:spPr bwMode="auto">
          <a:xfrm rot="10800000">
            <a:off x="7124700" y="4197350"/>
            <a:ext cx="163513" cy="1555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28" name="Rectangle 80"/>
          <p:cNvSpPr>
            <a:spLocks noChangeArrowheads="1"/>
          </p:cNvSpPr>
          <p:nvPr/>
        </p:nvSpPr>
        <p:spPr bwMode="auto">
          <a:xfrm rot="10800000">
            <a:off x="6873875" y="4418013"/>
            <a:ext cx="163513" cy="15398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29" name="Rectangle 81"/>
          <p:cNvSpPr>
            <a:spLocks noChangeArrowheads="1"/>
          </p:cNvSpPr>
          <p:nvPr/>
        </p:nvSpPr>
        <p:spPr bwMode="auto">
          <a:xfrm rot="10800000">
            <a:off x="6691313" y="4418013"/>
            <a:ext cx="163512" cy="15398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0" name="Rectangle 82"/>
          <p:cNvSpPr>
            <a:spLocks noChangeArrowheads="1"/>
          </p:cNvSpPr>
          <p:nvPr/>
        </p:nvSpPr>
        <p:spPr bwMode="auto">
          <a:xfrm rot="10800000">
            <a:off x="6873875" y="4197350"/>
            <a:ext cx="163513" cy="1555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1" name="Rectangle 83"/>
          <p:cNvSpPr>
            <a:spLocks noChangeArrowheads="1"/>
          </p:cNvSpPr>
          <p:nvPr/>
        </p:nvSpPr>
        <p:spPr bwMode="auto">
          <a:xfrm rot="10800000">
            <a:off x="6691313" y="4197350"/>
            <a:ext cx="163512" cy="1555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2" name="Rectangle 84"/>
          <p:cNvSpPr>
            <a:spLocks noChangeArrowheads="1"/>
          </p:cNvSpPr>
          <p:nvPr/>
        </p:nvSpPr>
        <p:spPr bwMode="auto">
          <a:xfrm rot="10800000">
            <a:off x="7312025" y="4027488"/>
            <a:ext cx="165100" cy="15398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3" name="Rectangle 85"/>
          <p:cNvSpPr>
            <a:spLocks noChangeArrowheads="1"/>
          </p:cNvSpPr>
          <p:nvPr/>
        </p:nvSpPr>
        <p:spPr bwMode="auto">
          <a:xfrm rot="10800000">
            <a:off x="7124700" y="4027488"/>
            <a:ext cx="163513" cy="15398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4" name="Rectangle 86"/>
          <p:cNvSpPr>
            <a:spLocks noChangeArrowheads="1"/>
          </p:cNvSpPr>
          <p:nvPr/>
        </p:nvSpPr>
        <p:spPr bwMode="auto">
          <a:xfrm rot="10800000">
            <a:off x="6873875" y="4027488"/>
            <a:ext cx="163513" cy="15398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5" name="Rectangle 87"/>
          <p:cNvSpPr>
            <a:spLocks noChangeArrowheads="1"/>
          </p:cNvSpPr>
          <p:nvPr/>
        </p:nvSpPr>
        <p:spPr bwMode="auto">
          <a:xfrm rot="10800000">
            <a:off x="6691313" y="4027488"/>
            <a:ext cx="163512" cy="15398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6" name="Rectangle 76"/>
          <p:cNvSpPr>
            <a:spLocks noChangeArrowheads="1"/>
          </p:cNvSpPr>
          <p:nvPr/>
        </p:nvSpPr>
        <p:spPr bwMode="auto">
          <a:xfrm rot="10800000">
            <a:off x="7312025" y="4594225"/>
            <a:ext cx="165100" cy="153988"/>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7" name="Rectangle 77"/>
          <p:cNvSpPr>
            <a:spLocks noChangeArrowheads="1"/>
          </p:cNvSpPr>
          <p:nvPr/>
        </p:nvSpPr>
        <p:spPr bwMode="auto">
          <a:xfrm rot="10800000">
            <a:off x="7124700" y="4594225"/>
            <a:ext cx="163513" cy="153988"/>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8" name="Rectangle 80"/>
          <p:cNvSpPr>
            <a:spLocks noChangeArrowheads="1"/>
          </p:cNvSpPr>
          <p:nvPr/>
        </p:nvSpPr>
        <p:spPr bwMode="auto">
          <a:xfrm rot="10800000">
            <a:off x="6873875" y="4594225"/>
            <a:ext cx="163513" cy="15398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39" name="Rectangle 81"/>
          <p:cNvSpPr>
            <a:spLocks noChangeArrowheads="1"/>
          </p:cNvSpPr>
          <p:nvPr/>
        </p:nvSpPr>
        <p:spPr bwMode="auto">
          <a:xfrm rot="10800000">
            <a:off x="6691313" y="4594225"/>
            <a:ext cx="163512" cy="153988"/>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0" name="Rectangle 76"/>
          <p:cNvSpPr>
            <a:spLocks noChangeArrowheads="1"/>
          </p:cNvSpPr>
          <p:nvPr/>
        </p:nvSpPr>
        <p:spPr bwMode="auto">
          <a:xfrm rot="5400000">
            <a:off x="5358607" y="4569619"/>
            <a:ext cx="209550" cy="19843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1" name="Rectangle 77"/>
          <p:cNvSpPr>
            <a:spLocks noChangeArrowheads="1"/>
          </p:cNvSpPr>
          <p:nvPr/>
        </p:nvSpPr>
        <p:spPr bwMode="auto">
          <a:xfrm rot="5400000">
            <a:off x="5357813" y="4851400"/>
            <a:ext cx="211138"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2" name="Rectangle 78"/>
          <p:cNvSpPr>
            <a:spLocks noChangeArrowheads="1"/>
          </p:cNvSpPr>
          <p:nvPr/>
        </p:nvSpPr>
        <p:spPr bwMode="auto">
          <a:xfrm rot="5400000">
            <a:off x="5101432" y="4569619"/>
            <a:ext cx="209550" cy="19843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3" name="Rectangle 79"/>
          <p:cNvSpPr>
            <a:spLocks noChangeArrowheads="1"/>
          </p:cNvSpPr>
          <p:nvPr/>
        </p:nvSpPr>
        <p:spPr bwMode="auto">
          <a:xfrm rot="5400000">
            <a:off x="5100638" y="4851400"/>
            <a:ext cx="211138" cy="198437"/>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4" name="Rectangle 84"/>
          <p:cNvSpPr>
            <a:spLocks noChangeArrowheads="1"/>
          </p:cNvSpPr>
          <p:nvPr/>
        </p:nvSpPr>
        <p:spPr bwMode="auto">
          <a:xfrm rot="5400000">
            <a:off x="5611019" y="4569619"/>
            <a:ext cx="209550"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5" name="Rectangle 85"/>
          <p:cNvSpPr>
            <a:spLocks noChangeArrowheads="1"/>
          </p:cNvSpPr>
          <p:nvPr/>
        </p:nvSpPr>
        <p:spPr bwMode="auto">
          <a:xfrm rot="5400000">
            <a:off x="5610225" y="4851400"/>
            <a:ext cx="211138" cy="198438"/>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6" name="Rectangle 77"/>
          <p:cNvSpPr>
            <a:spLocks noChangeArrowheads="1"/>
          </p:cNvSpPr>
          <p:nvPr/>
        </p:nvSpPr>
        <p:spPr bwMode="auto">
          <a:xfrm rot="5400000">
            <a:off x="5610225" y="3724275"/>
            <a:ext cx="211138"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7" name="Rectangle 79"/>
          <p:cNvSpPr>
            <a:spLocks noChangeArrowheads="1"/>
          </p:cNvSpPr>
          <p:nvPr/>
        </p:nvSpPr>
        <p:spPr bwMode="auto">
          <a:xfrm rot="5400000">
            <a:off x="5357813" y="3724275"/>
            <a:ext cx="211138" cy="198437"/>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8" name="Rectangle 80"/>
          <p:cNvSpPr>
            <a:spLocks noChangeArrowheads="1"/>
          </p:cNvSpPr>
          <p:nvPr/>
        </p:nvSpPr>
        <p:spPr bwMode="auto">
          <a:xfrm rot="5400000">
            <a:off x="5611019" y="4002881"/>
            <a:ext cx="209550" cy="19843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49" name="Rectangle 81"/>
          <p:cNvSpPr>
            <a:spLocks noChangeArrowheads="1"/>
          </p:cNvSpPr>
          <p:nvPr/>
        </p:nvSpPr>
        <p:spPr bwMode="auto">
          <a:xfrm rot="5400000">
            <a:off x="5611019" y="4279106"/>
            <a:ext cx="209550"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0" name="Rectangle 82"/>
          <p:cNvSpPr>
            <a:spLocks noChangeArrowheads="1"/>
          </p:cNvSpPr>
          <p:nvPr/>
        </p:nvSpPr>
        <p:spPr bwMode="auto">
          <a:xfrm rot="5400000">
            <a:off x="5358607" y="4002881"/>
            <a:ext cx="209550" cy="19843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1" name="Rectangle 83"/>
          <p:cNvSpPr>
            <a:spLocks noChangeArrowheads="1"/>
          </p:cNvSpPr>
          <p:nvPr/>
        </p:nvSpPr>
        <p:spPr bwMode="auto">
          <a:xfrm rot="5400000">
            <a:off x="5358607" y="4279106"/>
            <a:ext cx="209550"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2" name="Rectangle 85"/>
          <p:cNvSpPr>
            <a:spLocks noChangeArrowheads="1"/>
          </p:cNvSpPr>
          <p:nvPr/>
        </p:nvSpPr>
        <p:spPr bwMode="auto">
          <a:xfrm rot="5400000">
            <a:off x="5100638" y="3724275"/>
            <a:ext cx="211138"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3" name="Rectangle 86"/>
          <p:cNvSpPr>
            <a:spLocks noChangeArrowheads="1"/>
          </p:cNvSpPr>
          <p:nvPr/>
        </p:nvSpPr>
        <p:spPr bwMode="auto">
          <a:xfrm rot="5400000">
            <a:off x="5101432" y="4002881"/>
            <a:ext cx="209550" cy="19843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4" name="Rectangle 87"/>
          <p:cNvSpPr>
            <a:spLocks noChangeArrowheads="1"/>
          </p:cNvSpPr>
          <p:nvPr/>
        </p:nvSpPr>
        <p:spPr bwMode="auto">
          <a:xfrm rot="5400000">
            <a:off x="5101432" y="4279106"/>
            <a:ext cx="209550"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5" name="Line 69"/>
          <p:cNvSpPr>
            <a:spLocks noChangeShapeType="1"/>
          </p:cNvSpPr>
          <p:nvPr/>
        </p:nvSpPr>
        <p:spPr bwMode="auto">
          <a:xfrm>
            <a:off x="4367213" y="3200400"/>
            <a:ext cx="509587" cy="533400"/>
          </a:xfrm>
          <a:prstGeom prst="line">
            <a:avLst/>
          </a:prstGeom>
          <a:noFill/>
          <a:ln w="69850">
            <a:solidFill>
              <a:schemeClr val="tx1"/>
            </a:solidFill>
            <a:round/>
            <a:headEnd/>
            <a:tailEnd type="triangle" w="med" len="med"/>
          </a:ln>
        </p:spPr>
        <p:txBody>
          <a:bodyPr>
            <a:spAutoFit/>
          </a:bodyPr>
          <a:lstStyle/>
          <a:p>
            <a:pPr fontAlgn="base">
              <a:lnSpc>
                <a:spcPct val="80000"/>
              </a:lnSpc>
              <a:spcBef>
                <a:spcPct val="0"/>
              </a:spcBef>
              <a:spcAft>
                <a:spcPct val="0"/>
              </a:spcAft>
            </a:pPr>
            <a:endParaRPr lang="en-US" sz="2100">
              <a:solidFill>
                <a:srgbClr val="FFFFFF"/>
              </a:solidFill>
              <a:latin typeface="Arial" charset="0"/>
            </a:endParaRPr>
          </a:p>
        </p:txBody>
      </p:sp>
      <p:sp>
        <p:nvSpPr>
          <p:cNvPr id="9256" name="Line 70"/>
          <p:cNvSpPr>
            <a:spLocks noChangeShapeType="1"/>
          </p:cNvSpPr>
          <p:nvPr/>
        </p:nvSpPr>
        <p:spPr bwMode="auto">
          <a:xfrm flipV="1">
            <a:off x="4367213" y="5029200"/>
            <a:ext cx="509587" cy="533400"/>
          </a:xfrm>
          <a:prstGeom prst="line">
            <a:avLst/>
          </a:prstGeom>
          <a:noFill/>
          <a:ln w="69850">
            <a:solidFill>
              <a:schemeClr val="tx1"/>
            </a:solidFill>
            <a:round/>
            <a:headEnd/>
            <a:tailEnd type="triangle" w="med" len="med"/>
          </a:ln>
        </p:spPr>
        <p:txBody>
          <a:bodyPr>
            <a:spAutoFit/>
          </a:bodyPr>
          <a:lstStyle/>
          <a:p>
            <a:pPr fontAlgn="base">
              <a:lnSpc>
                <a:spcPct val="80000"/>
              </a:lnSpc>
              <a:spcBef>
                <a:spcPct val="0"/>
              </a:spcBef>
              <a:spcAft>
                <a:spcPct val="0"/>
              </a:spcAft>
            </a:pPr>
            <a:endParaRPr lang="en-US" sz="2100">
              <a:solidFill>
                <a:srgbClr val="FFFFFF"/>
              </a:solidFill>
              <a:latin typeface="Arial" charset="0"/>
            </a:endParaRPr>
          </a:p>
        </p:txBody>
      </p:sp>
      <p:sp>
        <p:nvSpPr>
          <p:cNvPr id="9257" name="Rectangle 76"/>
          <p:cNvSpPr>
            <a:spLocks noChangeArrowheads="1"/>
          </p:cNvSpPr>
          <p:nvPr/>
        </p:nvSpPr>
        <p:spPr bwMode="auto">
          <a:xfrm rot="5400000">
            <a:off x="3702844" y="4180681"/>
            <a:ext cx="209550"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8" name="Rectangle 77"/>
          <p:cNvSpPr>
            <a:spLocks noChangeArrowheads="1"/>
          </p:cNvSpPr>
          <p:nvPr/>
        </p:nvSpPr>
        <p:spPr bwMode="auto">
          <a:xfrm rot="5400000">
            <a:off x="3702050" y="4462463"/>
            <a:ext cx="211137"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59" name="Rectangle 78"/>
          <p:cNvSpPr>
            <a:spLocks noChangeArrowheads="1"/>
          </p:cNvSpPr>
          <p:nvPr/>
        </p:nvSpPr>
        <p:spPr bwMode="auto">
          <a:xfrm rot="5400000">
            <a:off x="3453607" y="4180681"/>
            <a:ext cx="209550" cy="19843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0" name="Rectangle 79"/>
          <p:cNvSpPr>
            <a:spLocks noChangeArrowheads="1"/>
          </p:cNvSpPr>
          <p:nvPr/>
        </p:nvSpPr>
        <p:spPr bwMode="auto">
          <a:xfrm rot="5400000">
            <a:off x="3452813" y="4462463"/>
            <a:ext cx="211137" cy="198437"/>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1" name="Rectangle 80"/>
          <p:cNvSpPr>
            <a:spLocks noChangeArrowheads="1"/>
          </p:cNvSpPr>
          <p:nvPr/>
        </p:nvSpPr>
        <p:spPr bwMode="auto">
          <a:xfrm rot="5400000">
            <a:off x="3702844" y="4741069"/>
            <a:ext cx="209550" cy="19843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2" name="Rectangle 81"/>
          <p:cNvSpPr>
            <a:spLocks noChangeArrowheads="1"/>
          </p:cNvSpPr>
          <p:nvPr/>
        </p:nvSpPr>
        <p:spPr bwMode="auto">
          <a:xfrm rot="5400000">
            <a:off x="3702844" y="5017294"/>
            <a:ext cx="209550"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3" name="Rectangle 82"/>
          <p:cNvSpPr>
            <a:spLocks noChangeArrowheads="1"/>
          </p:cNvSpPr>
          <p:nvPr/>
        </p:nvSpPr>
        <p:spPr bwMode="auto">
          <a:xfrm rot="5400000">
            <a:off x="3453607" y="4741069"/>
            <a:ext cx="209550" cy="19843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4" name="Rectangle 83"/>
          <p:cNvSpPr>
            <a:spLocks noChangeArrowheads="1"/>
          </p:cNvSpPr>
          <p:nvPr/>
        </p:nvSpPr>
        <p:spPr bwMode="auto">
          <a:xfrm rot="5400000">
            <a:off x="3453607" y="5017294"/>
            <a:ext cx="209550"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5" name="Rectangle 84"/>
          <p:cNvSpPr>
            <a:spLocks noChangeArrowheads="1"/>
          </p:cNvSpPr>
          <p:nvPr/>
        </p:nvSpPr>
        <p:spPr bwMode="auto">
          <a:xfrm rot="5400000">
            <a:off x="3963194" y="4180681"/>
            <a:ext cx="209550"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6" name="Rectangle 85"/>
          <p:cNvSpPr>
            <a:spLocks noChangeArrowheads="1"/>
          </p:cNvSpPr>
          <p:nvPr/>
        </p:nvSpPr>
        <p:spPr bwMode="auto">
          <a:xfrm rot="5400000">
            <a:off x="3962400" y="4462463"/>
            <a:ext cx="211137" cy="19843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7" name="Rectangle 86"/>
          <p:cNvSpPr>
            <a:spLocks noChangeArrowheads="1"/>
          </p:cNvSpPr>
          <p:nvPr/>
        </p:nvSpPr>
        <p:spPr bwMode="auto">
          <a:xfrm rot="5400000">
            <a:off x="3963194" y="4741069"/>
            <a:ext cx="209550"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8" name="Rectangle 87"/>
          <p:cNvSpPr>
            <a:spLocks noChangeArrowheads="1"/>
          </p:cNvSpPr>
          <p:nvPr/>
        </p:nvSpPr>
        <p:spPr bwMode="auto">
          <a:xfrm rot="5400000">
            <a:off x="3963194" y="5017294"/>
            <a:ext cx="209550" cy="19843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69" name="Rectangle 76"/>
          <p:cNvSpPr>
            <a:spLocks noChangeArrowheads="1"/>
          </p:cNvSpPr>
          <p:nvPr/>
        </p:nvSpPr>
        <p:spPr bwMode="auto">
          <a:xfrm rot="5400000">
            <a:off x="3962400" y="3054350"/>
            <a:ext cx="211138"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0" name="Rectangle 77"/>
          <p:cNvSpPr>
            <a:spLocks noChangeArrowheads="1"/>
          </p:cNvSpPr>
          <p:nvPr/>
        </p:nvSpPr>
        <p:spPr bwMode="auto">
          <a:xfrm rot="5400000">
            <a:off x="3962400" y="3335338"/>
            <a:ext cx="211137"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1" name="Rectangle 78"/>
          <p:cNvSpPr>
            <a:spLocks noChangeArrowheads="1"/>
          </p:cNvSpPr>
          <p:nvPr/>
        </p:nvSpPr>
        <p:spPr bwMode="auto">
          <a:xfrm rot="5400000">
            <a:off x="3702050" y="3054350"/>
            <a:ext cx="211138" cy="1984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2" name="Rectangle 79"/>
          <p:cNvSpPr>
            <a:spLocks noChangeArrowheads="1"/>
          </p:cNvSpPr>
          <p:nvPr/>
        </p:nvSpPr>
        <p:spPr bwMode="auto">
          <a:xfrm rot="5400000">
            <a:off x="3702050" y="3335338"/>
            <a:ext cx="211137" cy="198438"/>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3" name="Rectangle 80"/>
          <p:cNvSpPr>
            <a:spLocks noChangeArrowheads="1"/>
          </p:cNvSpPr>
          <p:nvPr/>
        </p:nvSpPr>
        <p:spPr bwMode="auto">
          <a:xfrm rot="5400000">
            <a:off x="3963194" y="3613944"/>
            <a:ext cx="209550" cy="198438"/>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4" name="Rectangle 81"/>
          <p:cNvSpPr>
            <a:spLocks noChangeArrowheads="1"/>
          </p:cNvSpPr>
          <p:nvPr/>
        </p:nvSpPr>
        <p:spPr bwMode="auto">
          <a:xfrm rot="5400000">
            <a:off x="3963194" y="3890169"/>
            <a:ext cx="209550" cy="198438"/>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5" name="Rectangle 82"/>
          <p:cNvSpPr>
            <a:spLocks noChangeArrowheads="1"/>
          </p:cNvSpPr>
          <p:nvPr/>
        </p:nvSpPr>
        <p:spPr bwMode="auto">
          <a:xfrm rot="5400000">
            <a:off x="3702844" y="3613944"/>
            <a:ext cx="209550" cy="1984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6" name="Rectangle 83"/>
          <p:cNvSpPr>
            <a:spLocks noChangeArrowheads="1"/>
          </p:cNvSpPr>
          <p:nvPr/>
        </p:nvSpPr>
        <p:spPr bwMode="auto">
          <a:xfrm rot="5400000">
            <a:off x="3702844" y="3890169"/>
            <a:ext cx="209550"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7" name="Rectangle 84"/>
          <p:cNvSpPr>
            <a:spLocks noChangeArrowheads="1"/>
          </p:cNvSpPr>
          <p:nvPr/>
        </p:nvSpPr>
        <p:spPr bwMode="auto">
          <a:xfrm rot="5400000">
            <a:off x="3452813" y="3054350"/>
            <a:ext cx="211138"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8" name="Rectangle 85"/>
          <p:cNvSpPr>
            <a:spLocks noChangeArrowheads="1"/>
          </p:cNvSpPr>
          <p:nvPr/>
        </p:nvSpPr>
        <p:spPr bwMode="auto">
          <a:xfrm rot="5400000">
            <a:off x="3452813" y="3335338"/>
            <a:ext cx="211137"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79" name="Rectangle 86"/>
          <p:cNvSpPr>
            <a:spLocks noChangeArrowheads="1"/>
          </p:cNvSpPr>
          <p:nvPr/>
        </p:nvSpPr>
        <p:spPr bwMode="auto">
          <a:xfrm rot="5400000">
            <a:off x="3453607" y="3613944"/>
            <a:ext cx="209550" cy="19843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0" name="Rectangle 87"/>
          <p:cNvSpPr>
            <a:spLocks noChangeArrowheads="1"/>
          </p:cNvSpPr>
          <p:nvPr/>
        </p:nvSpPr>
        <p:spPr bwMode="auto">
          <a:xfrm rot="5400000">
            <a:off x="3453607" y="3890169"/>
            <a:ext cx="209550"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1" name="Rectangle 76"/>
          <p:cNvSpPr>
            <a:spLocks noChangeArrowheads="1"/>
          </p:cNvSpPr>
          <p:nvPr/>
        </p:nvSpPr>
        <p:spPr bwMode="auto">
          <a:xfrm rot="5400000">
            <a:off x="3702050" y="5581650"/>
            <a:ext cx="211138"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2" name="Rectangle 78"/>
          <p:cNvSpPr>
            <a:spLocks noChangeArrowheads="1"/>
          </p:cNvSpPr>
          <p:nvPr/>
        </p:nvSpPr>
        <p:spPr bwMode="auto">
          <a:xfrm rot="5400000">
            <a:off x="3452813" y="5581650"/>
            <a:ext cx="211138" cy="198437"/>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3" name="Rectangle 84"/>
          <p:cNvSpPr>
            <a:spLocks noChangeArrowheads="1"/>
          </p:cNvSpPr>
          <p:nvPr/>
        </p:nvSpPr>
        <p:spPr bwMode="auto">
          <a:xfrm rot="5400000">
            <a:off x="3962400" y="5581650"/>
            <a:ext cx="211138" cy="198438"/>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4" name="Rectangle 81"/>
          <p:cNvSpPr>
            <a:spLocks noChangeArrowheads="1"/>
          </p:cNvSpPr>
          <p:nvPr/>
        </p:nvSpPr>
        <p:spPr bwMode="auto">
          <a:xfrm rot="5400000">
            <a:off x="3962400" y="5291138"/>
            <a:ext cx="211137" cy="1984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5" name="Rectangle 83"/>
          <p:cNvSpPr>
            <a:spLocks noChangeArrowheads="1"/>
          </p:cNvSpPr>
          <p:nvPr/>
        </p:nvSpPr>
        <p:spPr bwMode="auto">
          <a:xfrm rot="5400000">
            <a:off x="3702050" y="5291138"/>
            <a:ext cx="211137" cy="198438"/>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6" name="Rectangle 87"/>
          <p:cNvSpPr>
            <a:spLocks noChangeArrowheads="1"/>
          </p:cNvSpPr>
          <p:nvPr/>
        </p:nvSpPr>
        <p:spPr bwMode="auto">
          <a:xfrm rot="5400000">
            <a:off x="3452813" y="5291138"/>
            <a:ext cx="211137"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7" name="Rectangle 84"/>
          <p:cNvSpPr>
            <a:spLocks noChangeArrowheads="1"/>
          </p:cNvSpPr>
          <p:nvPr/>
        </p:nvSpPr>
        <p:spPr bwMode="auto">
          <a:xfrm rot="5400000">
            <a:off x="3202782" y="4180681"/>
            <a:ext cx="209550"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8" name="Rectangle 85"/>
          <p:cNvSpPr>
            <a:spLocks noChangeArrowheads="1"/>
          </p:cNvSpPr>
          <p:nvPr/>
        </p:nvSpPr>
        <p:spPr bwMode="auto">
          <a:xfrm rot="5400000">
            <a:off x="3201988" y="4462463"/>
            <a:ext cx="211137"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89" name="Rectangle 86"/>
          <p:cNvSpPr>
            <a:spLocks noChangeArrowheads="1"/>
          </p:cNvSpPr>
          <p:nvPr/>
        </p:nvSpPr>
        <p:spPr bwMode="auto">
          <a:xfrm rot="5400000">
            <a:off x="3202782" y="4741069"/>
            <a:ext cx="209550" cy="19843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0" name="Rectangle 87"/>
          <p:cNvSpPr>
            <a:spLocks noChangeArrowheads="1"/>
          </p:cNvSpPr>
          <p:nvPr/>
        </p:nvSpPr>
        <p:spPr bwMode="auto">
          <a:xfrm rot="5400000">
            <a:off x="3202782" y="5017294"/>
            <a:ext cx="209550"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1" name="Rectangle 76"/>
          <p:cNvSpPr>
            <a:spLocks noChangeArrowheads="1"/>
          </p:cNvSpPr>
          <p:nvPr/>
        </p:nvSpPr>
        <p:spPr bwMode="auto">
          <a:xfrm rot="5400000">
            <a:off x="3201988" y="3054350"/>
            <a:ext cx="211138" cy="19843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2" name="Rectangle 77"/>
          <p:cNvSpPr>
            <a:spLocks noChangeArrowheads="1"/>
          </p:cNvSpPr>
          <p:nvPr/>
        </p:nvSpPr>
        <p:spPr bwMode="auto">
          <a:xfrm rot="5400000">
            <a:off x="3201988" y="3335338"/>
            <a:ext cx="211137"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3" name="Rectangle 80"/>
          <p:cNvSpPr>
            <a:spLocks noChangeArrowheads="1"/>
          </p:cNvSpPr>
          <p:nvPr/>
        </p:nvSpPr>
        <p:spPr bwMode="auto">
          <a:xfrm rot="5400000">
            <a:off x="3202782" y="3613944"/>
            <a:ext cx="209550" cy="1984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4" name="Rectangle 81"/>
          <p:cNvSpPr>
            <a:spLocks noChangeArrowheads="1"/>
          </p:cNvSpPr>
          <p:nvPr/>
        </p:nvSpPr>
        <p:spPr bwMode="auto">
          <a:xfrm rot="5400000">
            <a:off x="3202782" y="3890169"/>
            <a:ext cx="209550" cy="1984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5" name="Rectangle 84"/>
          <p:cNvSpPr>
            <a:spLocks noChangeArrowheads="1"/>
          </p:cNvSpPr>
          <p:nvPr/>
        </p:nvSpPr>
        <p:spPr bwMode="auto">
          <a:xfrm rot="5400000">
            <a:off x="3201988" y="5581650"/>
            <a:ext cx="211138" cy="198437"/>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6" name="Rectangle 81"/>
          <p:cNvSpPr>
            <a:spLocks noChangeArrowheads="1"/>
          </p:cNvSpPr>
          <p:nvPr/>
        </p:nvSpPr>
        <p:spPr bwMode="auto">
          <a:xfrm rot="5400000">
            <a:off x="3201988" y="5291138"/>
            <a:ext cx="211137" cy="198437"/>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297" name="Rectangle 275"/>
          <p:cNvSpPr>
            <a:spLocks noChangeArrowheads="1"/>
          </p:cNvSpPr>
          <p:nvPr/>
        </p:nvSpPr>
        <p:spPr bwMode="auto">
          <a:xfrm>
            <a:off x="1524000" y="1752600"/>
            <a:ext cx="2590800" cy="449263"/>
          </a:xfrm>
          <a:prstGeom prst="rect">
            <a:avLst/>
          </a:prstGeom>
          <a:noFill/>
          <a:ln w="9525" algn="ctr">
            <a:noFill/>
            <a:miter lim="800000"/>
            <a:headEnd/>
            <a:tailEnd/>
          </a:ln>
        </p:spPr>
        <p:txBody>
          <a:bodyPr>
            <a:spAutoFit/>
          </a:bodyPr>
          <a:lstStyle/>
          <a:p>
            <a:pPr algn="ctr" fontAlgn="base">
              <a:lnSpc>
                <a:spcPct val="80000"/>
              </a:lnSpc>
              <a:spcBef>
                <a:spcPct val="0"/>
              </a:spcBef>
              <a:spcAft>
                <a:spcPct val="0"/>
              </a:spcAft>
            </a:pPr>
            <a:r>
              <a:rPr lang="en-US">
                <a:solidFill>
                  <a:srgbClr val="000000"/>
                </a:solidFill>
              </a:rPr>
              <a:t>CROWDSOURCED</a:t>
            </a:r>
            <a:r>
              <a:rPr lang="en-US">
                <a:solidFill>
                  <a:srgbClr val="000000"/>
                </a:solidFill>
                <a:latin typeface="Arial" charset="0"/>
              </a:rPr>
              <a:t/>
            </a:r>
            <a:br>
              <a:rPr lang="en-US">
                <a:solidFill>
                  <a:srgbClr val="000000"/>
                </a:solidFill>
                <a:latin typeface="Arial" charset="0"/>
              </a:rPr>
            </a:br>
            <a:r>
              <a:rPr lang="en-US" sz="1100">
                <a:solidFill>
                  <a:srgbClr val="000000"/>
                </a:solidFill>
                <a:latin typeface="Arial" charset="0"/>
              </a:rPr>
              <a:t>World’s Largest Trend Network</a:t>
            </a:r>
          </a:p>
        </p:txBody>
      </p:sp>
      <p:sp>
        <p:nvSpPr>
          <p:cNvPr id="9298" name="Rectangle 275"/>
          <p:cNvSpPr>
            <a:spLocks noChangeArrowheads="1"/>
          </p:cNvSpPr>
          <p:nvPr/>
        </p:nvSpPr>
        <p:spPr bwMode="auto">
          <a:xfrm>
            <a:off x="3962400" y="1752600"/>
            <a:ext cx="2590800" cy="449263"/>
          </a:xfrm>
          <a:prstGeom prst="rect">
            <a:avLst/>
          </a:prstGeom>
          <a:noFill/>
          <a:ln w="9525" algn="ctr">
            <a:noFill/>
            <a:miter lim="800000"/>
            <a:headEnd/>
            <a:tailEnd/>
          </a:ln>
        </p:spPr>
        <p:txBody>
          <a:bodyPr>
            <a:spAutoFit/>
          </a:bodyPr>
          <a:lstStyle/>
          <a:p>
            <a:pPr algn="ctr" fontAlgn="base">
              <a:lnSpc>
                <a:spcPct val="80000"/>
              </a:lnSpc>
              <a:spcBef>
                <a:spcPct val="0"/>
              </a:spcBef>
              <a:spcAft>
                <a:spcPct val="0"/>
              </a:spcAft>
            </a:pPr>
            <a:r>
              <a:rPr lang="en-US">
                <a:solidFill>
                  <a:srgbClr val="000000"/>
                </a:solidFill>
              </a:rPr>
              <a:t>CROWD FILTERED</a:t>
            </a:r>
            <a:r>
              <a:rPr lang="en-US">
                <a:solidFill>
                  <a:srgbClr val="000000"/>
                </a:solidFill>
                <a:latin typeface="Arial" charset="0"/>
              </a:rPr>
              <a:t/>
            </a:r>
            <a:br>
              <a:rPr lang="en-US">
                <a:solidFill>
                  <a:srgbClr val="000000"/>
                </a:solidFill>
                <a:latin typeface="Arial" charset="0"/>
              </a:rPr>
            </a:br>
            <a:r>
              <a:rPr lang="en-US" sz="1100">
                <a:solidFill>
                  <a:srgbClr val="000000"/>
                </a:solidFill>
                <a:latin typeface="Arial" charset="0"/>
              </a:rPr>
              <a:t>300,000,000+ Page Views</a:t>
            </a:r>
          </a:p>
        </p:txBody>
      </p:sp>
      <p:sp>
        <p:nvSpPr>
          <p:cNvPr id="9299" name="Rectangle 275"/>
          <p:cNvSpPr>
            <a:spLocks noChangeArrowheads="1"/>
          </p:cNvSpPr>
          <p:nvPr/>
        </p:nvSpPr>
        <p:spPr bwMode="auto">
          <a:xfrm>
            <a:off x="6413500" y="1752600"/>
            <a:ext cx="1371600" cy="449263"/>
          </a:xfrm>
          <a:prstGeom prst="rect">
            <a:avLst/>
          </a:prstGeom>
          <a:noFill/>
          <a:ln w="9525" algn="ctr">
            <a:noFill/>
            <a:miter lim="800000"/>
            <a:headEnd/>
            <a:tailEnd/>
          </a:ln>
        </p:spPr>
        <p:txBody>
          <a:bodyPr>
            <a:spAutoFit/>
          </a:bodyPr>
          <a:lstStyle/>
          <a:p>
            <a:pPr algn="ctr" fontAlgn="base">
              <a:lnSpc>
                <a:spcPct val="80000"/>
              </a:lnSpc>
              <a:spcBef>
                <a:spcPct val="0"/>
              </a:spcBef>
              <a:spcAft>
                <a:spcPct val="0"/>
              </a:spcAft>
            </a:pPr>
            <a:r>
              <a:rPr lang="en-US">
                <a:solidFill>
                  <a:srgbClr val="000000"/>
                </a:solidFill>
              </a:rPr>
              <a:t>INSIGHT</a:t>
            </a:r>
            <a:br>
              <a:rPr lang="en-US">
                <a:solidFill>
                  <a:srgbClr val="000000"/>
                </a:solidFill>
              </a:rPr>
            </a:br>
            <a:r>
              <a:rPr lang="en-US" sz="1100">
                <a:solidFill>
                  <a:srgbClr val="000000"/>
                </a:solidFill>
                <a:latin typeface="Arial" charset="0"/>
              </a:rPr>
              <a:t>Inspirational Ideas</a:t>
            </a:r>
          </a:p>
        </p:txBody>
      </p:sp>
      <p:sp>
        <p:nvSpPr>
          <p:cNvPr id="9300" name="Line 69"/>
          <p:cNvSpPr>
            <a:spLocks noChangeShapeType="1"/>
          </p:cNvSpPr>
          <p:nvPr/>
        </p:nvSpPr>
        <p:spPr bwMode="auto">
          <a:xfrm>
            <a:off x="6021388" y="3810000"/>
            <a:ext cx="509587" cy="381000"/>
          </a:xfrm>
          <a:prstGeom prst="line">
            <a:avLst/>
          </a:prstGeom>
          <a:noFill/>
          <a:ln w="69850">
            <a:solidFill>
              <a:schemeClr val="tx1"/>
            </a:solidFill>
            <a:round/>
            <a:headEnd/>
            <a:tailEnd type="triangle" w="med" len="med"/>
          </a:ln>
        </p:spPr>
        <p:txBody>
          <a:bodyPr>
            <a:spAutoFit/>
          </a:bodyPr>
          <a:lstStyle/>
          <a:p>
            <a:pPr fontAlgn="base">
              <a:lnSpc>
                <a:spcPct val="80000"/>
              </a:lnSpc>
              <a:spcBef>
                <a:spcPct val="0"/>
              </a:spcBef>
              <a:spcAft>
                <a:spcPct val="0"/>
              </a:spcAft>
            </a:pPr>
            <a:endParaRPr lang="en-US" sz="2100">
              <a:solidFill>
                <a:srgbClr val="FFFFFF"/>
              </a:solidFill>
              <a:latin typeface="Arial" charset="0"/>
            </a:endParaRPr>
          </a:p>
        </p:txBody>
      </p:sp>
      <p:sp>
        <p:nvSpPr>
          <p:cNvPr id="9301" name="Line 70"/>
          <p:cNvSpPr>
            <a:spLocks noChangeShapeType="1"/>
          </p:cNvSpPr>
          <p:nvPr/>
        </p:nvSpPr>
        <p:spPr bwMode="auto">
          <a:xfrm flipV="1">
            <a:off x="5997575" y="4572000"/>
            <a:ext cx="533400" cy="355600"/>
          </a:xfrm>
          <a:prstGeom prst="line">
            <a:avLst/>
          </a:prstGeom>
          <a:noFill/>
          <a:ln w="69850">
            <a:solidFill>
              <a:schemeClr val="tx1"/>
            </a:solidFill>
            <a:round/>
            <a:headEnd/>
            <a:tailEnd type="triangle" w="med" len="med"/>
          </a:ln>
        </p:spPr>
        <p:txBody>
          <a:bodyPr>
            <a:spAutoFit/>
          </a:bodyPr>
          <a:lstStyle/>
          <a:p>
            <a:pPr fontAlgn="base">
              <a:lnSpc>
                <a:spcPct val="80000"/>
              </a:lnSpc>
              <a:spcBef>
                <a:spcPct val="0"/>
              </a:spcBef>
              <a:spcAft>
                <a:spcPct val="0"/>
              </a:spcAft>
            </a:pPr>
            <a:endParaRPr lang="en-US" sz="2100">
              <a:solidFill>
                <a:srgbClr val="FFFFFF"/>
              </a:solidFill>
              <a:latin typeface="Arial" charset="0"/>
            </a:endParaRPr>
          </a:p>
        </p:txBody>
      </p:sp>
      <p:sp>
        <p:nvSpPr>
          <p:cNvPr id="231" name="AutoShape 160"/>
          <p:cNvSpPr>
            <a:spLocks/>
          </p:cNvSpPr>
          <p:nvPr/>
        </p:nvSpPr>
        <p:spPr bwMode="auto">
          <a:xfrm rot="16200000">
            <a:off x="2689225" y="1044575"/>
            <a:ext cx="304800" cy="2635250"/>
          </a:xfrm>
          <a:prstGeom prst="rightBrace">
            <a:avLst>
              <a:gd name="adj1" fmla="val 110417"/>
              <a:gd name="adj2" fmla="val 50000"/>
            </a:avLst>
          </a:prstGeom>
          <a:noFill/>
          <a:ln w="9525">
            <a:solidFill>
              <a:schemeClr val="bg1">
                <a:lumMod val="65000"/>
              </a:schemeClr>
            </a:solidFill>
            <a:round/>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32" name="AutoShape 160"/>
          <p:cNvSpPr>
            <a:spLocks/>
          </p:cNvSpPr>
          <p:nvPr/>
        </p:nvSpPr>
        <p:spPr bwMode="auto">
          <a:xfrm rot="16200000">
            <a:off x="5151438" y="1409700"/>
            <a:ext cx="304800" cy="1905000"/>
          </a:xfrm>
          <a:prstGeom prst="rightBrace">
            <a:avLst>
              <a:gd name="adj1" fmla="val 110417"/>
              <a:gd name="adj2" fmla="val 50000"/>
            </a:avLst>
          </a:prstGeom>
          <a:noFill/>
          <a:ln w="9525">
            <a:solidFill>
              <a:schemeClr val="bg1">
                <a:lumMod val="65000"/>
              </a:schemeClr>
            </a:solidFill>
            <a:round/>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233" name="AutoShape 160"/>
          <p:cNvSpPr>
            <a:spLocks/>
          </p:cNvSpPr>
          <p:nvPr/>
        </p:nvSpPr>
        <p:spPr bwMode="auto">
          <a:xfrm rot="16200000">
            <a:off x="6919913" y="1858962"/>
            <a:ext cx="304800" cy="1006475"/>
          </a:xfrm>
          <a:prstGeom prst="rightBrace">
            <a:avLst>
              <a:gd name="adj1" fmla="val 110417"/>
              <a:gd name="adj2" fmla="val 50000"/>
            </a:avLst>
          </a:prstGeom>
          <a:noFill/>
          <a:ln w="9525">
            <a:solidFill>
              <a:schemeClr val="bg1">
                <a:lumMod val="65000"/>
              </a:schemeClr>
            </a:solidFill>
            <a:round/>
            <a:headEnd/>
            <a:tailEnd/>
          </a:ln>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pic>
        <p:nvPicPr>
          <p:cNvPr id="9305" name="Picture 44"/>
          <p:cNvPicPr>
            <a:picLocks noChangeAspect="1" noChangeArrowheads="1"/>
          </p:cNvPicPr>
          <p:nvPr/>
        </p:nvPicPr>
        <p:blipFill>
          <a:blip r:embed="rId2" cstate="print"/>
          <a:srcRect/>
          <a:stretch>
            <a:fillRect/>
          </a:stretch>
        </p:blipFill>
        <p:spPr bwMode="auto">
          <a:xfrm>
            <a:off x="1524000" y="3048000"/>
            <a:ext cx="1127125" cy="2743200"/>
          </a:xfrm>
          <a:prstGeom prst="rect">
            <a:avLst/>
          </a:prstGeom>
          <a:noFill/>
          <a:ln w="9525" algn="ctr">
            <a:noFill/>
            <a:miter lim="800000"/>
            <a:headEnd/>
            <a:tailEnd/>
          </a:ln>
        </p:spPr>
      </p:pic>
      <p:sp>
        <p:nvSpPr>
          <p:cNvPr id="9306" name="Rectangle 76"/>
          <p:cNvSpPr>
            <a:spLocks noChangeArrowheads="1"/>
          </p:cNvSpPr>
          <p:nvPr/>
        </p:nvSpPr>
        <p:spPr bwMode="auto">
          <a:xfrm rot="5400000">
            <a:off x="2965450" y="4181475"/>
            <a:ext cx="209550" cy="19685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07" name="Rectangle 77"/>
          <p:cNvSpPr>
            <a:spLocks noChangeArrowheads="1"/>
          </p:cNvSpPr>
          <p:nvPr/>
        </p:nvSpPr>
        <p:spPr bwMode="auto">
          <a:xfrm rot="5400000">
            <a:off x="2964656" y="4463257"/>
            <a:ext cx="211137" cy="19685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08" name="Rectangle 80"/>
          <p:cNvSpPr>
            <a:spLocks noChangeArrowheads="1"/>
          </p:cNvSpPr>
          <p:nvPr/>
        </p:nvSpPr>
        <p:spPr bwMode="auto">
          <a:xfrm rot="5400000">
            <a:off x="2965450" y="4741863"/>
            <a:ext cx="209550" cy="196850"/>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09" name="Rectangle 81"/>
          <p:cNvSpPr>
            <a:spLocks noChangeArrowheads="1"/>
          </p:cNvSpPr>
          <p:nvPr/>
        </p:nvSpPr>
        <p:spPr bwMode="auto">
          <a:xfrm rot="5400000">
            <a:off x="2965450" y="5018088"/>
            <a:ext cx="209550" cy="196850"/>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10" name="Rectangle 78"/>
          <p:cNvSpPr>
            <a:spLocks noChangeArrowheads="1"/>
          </p:cNvSpPr>
          <p:nvPr/>
        </p:nvSpPr>
        <p:spPr bwMode="auto">
          <a:xfrm rot="5400000">
            <a:off x="2964656" y="3055144"/>
            <a:ext cx="211138" cy="196850"/>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11" name="Rectangle 79"/>
          <p:cNvSpPr>
            <a:spLocks noChangeArrowheads="1"/>
          </p:cNvSpPr>
          <p:nvPr/>
        </p:nvSpPr>
        <p:spPr bwMode="auto">
          <a:xfrm rot="5400000">
            <a:off x="2964656" y="3336132"/>
            <a:ext cx="211137" cy="196850"/>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12" name="Rectangle 82"/>
          <p:cNvSpPr>
            <a:spLocks noChangeArrowheads="1"/>
          </p:cNvSpPr>
          <p:nvPr/>
        </p:nvSpPr>
        <p:spPr bwMode="auto">
          <a:xfrm rot="5400000">
            <a:off x="2965450" y="3614738"/>
            <a:ext cx="209550" cy="196850"/>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13" name="Rectangle 83"/>
          <p:cNvSpPr>
            <a:spLocks noChangeArrowheads="1"/>
          </p:cNvSpPr>
          <p:nvPr/>
        </p:nvSpPr>
        <p:spPr bwMode="auto">
          <a:xfrm rot="5400000">
            <a:off x="2965450" y="3890963"/>
            <a:ext cx="209550" cy="19685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14" name="Rectangle 76"/>
          <p:cNvSpPr>
            <a:spLocks noChangeArrowheads="1"/>
          </p:cNvSpPr>
          <p:nvPr/>
        </p:nvSpPr>
        <p:spPr bwMode="auto">
          <a:xfrm rot="5400000">
            <a:off x="2964656" y="5582444"/>
            <a:ext cx="211138" cy="19685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
        <p:nvSpPr>
          <p:cNvPr id="9315" name="Rectangle 83"/>
          <p:cNvSpPr>
            <a:spLocks noChangeArrowheads="1"/>
          </p:cNvSpPr>
          <p:nvPr/>
        </p:nvSpPr>
        <p:spPr bwMode="auto">
          <a:xfrm rot="5400000">
            <a:off x="2964656" y="5291932"/>
            <a:ext cx="211137" cy="196850"/>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pPr>
            <a:endParaRPr lang="en-US" sz="2000">
              <a:solidFill>
                <a:srgbClr val="FFFF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0"/>
          </p:nvPr>
        </p:nvSpPr>
        <p:spPr>
          <a:noFill/>
        </p:spPr>
        <p:txBody>
          <a:bodyPr/>
          <a:lstStyle/>
          <a:p>
            <a:fld id="{55DEB62C-DAA4-43E9-86E7-9AC921D1E45E}" type="slidenum">
              <a:rPr lang="en-US" smtClean="0">
                <a:solidFill>
                  <a:srgbClr val="000000"/>
                </a:solidFill>
              </a:rPr>
              <a:pPr/>
              <a:t>7</a:t>
            </a:fld>
            <a:endParaRPr lang="en-US" smtClean="0">
              <a:solidFill>
                <a:srgbClr val="000000"/>
              </a:solidFill>
            </a:endParaRPr>
          </a:p>
        </p:txBody>
      </p:sp>
      <p:sp>
        <p:nvSpPr>
          <p:cNvPr id="10244" name="Rectangle 2"/>
          <p:cNvSpPr>
            <a:spLocks noGrp="1" noChangeArrowheads="1"/>
          </p:cNvSpPr>
          <p:nvPr>
            <p:ph type="title"/>
          </p:nvPr>
        </p:nvSpPr>
        <p:spPr>
          <a:xfrm>
            <a:off x="304800" y="223838"/>
            <a:ext cx="8229600" cy="792162"/>
          </a:xfrm>
          <a:noFill/>
        </p:spPr>
        <p:txBody>
          <a:bodyPr/>
          <a:lstStyle/>
          <a:p>
            <a:pPr eaLnBrk="1" hangingPunct="1">
              <a:lnSpc>
                <a:spcPct val="80000"/>
              </a:lnSpc>
            </a:pPr>
            <a:r>
              <a:rPr lang="en-US" sz="3600" b="1" dirty="0" smtClean="0">
                <a:latin typeface="Arial Black" pitchFamily="34" charset="0"/>
              </a:rPr>
              <a:t>3. HYPERLINKED 4 MORE</a:t>
            </a:r>
            <a:r>
              <a:rPr lang="en-US" sz="4400" b="1" dirty="0" smtClean="0">
                <a:latin typeface="Arial Black" pitchFamily="34" charset="0"/>
              </a:rPr>
              <a:t/>
            </a:r>
            <a:br>
              <a:rPr lang="en-US" sz="4400" b="1" dirty="0" smtClean="0">
                <a:latin typeface="Arial Black" pitchFamily="34" charset="0"/>
              </a:rPr>
            </a:br>
            <a:r>
              <a:rPr lang="en-US" sz="2200" dirty="0" smtClean="0">
                <a:solidFill>
                  <a:srgbClr val="FF0000"/>
                </a:solidFill>
              </a:rPr>
              <a:t>Each report examples is hyperlinked to our free online </a:t>
            </a:r>
            <a:br>
              <a:rPr lang="en-US" sz="2200" dirty="0" smtClean="0">
                <a:solidFill>
                  <a:srgbClr val="FF0000"/>
                </a:solidFill>
              </a:rPr>
            </a:br>
            <a:r>
              <a:rPr lang="en-US" sz="2200" dirty="0" smtClean="0">
                <a:solidFill>
                  <a:srgbClr val="FF0000"/>
                </a:solidFill>
              </a:rPr>
              <a:t>articles, which in many cases include galleries and videos</a:t>
            </a:r>
          </a:p>
        </p:txBody>
      </p:sp>
      <p:sp>
        <p:nvSpPr>
          <p:cNvPr id="15366" name="AutoShape 18"/>
          <p:cNvSpPr>
            <a:spLocks noChangeArrowheads="1"/>
          </p:cNvSpPr>
          <p:nvPr/>
        </p:nvSpPr>
        <p:spPr bwMode="auto">
          <a:xfrm rot="5400000">
            <a:off x="4000499" y="2525189"/>
            <a:ext cx="2514600" cy="581025"/>
          </a:xfrm>
          <a:prstGeom prst="triangle">
            <a:avLst>
              <a:gd name="adj" fmla="val 50000"/>
            </a:avLst>
          </a:prstGeom>
          <a:solidFill>
            <a:schemeClr val="bg1">
              <a:lumMod val="65000"/>
            </a:schemeClr>
          </a:solidFill>
          <a:ln w="9525" algn="ctr">
            <a:noFill/>
            <a:miter lim="800000"/>
            <a:headEnd/>
            <a:tailEnd/>
          </a:ln>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
        <p:nvSpPr>
          <p:cNvPr id="10247" name="Rectangle 19"/>
          <p:cNvSpPr>
            <a:spLocks noChangeArrowheads="1"/>
          </p:cNvSpPr>
          <p:nvPr/>
        </p:nvSpPr>
        <p:spPr bwMode="auto">
          <a:xfrm>
            <a:off x="3429000" y="4724400"/>
            <a:ext cx="1828800" cy="1570038"/>
          </a:xfrm>
          <a:prstGeom prst="rect">
            <a:avLst/>
          </a:prstGeom>
          <a:noFill/>
          <a:ln w="9525" algn="ctr">
            <a:noFill/>
            <a:miter lim="800000"/>
            <a:headEnd/>
            <a:tailEnd/>
          </a:ln>
        </p:spPr>
        <p:txBody>
          <a:bodyPr>
            <a:spAutoFit/>
          </a:bodyPr>
          <a:lstStyle/>
          <a:p>
            <a:pPr marL="173038" indent="-173038" fontAlgn="base">
              <a:lnSpc>
                <a:spcPct val="80000"/>
              </a:lnSpc>
              <a:spcBef>
                <a:spcPct val="0"/>
              </a:spcBef>
              <a:spcAft>
                <a:spcPct val="0"/>
              </a:spcAft>
            </a:pPr>
            <a:r>
              <a:rPr lang="en-US" sz="2400" b="1" u="sng" dirty="0">
                <a:solidFill>
                  <a:srgbClr val="000000"/>
                </a:solidFill>
                <a:latin typeface="Arial" charset="0"/>
              </a:rPr>
              <a:t>Get More:</a:t>
            </a:r>
          </a:p>
          <a:p>
            <a:pPr marL="173038" indent="-173038" fontAlgn="base">
              <a:lnSpc>
                <a:spcPct val="80000"/>
              </a:lnSpc>
              <a:spcBef>
                <a:spcPct val="0"/>
              </a:spcBef>
              <a:spcAft>
                <a:spcPct val="0"/>
              </a:spcAft>
              <a:buFontTx/>
              <a:buChar char="•"/>
            </a:pPr>
            <a:r>
              <a:rPr lang="en-US" sz="2400" b="1" dirty="0">
                <a:solidFill>
                  <a:srgbClr val="000000"/>
                </a:solidFill>
                <a:latin typeface="Arial" charset="0"/>
              </a:rPr>
              <a:t>Details</a:t>
            </a:r>
          </a:p>
          <a:p>
            <a:pPr marL="173038" indent="-173038" fontAlgn="base">
              <a:lnSpc>
                <a:spcPct val="80000"/>
              </a:lnSpc>
              <a:spcBef>
                <a:spcPct val="0"/>
              </a:spcBef>
              <a:spcAft>
                <a:spcPct val="0"/>
              </a:spcAft>
              <a:buFontTx/>
              <a:buChar char="•"/>
            </a:pPr>
            <a:r>
              <a:rPr lang="en-US" sz="2400" b="1" dirty="0">
                <a:solidFill>
                  <a:srgbClr val="000000"/>
                </a:solidFill>
                <a:latin typeface="Arial" charset="0"/>
              </a:rPr>
              <a:t>Galleries</a:t>
            </a:r>
          </a:p>
          <a:p>
            <a:pPr marL="173038" indent="-173038" fontAlgn="base">
              <a:lnSpc>
                <a:spcPct val="80000"/>
              </a:lnSpc>
              <a:spcBef>
                <a:spcPct val="0"/>
              </a:spcBef>
              <a:spcAft>
                <a:spcPct val="0"/>
              </a:spcAft>
              <a:buFontTx/>
              <a:buChar char="•"/>
            </a:pPr>
            <a:r>
              <a:rPr lang="en-US" sz="2400" b="1" dirty="0">
                <a:solidFill>
                  <a:srgbClr val="000000"/>
                </a:solidFill>
                <a:latin typeface="Arial" charset="0"/>
              </a:rPr>
              <a:t>Videos</a:t>
            </a:r>
          </a:p>
          <a:p>
            <a:pPr marL="173038" indent="-173038" fontAlgn="base">
              <a:lnSpc>
                <a:spcPct val="80000"/>
              </a:lnSpc>
              <a:spcBef>
                <a:spcPct val="0"/>
              </a:spcBef>
              <a:spcAft>
                <a:spcPct val="0"/>
              </a:spcAft>
              <a:buFontTx/>
              <a:buChar char="•"/>
            </a:pPr>
            <a:r>
              <a:rPr lang="en-US" sz="2400" b="1" dirty="0">
                <a:solidFill>
                  <a:srgbClr val="000000"/>
                </a:solidFill>
                <a:latin typeface="Arial" charset="0"/>
              </a:rPr>
              <a:t>Sources</a:t>
            </a:r>
          </a:p>
        </p:txBody>
      </p:sp>
      <p:pic>
        <p:nvPicPr>
          <p:cNvPr id="15369" name="Picture 9" descr="C:\Users\Jeremy\Desktop\TrendPageExample.jpg"/>
          <p:cNvPicPr>
            <a:picLocks noChangeAspect="1" noChangeArrowheads="1"/>
          </p:cNvPicPr>
          <p:nvPr/>
        </p:nvPicPr>
        <p:blipFill>
          <a:blip r:embed="rId2" cstate="print"/>
          <a:srcRect/>
          <a:stretch>
            <a:fillRect/>
          </a:stretch>
        </p:blipFill>
        <p:spPr bwMode="auto">
          <a:xfrm>
            <a:off x="5867399" y="1600200"/>
            <a:ext cx="2816225" cy="449580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 y="1524000"/>
            <a:ext cx="3866611"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8871" name="AutoShape 7"/>
          <p:cNvSpPr>
            <a:spLocks noChangeArrowheads="1"/>
          </p:cNvSpPr>
          <p:nvPr/>
        </p:nvSpPr>
        <p:spPr bwMode="auto">
          <a:xfrm rot="9000000">
            <a:off x="2339560" y="2617818"/>
            <a:ext cx="800100" cy="2257425"/>
          </a:xfrm>
          <a:prstGeom prst="downArrow">
            <a:avLst>
              <a:gd name="adj1" fmla="val 19343"/>
              <a:gd name="adj2" fmla="val 168646"/>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lnSpc>
                <a:spcPct val="80000"/>
              </a:lnSpc>
              <a:spcBef>
                <a:spcPct val="0"/>
              </a:spcBef>
              <a:spcAft>
                <a:spcPct val="0"/>
              </a:spcAft>
              <a:defRPr/>
            </a:pPr>
            <a:endParaRPr lang="en-US" sz="2100">
              <a:solidFill>
                <a:srgbClr val="FFFFFF"/>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p:spPr>
        <p:txBody>
          <a:bodyPr/>
          <a:lstStyle/>
          <a:p>
            <a:fld id="{A84FC9A3-D319-4B4F-82EA-4E08167F34BC}" type="slidenum">
              <a:rPr lang="en-US" smtClean="0">
                <a:solidFill>
                  <a:srgbClr val="000000"/>
                </a:solidFill>
              </a:rPr>
              <a:pPr/>
              <a:t>8</a:t>
            </a:fld>
            <a:endParaRPr lang="en-US" smtClean="0">
              <a:solidFill>
                <a:srgbClr val="000000"/>
              </a:solidFill>
            </a:endParaRPr>
          </a:p>
        </p:txBody>
      </p:sp>
      <p:sp>
        <p:nvSpPr>
          <p:cNvPr id="1028" name="Rectangle 2"/>
          <p:cNvSpPr>
            <a:spLocks noGrp="1" noChangeArrowheads="1"/>
          </p:cNvSpPr>
          <p:nvPr>
            <p:ph type="title"/>
          </p:nvPr>
        </p:nvSpPr>
        <p:spPr>
          <a:xfrm>
            <a:off x="304800" y="223838"/>
            <a:ext cx="8839200" cy="792162"/>
          </a:xfrm>
          <a:noFill/>
        </p:spPr>
        <p:txBody>
          <a:bodyPr/>
          <a:lstStyle/>
          <a:p>
            <a:pPr eaLnBrk="1" hangingPunct="1">
              <a:lnSpc>
                <a:spcPct val="80000"/>
              </a:lnSpc>
            </a:pPr>
            <a:r>
              <a:rPr lang="en-US" sz="3600" b="1" dirty="0" smtClean="0">
                <a:latin typeface="Arial Black" pitchFamily="34" charset="0"/>
              </a:rPr>
              <a:t>4. MEASURED</a:t>
            </a:r>
            <a:r>
              <a:rPr lang="en-US" sz="4400" b="1" dirty="0" smtClean="0">
                <a:latin typeface="Arial Black" pitchFamily="34" charset="0"/>
              </a:rPr>
              <a:t/>
            </a:r>
            <a:br>
              <a:rPr lang="en-US" sz="4400" b="1" dirty="0" smtClean="0">
                <a:latin typeface="Arial Black" pitchFamily="34" charset="0"/>
              </a:rPr>
            </a:br>
            <a:r>
              <a:rPr lang="en-US" sz="2200" dirty="0" smtClean="0">
                <a:solidFill>
                  <a:srgbClr val="FF0000"/>
                </a:solidFill>
              </a:rPr>
              <a:t>We score micro-trends for popularity, leveraging </a:t>
            </a:r>
            <a:br>
              <a:rPr lang="en-US" sz="2200" dirty="0" smtClean="0">
                <a:solidFill>
                  <a:srgbClr val="FF0000"/>
                </a:solidFill>
              </a:rPr>
            </a:br>
            <a:r>
              <a:rPr lang="en-US" sz="2200" dirty="0" smtClean="0">
                <a:solidFill>
                  <a:srgbClr val="FF0000"/>
                </a:solidFill>
              </a:rPr>
              <a:t>700,000,000+ views. High scores excite consumers!</a:t>
            </a:r>
          </a:p>
        </p:txBody>
      </p:sp>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59" y="2209800"/>
            <a:ext cx="4852988" cy="29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7"/>
          <p:cNvSpPr>
            <a:spLocks noChangeArrowheads="1"/>
          </p:cNvSpPr>
          <p:nvPr/>
        </p:nvSpPr>
        <p:spPr bwMode="auto">
          <a:xfrm>
            <a:off x="5630662" y="1524000"/>
            <a:ext cx="3352800" cy="4450449"/>
          </a:xfrm>
          <a:prstGeom prst="rect">
            <a:avLst/>
          </a:prstGeom>
          <a:noFill/>
          <a:ln w="9525" algn="ctr">
            <a:noFill/>
            <a:miter lim="800000"/>
            <a:headEnd/>
            <a:tailEnd/>
          </a:ln>
        </p:spPr>
        <p:txBody>
          <a:bodyPr wrap="square">
            <a:spAutoFit/>
          </a:bodyPr>
          <a:lstStyle/>
          <a:p>
            <a:pPr fontAlgn="base">
              <a:lnSpc>
                <a:spcPct val="80000"/>
              </a:lnSpc>
              <a:spcBef>
                <a:spcPct val="0"/>
              </a:spcBef>
              <a:spcAft>
                <a:spcPct val="0"/>
              </a:spcAft>
            </a:pPr>
            <a:r>
              <a:rPr lang="en-US" sz="1400" b="1" dirty="0" smtClean="0">
                <a:solidFill>
                  <a:srgbClr val="000000"/>
                </a:solidFill>
                <a:latin typeface="Arial" charset="0"/>
              </a:rPr>
              <a:t>Overall Score</a:t>
            </a:r>
            <a:endParaRPr lang="en-US" sz="1400" b="1" dirty="0">
              <a:solidFill>
                <a:srgbClr val="000000"/>
              </a:solidFill>
              <a:latin typeface="Arial" charset="0"/>
            </a:endParaRPr>
          </a:p>
          <a:p>
            <a:pPr fontAlgn="base">
              <a:lnSpc>
                <a:spcPct val="80000"/>
              </a:lnSpc>
              <a:spcBef>
                <a:spcPct val="0"/>
              </a:spcBef>
              <a:spcAft>
                <a:spcPct val="0"/>
              </a:spcAft>
            </a:pPr>
            <a:r>
              <a:rPr lang="en-US" sz="1400" dirty="0" smtClean="0">
                <a:solidFill>
                  <a:srgbClr val="000000"/>
                </a:solidFill>
                <a:latin typeface="Arial" charset="0"/>
              </a:rPr>
              <a:t>The average of popularity, activity and freshness for all the included examples.</a:t>
            </a:r>
          </a:p>
          <a:p>
            <a:pPr fontAlgn="base">
              <a:lnSpc>
                <a:spcPct val="80000"/>
              </a:lnSpc>
              <a:spcBef>
                <a:spcPct val="0"/>
              </a:spcBef>
              <a:spcAft>
                <a:spcPct val="0"/>
              </a:spcAft>
            </a:pPr>
            <a:endParaRPr lang="en-US" sz="1400" b="1" dirty="0" smtClean="0">
              <a:solidFill>
                <a:srgbClr val="000000"/>
              </a:solidFill>
              <a:latin typeface="Arial" charset="0"/>
            </a:endParaRPr>
          </a:p>
          <a:p>
            <a:pPr fontAlgn="base">
              <a:lnSpc>
                <a:spcPct val="80000"/>
              </a:lnSpc>
              <a:spcBef>
                <a:spcPct val="0"/>
              </a:spcBef>
              <a:spcAft>
                <a:spcPct val="0"/>
              </a:spcAft>
            </a:pPr>
            <a:r>
              <a:rPr lang="en-US" sz="1400" b="1" dirty="0" smtClean="0">
                <a:solidFill>
                  <a:srgbClr val="000000"/>
                </a:solidFill>
                <a:latin typeface="Arial" charset="0"/>
              </a:rPr>
              <a:t>Popularity</a:t>
            </a:r>
            <a:endParaRPr lang="en-US" sz="1400" b="1" dirty="0">
              <a:solidFill>
                <a:srgbClr val="000000"/>
              </a:solidFill>
              <a:latin typeface="Arial" charset="0"/>
            </a:endParaRPr>
          </a:p>
          <a:p>
            <a:pPr fontAlgn="base">
              <a:lnSpc>
                <a:spcPct val="80000"/>
              </a:lnSpc>
              <a:spcBef>
                <a:spcPct val="0"/>
              </a:spcBef>
              <a:spcAft>
                <a:spcPct val="0"/>
              </a:spcAft>
            </a:pPr>
            <a:r>
              <a:rPr lang="en-US" sz="1400" dirty="0" smtClean="0">
                <a:solidFill>
                  <a:srgbClr val="000000"/>
                </a:solidFill>
                <a:latin typeface="Arial" charset="0"/>
              </a:rPr>
              <a:t>The relative number of visitors who were interested in an innovation compared to all the other innovations during the same time.</a:t>
            </a:r>
          </a:p>
          <a:p>
            <a:pPr fontAlgn="base">
              <a:lnSpc>
                <a:spcPct val="80000"/>
              </a:lnSpc>
              <a:spcBef>
                <a:spcPct val="0"/>
              </a:spcBef>
              <a:spcAft>
                <a:spcPct val="0"/>
              </a:spcAft>
            </a:pPr>
            <a:endParaRPr lang="en-US" sz="1400" dirty="0">
              <a:solidFill>
                <a:srgbClr val="000000"/>
              </a:solidFill>
              <a:latin typeface="Arial" charset="0"/>
            </a:endParaRPr>
          </a:p>
          <a:p>
            <a:pPr fontAlgn="base">
              <a:lnSpc>
                <a:spcPct val="80000"/>
              </a:lnSpc>
              <a:spcBef>
                <a:spcPct val="0"/>
              </a:spcBef>
              <a:spcAft>
                <a:spcPct val="0"/>
              </a:spcAft>
            </a:pPr>
            <a:r>
              <a:rPr lang="en-US" sz="1400" b="1" dirty="0" smtClean="0">
                <a:solidFill>
                  <a:srgbClr val="000000"/>
                </a:solidFill>
                <a:latin typeface="Arial" charset="0"/>
              </a:rPr>
              <a:t>Activity</a:t>
            </a:r>
          </a:p>
          <a:p>
            <a:pPr fontAlgn="base">
              <a:lnSpc>
                <a:spcPct val="80000"/>
              </a:lnSpc>
              <a:spcBef>
                <a:spcPct val="0"/>
              </a:spcBef>
              <a:spcAft>
                <a:spcPct val="0"/>
              </a:spcAft>
            </a:pPr>
            <a:r>
              <a:rPr lang="en-US" sz="1400" dirty="0" smtClean="0">
                <a:solidFill>
                  <a:srgbClr val="000000"/>
                </a:solidFill>
                <a:latin typeface="Arial" charset="0"/>
              </a:rPr>
              <a:t>The amount of interaction readers had with an idea, in terms of gallery views, shares, etc.</a:t>
            </a:r>
          </a:p>
          <a:p>
            <a:pPr fontAlgn="base">
              <a:lnSpc>
                <a:spcPct val="80000"/>
              </a:lnSpc>
              <a:spcBef>
                <a:spcPct val="0"/>
              </a:spcBef>
              <a:spcAft>
                <a:spcPct val="0"/>
              </a:spcAft>
            </a:pPr>
            <a:endParaRPr lang="en-US" sz="1400" dirty="0">
              <a:solidFill>
                <a:srgbClr val="000000"/>
              </a:solidFill>
              <a:latin typeface="Arial" charset="0"/>
            </a:endParaRPr>
          </a:p>
          <a:p>
            <a:pPr fontAlgn="base">
              <a:lnSpc>
                <a:spcPct val="80000"/>
              </a:lnSpc>
              <a:spcBef>
                <a:spcPct val="0"/>
              </a:spcBef>
              <a:spcAft>
                <a:spcPct val="0"/>
              </a:spcAft>
            </a:pPr>
            <a:r>
              <a:rPr lang="en-US" sz="1400" b="1" dirty="0" smtClean="0">
                <a:solidFill>
                  <a:srgbClr val="000000"/>
                </a:solidFill>
                <a:latin typeface="Arial" charset="0"/>
              </a:rPr>
              <a:t>Freshness</a:t>
            </a:r>
          </a:p>
          <a:p>
            <a:pPr fontAlgn="base">
              <a:lnSpc>
                <a:spcPct val="80000"/>
              </a:lnSpc>
              <a:spcBef>
                <a:spcPct val="0"/>
              </a:spcBef>
              <a:spcAft>
                <a:spcPct val="0"/>
              </a:spcAft>
            </a:pPr>
            <a:r>
              <a:rPr lang="en-US" sz="1400" dirty="0" smtClean="0">
                <a:solidFill>
                  <a:srgbClr val="000000"/>
                </a:solidFill>
                <a:latin typeface="Arial" charset="0"/>
              </a:rPr>
              <a:t>A logarithmic score of newness</a:t>
            </a:r>
          </a:p>
          <a:p>
            <a:pPr fontAlgn="base">
              <a:lnSpc>
                <a:spcPct val="80000"/>
              </a:lnSpc>
              <a:spcBef>
                <a:spcPct val="0"/>
              </a:spcBef>
              <a:spcAft>
                <a:spcPct val="0"/>
              </a:spcAft>
            </a:pPr>
            <a:endParaRPr lang="en-US" sz="1400" dirty="0">
              <a:solidFill>
                <a:srgbClr val="000000"/>
              </a:solidFill>
              <a:latin typeface="Arial" charset="0"/>
            </a:endParaRPr>
          </a:p>
          <a:p>
            <a:pPr fontAlgn="base">
              <a:lnSpc>
                <a:spcPct val="80000"/>
              </a:lnSpc>
              <a:spcBef>
                <a:spcPct val="0"/>
              </a:spcBef>
              <a:spcAft>
                <a:spcPct val="0"/>
              </a:spcAft>
            </a:pPr>
            <a:r>
              <a:rPr lang="en-US" sz="1400" b="1" dirty="0" smtClean="0">
                <a:solidFill>
                  <a:srgbClr val="000000"/>
                </a:solidFill>
                <a:latin typeface="Arial" charset="0"/>
              </a:rPr>
              <a:t>Gender, Age and Region</a:t>
            </a:r>
          </a:p>
          <a:p>
            <a:pPr fontAlgn="base">
              <a:lnSpc>
                <a:spcPct val="80000"/>
              </a:lnSpc>
              <a:spcBef>
                <a:spcPct val="0"/>
              </a:spcBef>
              <a:spcAft>
                <a:spcPct val="0"/>
              </a:spcAft>
            </a:pPr>
            <a:r>
              <a:rPr lang="en-US" sz="1400" dirty="0" smtClean="0">
                <a:solidFill>
                  <a:srgbClr val="000000"/>
                </a:solidFill>
                <a:latin typeface="Arial" charset="0"/>
              </a:rPr>
              <a:t>An editorial assessment of who the idea is best suited for </a:t>
            </a:r>
            <a:br>
              <a:rPr lang="en-US" sz="1400" dirty="0" smtClean="0">
                <a:solidFill>
                  <a:srgbClr val="000000"/>
                </a:solidFill>
                <a:latin typeface="Arial" charset="0"/>
              </a:rPr>
            </a:br>
            <a:endParaRPr lang="en-US" sz="700" dirty="0" smtClean="0">
              <a:solidFill>
                <a:srgbClr val="000000"/>
              </a:solidFill>
              <a:latin typeface="Arial" charset="0"/>
            </a:endParaRPr>
          </a:p>
          <a:p>
            <a:pPr marL="171450" indent="-171450" fontAlgn="base">
              <a:lnSpc>
                <a:spcPct val="80000"/>
              </a:lnSpc>
              <a:spcBef>
                <a:spcPct val="0"/>
              </a:spcBef>
              <a:spcAft>
                <a:spcPct val="0"/>
              </a:spcAft>
              <a:buFont typeface="Arial" pitchFamily="34" charset="0"/>
              <a:buChar char="•"/>
            </a:pPr>
            <a:r>
              <a:rPr lang="en-US" sz="1200" b="1" dirty="0" smtClean="0">
                <a:solidFill>
                  <a:srgbClr val="000000"/>
                </a:solidFill>
                <a:latin typeface="Arial" charset="0"/>
              </a:rPr>
              <a:t>Gender</a:t>
            </a:r>
            <a:r>
              <a:rPr lang="en-US" sz="1200" dirty="0" smtClean="0">
                <a:solidFill>
                  <a:srgbClr val="000000"/>
                </a:solidFill>
                <a:latin typeface="Arial" charset="0"/>
              </a:rPr>
              <a:t>: mostly female, female, neutral, male, mostly male</a:t>
            </a:r>
          </a:p>
          <a:p>
            <a:pPr marL="171450" indent="-171450" fontAlgn="base">
              <a:lnSpc>
                <a:spcPct val="80000"/>
              </a:lnSpc>
              <a:spcBef>
                <a:spcPct val="0"/>
              </a:spcBef>
              <a:spcAft>
                <a:spcPct val="0"/>
              </a:spcAft>
              <a:buFont typeface="Arial" pitchFamily="34" charset="0"/>
              <a:buChar char="•"/>
            </a:pPr>
            <a:r>
              <a:rPr lang="en-US" sz="1200" b="1" dirty="0" smtClean="0">
                <a:solidFill>
                  <a:srgbClr val="000000"/>
                </a:solidFill>
                <a:latin typeface="Arial" charset="0"/>
              </a:rPr>
              <a:t>Age</a:t>
            </a:r>
            <a:r>
              <a:rPr lang="en-US" sz="1200" dirty="0">
                <a:solidFill>
                  <a:srgbClr val="000000"/>
                </a:solidFill>
                <a:latin typeface="Arial" charset="0"/>
              </a:rPr>
              <a:t>: </a:t>
            </a:r>
            <a:r>
              <a:rPr lang="en-US" sz="1200" dirty="0" smtClean="0">
                <a:solidFill>
                  <a:srgbClr val="000000"/>
                </a:solidFill>
                <a:latin typeface="Arial" charset="0"/>
              </a:rPr>
              <a:t>0-2   3-12   12-18   18-35   35-55   55+</a:t>
            </a:r>
          </a:p>
          <a:p>
            <a:pPr marL="171450" indent="-171450" fontAlgn="base">
              <a:lnSpc>
                <a:spcPct val="80000"/>
              </a:lnSpc>
              <a:spcBef>
                <a:spcPct val="0"/>
              </a:spcBef>
              <a:spcAft>
                <a:spcPct val="0"/>
              </a:spcAft>
              <a:buFont typeface="Arial" pitchFamily="34" charset="0"/>
              <a:buChar char="•"/>
            </a:pPr>
            <a:r>
              <a:rPr lang="en-US" sz="1200" b="1" dirty="0" smtClean="0">
                <a:solidFill>
                  <a:srgbClr val="000000"/>
                </a:solidFill>
                <a:latin typeface="Arial" charset="0"/>
              </a:rPr>
              <a:t>Region</a:t>
            </a:r>
            <a:r>
              <a:rPr lang="en-US" sz="1200" dirty="0" smtClean="0">
                <a:solidFill>
                  <a:srgbClr val="000000"/>
                </a:solidFill>
                <a:latin typeface="Arial" charset="0"/>
              </a:rPr>
              <a:t>: By continent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p:cNvPicPr>
            <a:picLocks noChangeAspect="1" noChangeArrowheads="1"/>
          </p:cNvPicPr>
          <p:nvPr/>
        </p:nvPicPr>
        <p:blipFill>
          <a:blip r:embed="rId2" cstate="print"/>
          <a:srcRect/>
          <a:stretch>
            <a:fillRect/>
          </a:stretch>
        </p:blipFill>
        <p:spPr bwMode="auto">
          <a:xfrm>
            <a:off x="1752600" y="3048000"/>
            <a:ext cx="2533650" cy="2057400"/>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11267" name="Footer Placeholder 3"/>
          <p:cNvSpPr>
            <a:spLocks noGrp="1"/>
          </p:cNvSpPr>
          <p:nvPr>
            <p:ph type="ftr" sz="quarter" idx="10"/>
          </p:nvPr>
        </p:nvSpPr>
        <p:spPr>
          <a:noFill/>
        </p:spPr>
        <p:txBody>
          <a:bodyPr/>
          <a:lstStyle/>
          <a:p>
            <a:fld id="{700AF2FE-02B0-4183-9F37-1BCD645CF58A}" type="slidenum">
              <a:rPr lang="en-US" smtClean="0">
                <a:solidFill>
                  <a:srgbClr val="000000"/>
                </a:solidFill>
              </a:rPr>
              <a:pPr/>
              <a:t>9</a:t>
            </a:fld>
            <a:endParaRPr lang="en-US" smtClean="0">
              <a:solidFill>
                <a:srgbClr val="000000"/>
              </a:solidFill>
            </a:endParaRPr>
          </a:p>
        </p:txBody>
      </p:sp>
      <p:sp>
        <p:nvSpPr>
          <p:cNvPr id="11268" name="Rectangle 2"/>
          <p:cNvSpPr>
            <a:spLocks noGrp="1" noChangeArrowheads="1"/>
          </p:cNvSpPr>
          <p:nvPr>
            <p:ph type="title"/>
          </p:nvPr>
        </p:nvSpPr>
        <p:spPr>
          <a:xfrm>
            <a:off x="304800" y="223838"/>
            <a:ext cx="8839200" cy="792162"/>
          </a:xfrm>
          <a:noFill/>
        </p:spPr>
        <p:txBody>
          <a:bodyPr/>
          <a:lstStyle/>
          <a:p>
            <a:pPr eaLnBrk="1" hangingPunct="1">
              <a:lnSpc>
                <a:spcPct val="80000"/>
              </a:lnSpc>
            </a:pPr>
            <a:r>
              <a:rPr lang="en-US" sz="3600" b="1" smtClean="0">
                <a:latin typeface="Arial Black" pitchFamily="34" charset="0"/>
              </a:rPr>
              <a:t>4b. MEASURED </a:t>
            </a:r>
            <a:r>
              <a:rPr lang="en-US" sz="1600" b="1" smtClean="0">
                <a:latin typeface="Arial Black" pitchFamily="34" charset="0"/>
              </a:rPr>
              <a:t>[HOW TO READ]</a:t>
            </a:r>
            <a:r>
              <a:rPr lang="en-US" sz="4000" b="1" smtClean="0">
                <a:latin typeface="Arial Black" pitchFamily="34" charset="0"/>
              </a:rPr>
              <a:t/>
            </a:r>
            <a:br>
              <a:rPr lang="en-US" sz="4000" b="1" smtClean="0">
                <a:latin typeface="Arial Black" pitchFamily="34" charset="0"/>
              </a:rPr>
            </a:br>
            <a:r>
              <a:rPr lang="en-US" sz="2200" smtClean="0">
                <a:solidFill>
                  <a:srgbClr val="FF0000"/>
                </a:solidFill>
              </a:rPr>
              <a:t>Each of the micro-trends includes useful information </a:t>
            </a:r>
            <a:br>
              <a:rPr lang="en-US" sz="2200" smtClean="0">
                <a:solidFill>
                  <a:srgbClr val="FF0000"/>
                </a:solidFill>
              </a:rPr>
            </a:br>
            <a:r>
              <a:rPr lang="en-US" sz="2200" smtClean="0">
                <a:solidFill>
                  <a:srgbClr val="FF0000"/>
                </a:solidFill>
              </a:rPr>
              <a:t>including discovery date and the relative traffic score</a:t>
            </a:r>
          </a:p>
        </p:txBody>
      </p:sp>
      <p:sp>
        <p:nvSpPr>
          <p:cNvPr id="11269" name="Rectangle 3"/>
          <p:cNvSpPr>
            <a:spLocks noChangeArrowheads="1"/>
          </p:cNvSpPr>
          <p:nvPr/>
        </p:nvSpPr>
        <p:spPr bwMode="auto">
          <a:xfrm>
            <a:off x="1752600" y="5181600"/>
            <a:ext cx="2481263" cy="930275"/>
          </a:xfrm>
          <a:prstGeom prst="rect">
            <a:avLst/>
          </a:prstGeom>
          <a:noFill/>
          <a:ln w="9525">
            <a:noFill/>
            <a:miter lim="800000"/>
            <a:headEnd/>
            <a:tailEnd/>
          </a:ln>
        </p:spPr>
        <p:txBody>
          <a:bodyPr lIns="0" rIns="0"/>
          <a:lstStyle/>
          <a:p>
            <a:pPr algn="ctr" eaLnBrk="0" fontAlgn="base" hangingPunct="0">
              <a:spcBef>
                <a:spcPct val="0"/>
              </a:spcBef>
              <a:spcAft>
                <a:spcPct val="0"/>
              </a:spcAft>
            </a:pPr>
            <a:r>
              <a:rPr lang="en-US" sz="1600" b="1">
                <a:solidFill>
                  <a:srgbClr val="000000"/>
                </a:solidFill>
                <a:latin typeface="Arial" charset="0"/>
              </a:rPr>
              <a:t>Vogue Knitting</a:t>
            </a:r>
          </a:p>
        </p:txBody>
      </p:sp>
      <p:sp>
        <p:nvSpPr>
          <p:cNvPr id="11270" name="Rectangle 4"/>
          <p:cNvSpPr>
            <a:spLocks noChangeArrowheads="1"/>
          </p:cNvSpPr>
          <p:nvPr/>
        </p:nvSpPr>
        <p:spPr bwMode="auto">
          <a:xfrm>
            <a:off x="1746250" y="2652713"/>
            <a:ext cx="762000" cy="304800"/>
          </a:xfrm>
          <a:prstGeom prst="rect">
            <a:avLst/>
          </a:prstGeom>
          <a:noFill/>
          <a:ln w="9525">
            <a:noFill/>
            <a:miter lim="800000"/>
            <a:headEnd/>
            <a:tailEnd/>
          </a:ln>
        </p:spPr>
        <p:txBody>
          <a:bodyPr/>
          <a:lstStyle/>
          <a:p>
            <a:pPr eaLnBrk="0" fontAlgn="base" hangingPunct="0">
              <a:spcBef>
                <a:spcPct val="0"/>
              </a:spcBef>
              <a:spcAft>
                <a:spcPct val="0"/>
              </a:spcAft>
            </a:pPr>
            <a:r>
              <a:rPr lang="en-US" sz="1400" b="1">
                <a:solidFill>
                  <a:srgbClr val="000000"/>
                </a:solidFill>
                <a:latin typeface="Arial" charset="0"/>
              </a:rPr>
              <a:t>12843</a:t>
            </a:r>
          </a:p>
        </p:txBody>
      </p:sp>
      <p:sp>
        <p:nvSpPr>
          <p:cNvPr id="11271" name="Rectangle 5"/>
          <p:cNvSpPr>
            <a:spLocks noChangeArrowheads="1"/>
          </p:cNvSpPr>
          <p:nvPr/>
        </p:nvSpPr>
        <p:spPr bwMode="auto">
          <a:xfrm>
            <a:off x="3333750" y="2652713"/>
            <a:ext cx="1066800" cy="304800"/>
          </a:xfrm>
          <a:prstGeom prst="rect">
            <a:avLst/>
          </a:prstGeom>
          <a:noFill/>
          <a:ln w="9525">
            <a:noFill/>
            <a:miter lim="800000"/>
            <a:headEnd/>
            <a:tailEnd/>
          </a:ln>
        </p:spPr>
        <p:txBody>
          <a:bodyPr/>
          <a:lstStyle/>
          <a:p>
            <a:pPr algn="r" eaLnBrk="0" fontAlgn="base" hangingPunct="0">
              <a:spcBef>
                <a:spcPct val="0"/>
              </a:spcBef>
              <a:spcAft>
                <a:spcPct val="0"/>
              </a:spcAft>
            </a:pPr>
            <a:r>
              <a:rPr lang="en-US" sz="1400" b="1">
                <a:solidFill>
                  <a:srgbClr val="000000"/>
                </a:solidFill>
                <a:latin typeface="Arial" charset="0"/>
              </a:rPr>
              <a:t>June / 8.0</a:t>
            </a:r>
          </a:p>
        </p:txBody>
      </p:sp>
      <p:sp>
        <p:nvSpPr>
          <p:cNvPr id="11272" name="Rectangle 7"/>
          <p:cNvSpPr>
            <a:spLocks noChangeArrowheads="1"/>
          </p:cNvSpPr>
          <p:nvPr/>
        </p:nvSpPr>
        <p:spPr bwMode="auto">
          <a:xfrm>
            <a:off x="5270500" y="1905000"/>
            <a:ext cx="3644900" cy="1263650"/>
          </a:xfrm>
          <a:prstGeom prst="rect">
            <a:avLst/>
          </a:prstGeom>
          <a:noFill/>
          <a:ln w="9525" algn="ctr">
            <a:noFill/>
            <a:miter lim="800000"/>
            <a:headEnd/>
            <a:tailEnd/>
          </a:ln>
        </p:spPr>
        <p:txBody>
          <a:bodyPr>
            <a:spAutoFit/>
          </a:bodyPr>
          <a:lstStyle/>
          <a:p>
            <a:pPr fontAlgn="base">
              <a:lnSpc>
                <a:spcPct val="80000"/>
              </a:lnSpc>
              <a:spcBef>
                <a:spcPct val="0"/>
              </a:spcBef>
              <a:spcAft>
                <a:spcPct val="0"/>
              </a:spcAft>
            </a:pPr>
            <a:r>
              <a:rPr lang="en-US" sz="1600" b="1" dirty="0">
                <a:solidFill>
                  <a:srgbClr val="000000"/>
                </a:solidFill>
                <a:latin typeface="Arial" charset="0"/>
              </a:rPr>
              <a:t>Discovery Date</a:t>
            </a:r>
          </a:p>
          <a:p>
            <a:pPr fontAlgn="base">
              <a:lnSpc>
                <a:spcPct val="80000"/>
              </a:lnSpc>
              <a:spcBef>
                <a:spcPct val="0"/>
              </a:spcBef>
              <a:spcAft>
                <a:spcPct val="0"/>
              </a:spcAft>
            </a:pPr>
            <a:r>
              <a:rPr lang="en-US" sz="1600" dirty="0">
                <a:solidFill>
                  <a:srgbClr val="000000"/>
                </a:solidFill>
                <a:latin typeface="Arial" charset="0"/>
              </a:rPr>
              <a:t>This may be before or after the product has been released, but discovery is a useful measure because it reflects when the web community took notice.</a:t>
            </a:r>
          </a:p>
        </p:txBody>
      </p:sp>
      <p:sp>
        <p:nvSpPr>
          <p:cNvPr id="11273" name="AutoShape 8"/>
          <p:cNvSpPr>
            <a:spLocks noChangeArrowheads="1"/>
          </p:cNvSpPr>
          <p:nvPr/>
        </p:nvSpPr>
        <p:spPr bwMode="auto">
          <a:xfrm rot="7200000">
            <a:off x="4747418" y="2796382"/>
            <a:ext cx="258763" cy="762000"/>
          </a:xfrm>
          <a:prstGeom prst="downArrow">
            <a:avLst>
              <a:gd name="adj1" fmla="val 51991"/>
              <a:gd name="adj2" fmla="val 163817"/>
            </a:avLst>
          </a:prstGeom>
          <a:solidFill>
            <a:srgbClr val="FF0000"/>
          </a:solidFill>
          <a:ln w="9525" algn="ctr">
            <a:solidFill>
              <a:schemeClr val="tx1"/>
            </a:solidFill>
            <a:miter lim="800000"/>
            <a:headEnd/>
            <a:tailEnd/>
          </a:ln>
        </p:spPr>
        <p:txBody>
          <a:bodyPr wrap="none"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11274" name="Rectangle 9"/>
          <p:cNvSpPr>
            <a:spLocks noChangeArrowheads="1"/>
          </p:cNvSpPr>
          <p:nvPr/>
        </p:nvSpPr>
        <p:spPr bwMode="auto">
          <a:xfrm>
            <a:off x="5238750" y="3352800"/>
            <a:ext cx="3752850" cy="1654175"/>
          </a:xfrm>
          <a:prstGeom prst="rect">
            <a:avLst/>
          </a:prstGeom>
          <a:noFill/>
          <a:ln w="9525" algn="ctr">
            <a:noFill/>
            <a:miter lim="800000"/>
            <a:headEnd/>
            <a:tailEnd/>
          </a:ln>
        </p:spPr>
        <p:txBody>
          <a:bodyPr>
            <a:spAutoFit/>
          </a:bodyPr>
          <a:lstStyle/>
          <a:p>
            <a:pPr fontAlgn="base">
              <a:lnSpc>
                <a:spcPct val="80000"/>
              </a:lnSpc>
              <a:spcBef>
                <a:spcPct val="0"/>
              </a:spcBef>
              <a:spcAft>
                <a:spcPct val="0"/>
              </a:spcAft>
            </a:pPr>
            <a:r>
              <a:rPr lang="en-US" sz="1600" b="1">
                <a:solidFill>
                  <a:srgbClr val="000000"/>
                </a:solidFill>
                <a:latin typeface="Arial" charset="0"/>
              </a:rPr>
              <a:t>Traffic Score</a:t>
            </a:r>
          </a:p>
          <a:p>
            <a:pPr fontAlgn="base">
              <a:lnSpc>
                <a:spcPct val="80000"/>
              </a:lnSpc>
              <a:spcBef>
                <a:spcPct val="0"/>
              </a:spcBef>
              <a:spcAft>
                <a:spcPct val="0"/>
              </a:spcAft>
            </a:pPr>
            <a:r>
              <a:rPr lang="en-US" sz="1600">
                <a:solidFill>
                  <a:srgbClr val="000000"/>
                </a:solidFill>
                <a:latin typeface="Arial" charset="0"/>
              </a:rPr>
              <a:t>Out of 10, this is a measure of traffic relative to other posts on Trend Hunter during the same month. </a:t>
            </a:r>
          </a:p>
          <a:p>
            <a:pPr fontAlgn="base">
              <a:lnSpc>
                <a:spcPct val="80000"/>
              </a:lnSpc>
              <a:spcBef>
                <a:spcPct val="0"/>
              </a:spcBef>
              <a:spcAft>
                <a:spcPct val="0"/>
              </a:spcAft>
            </a:pPr>
            <a:endParaRPr lang="en-US" sz="1600">
              <a:solidFill>
                <a:srgbClr val="000000"/>
              </a:solidFill>
              <a:latin typeface="Arial" charset="0"/>
            </a:endParaRPr>
          </a:p>
          <a:p>
            <a:pPr fontAlgn="base">
              <a:lnSpc>
                <a:spcPct val="80000"/>
              </a:lnSpc>
              <a:spcBef>
                <a:spcPct val="0"/>
              </a:spcBef>
              <a:spcAft>
                <a:spcPct val="0"/>
              </a:spcAft>
            </a:pPr>
            <a:r>
              <a:rPr lang="en-US" sz="1600">
                <a:solidFill>
                  <a:srgbClr val="000000"/>
                </a:solidFill>
                <a:latin typeface="Arial" charset="0"/>
              </a:rPr>
              <a:t>&gt;5 : Above Average</a:t>
            </a:r>
          </a:p>
          <a:p>
            <a:pPr fontAlgn="base">
              <a:lnSpc>
                <a:spcPct val="80000"/>
              </a:lnSpc>
              <a:spcBef>
                <a:spcPct val="0"/>
              </a:spcBef>
              <a:spcAft>
                <a:spcPct val="0"/>
              </a:spcAft>
            </a:pPr>
            <a:r>
              <a:rPr lang="en-US" sz="1600">
                <a:solidFill>
                  <a:srgbClr val="000000"/>
                </a:solidFill>
                <a:latin typeface="Arial" charset="0"/>
              </a:rPr>
              <a:t>&gt;7 : Hot</a:t>
            </a:r>
          </a:p>
          <a:p>
            <a:pPr fontAlgn="base">
              <a:lnSpc>
                <a:spcPct val="80000"/>
              </a:lnSpc>
              <a:spcBef>
                <a:spcPct val="0"/>
              </a:spcBef>
              <a:spcAft>
                <a:spcPct val="0"/>
              </a:spcAft>
            </a:pPr>
            <a:r>
              <a:rPr lang="en-US" sz="1600">
                <a:solidFill>
                  <a:srgbClr val="000000"/>
                </a:solidFill>
                <a:latin typeface="Arial" charset="0"/>
              </a:rPr>
              <a:t>&gt;9 : On Fire</a:t>
            </a:r>
          </a:p>
        </p:txBody>
      </p:sp>
      <p:sp>
        <p:nvSpPr>
          <p:cNvPr id="631818" name="Oval 10"/>
          <p:cNvSpPr>
            <a:spLocks noChangeArrowheads="1"/>
          </p:cNvSpPr>
          <p:nvPr/>
        </p:nvSpPr>
        <p:spPr bwMode="auto">
          <a:xfrm>
            <a:off x="1743075" y="2633663"/>
            <a:ext cx="742950" cy="323850"/>
          </a:xfrm>
          <a:prstGeom prst="ellipse">
            <a:avLst/>
          </a:prstGeom>
          <a:noFill/>
          <a:ln w="38100" algn="ctr">
            <a:solidFill>
              <a:srgbClr val="FF0000"/>
            </a:solidFill>
            <a:round/>
            <a:headEnd/>
            <a:tailEnd/>
          </a:ln>
          <a:effectLst/>
        </p:spPr>
        <p:txBody>
          <a:bodyPr wrap="none" anchor="ctr"/>
          <a:lstStyle/>
          <a:p>
            <a:pPr fontAlgn="base">
              <a:lnSpc>
                <a:spcPct val="80000"/>
              </a:lnSpc>
              <a:spcBef>
                <a:spcPct val="0"/>
              </a:spcBef>
              <a:spcAft>
                <a:spcPct val="0"/>
              </a:spcAft>
              <a:defRPr/>
            </a:pPr>
            <a:endParaRPr lang="en-US" sz="2100">
              <a:ln>
                <a:solidFill>
                  <a:srgbClr val="FF0000"/>
                </a:solidFill>
              </a:ln>
              <a:solidFill>
                <a:srgbClr val="FFFFFF"/>
              </a:solidFill>
              <a:latin typeface="Arial" charset="0"/>
            </a:endParaRPr>
          </a:p>
        </p:txBody>
      </p:sp>
      <p:sp>
        <p:nvSpPr>
          <p:cNvPr id="631819" name="Oval 11"/>
          <p:cNvSpPr>
            <a:spLocks noChangeArrowheads="1"/>
          </p:cNvSpPr>
          <p:nvPr/>
        </p:nvSpPr>
        <p:spPr bwMode="auto">
          <a:xfrm>
            <a:off x="4032250" y="2640013"/>
            <a:ext cx="304800" cy="323850"/>
          </a:xfrm>
          <a:prstGeom prst="ellipse">
            <a:avLst/>
          </a:prstGeom>
          <a:noFill/>
          <a:ln w="38100" algn="ctr">
            <a:solidFill>
              <a:srgbClr val="FF0000"/>
            </a:solidFill>
            <a:round/>
            <a:headEnd/>
            <a:tailEnd/>
          </a:ln>
          <a:effectLst/>
        </p:spPr>
        <p:txBody>
          <a:bodyPr wrap="none" anchor="ctr"/>
          <a:lstStyle/>
          <a:p>
            <a:pPr fontAlgn="base">
              <a:lnSpc>
                <a:spcPct val="80000"/>
              </a:lnSpc>
              <a:spcBef>
                <a:spcPct val="0"/>
              </a:spcBef>
              <a:spcAft>
                <a:spcPct val="0"/>
              </a:spcAft>
              <a:defRPr/>
            </a:pPr>
            <a:endParaRPr lang="en-US" sz="2100">
              <a:ln>
                <a:solidFill>
                  <a:srgbClr val="FF0000"/>
                </a:solidFill>
              </a:ln>
              <a:solidFill>
                <a:srgbClr val="FFFFFF"/>
              </a:solidFill>
              <a:latin typeface="Arial" charset="0"/>
            </a:endParaRPr>
          </a:p>
        </p:txBody>
      </p:sp>
      <p:sp>
        <p:nvSpPr>
          <p:cNvPr id="11277" name="AutoShape 12"/>
          <p:cNvSpPr>
            <a:spLocks noChangeArrowheads="1"/>
          </p:cNvSpPr>
          <p:nvPr/>
        </p:nvSpPr>
        <p:spPr bwMode="auto">
          <a:xfrm rot="5400000">
            <a:off x="4702969" y="4995069"/>
            <a:ext cx="258762" cy="762000"/>
          </a:xfrm>
          <a:prstGeom prst="downArrow">
            <a:avLst>
              <a:gd name="adj1" fmla="val 51991"/>
              <a:gd name="adj2" fmla="val 163818"/>
            </a:avLst>
          </a:prstGeom>
          <a:solidFill>
            <a:srgbClr val="FF0000"/>
          </a:solidFill>
          <a:ln w="9525" algn="ctr">
            <a:solidFill>
              <a:schemeClr val="tx1"/>
            </a:solidFill>
            <a:miter lim="800000"/>
            <a:headEnd/>
            <a:tailEnd/>
          </a:ln>
        </p:spPr>
        <p:txBody>
          <a:bodyPr wrap="none"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11278" name="Rectangle 13"/>
          <p:cNvSpPr>
            <a:spLocks noChangeArrowheads="1"/>
          </p:cNvSpPr>
          <p:nvPr/>
        </p:nvSpPr>
        <p:spPr bwMode="auto">
          <a:xfrm>
            <a:off x="5238750" y="5222875"/>
            <a:ext cx="3752850" cy="1068388"/>
          </a:xfrm>
          <a:prstGeom prst="rect">
            <a:avLst/>
          </a:prstGeom>
          <a:noFill/>
          <a:ln w="9525" algn="ctr">
            <a:noFill/>
            <a:miter lim="800000"/>
            <a:headEnd/>
            <a:tailEnd/>
          </a:ln>
        </p:spPr>
        <p:txBody>
          <a:bodyPr>
            <a:spAutoFit/>
          </a:bodyPr>
          <a:lstStyle/>
          <a:p>
            <a:pPr fontAlgn="base">
              <a:lnSpc>
                <a:spcPct val="80000"/>
              </a:lnSpc>
              <a:spcBef>
                <a:spcPct val="0"/>
              </a:spcBef>
              <a:spcAft>
                <a:spcPct val="0"/>
              </a:spcAft>
            </a:pPr>
            <a:r>
              <a:rPr lang="en-US" sz="1600" b="1">
                <a:solidFill>
                  <a:srgbClr val="000000"/>
                </a:solidFill>
                <a:latin typeface="Arial" charset="0"/>
              </a:rPr>
              <a:t>Hyperlinked Picture</a:t>
            </a:r>
          </a:p>
          <a:p>
            <a:pPr fontAlgn="base">
              <a:lnSpc>
                <a:spcPct val="80000"/>
              </a:lnSpc>
              <a:spcBef>
                <a:spcPct val="0"/>
              </a:spcBef>
              <a:spcAft>
                <a:spcPct val="0"/>
              </a:spcAft>
            </a:pPr>
            <a:r>
              <a:rPr lang="en-US" sz="1600">
                <a:solidFill>
                  <a:srgbClr val="000000"/>
                </a:solidFill>
                <a:latin typeface="Arial" charset="0"/>
              </a:rPr>
              <a:t>Click on any picture (in PRESENTATION MODE) to open the full article.  This can include galleries, videos, and product links</a:t>
            </a:r>
          </a:p>
        </p:txBody>
      </p:sp>
      <p:sp>
        <p:nvSpPr>
          <p:cNvPr id="11279" name="Rectangle 14"/>
          <p:cNvSpPr>
            <a:spLocks noChangeArrowheads="1"/>
          </p:cNvSpPr>
          <p:nvPr/>
        </p:nvSpPr>
        <p:spPr bwMode="auto">
          <a:xfrm>
            <a:off x="787400" y="1646238"/>
            <a:ext cx="2743200" cy="677862"/>
          </a:xfrm>
          <a:prstGeom prst="rect">
            <a:avLst/>
          </a:prstGeom>
          <a:noFill/>
          <a:ln w="9525" algn="ctr">
            <a:noFill/>
            <a:miter lim="800000"/>
            <a:headEnd/>
            <a:tailEnd/>
          </a:ln>
        </p:spPr>
        <p:txBody>
          <a:bodyPr>
            <a:spAutoFit/>
          </a:bodyPr>
          <a:lstStyle/>
          <a:p>
            <a:pPr fontAlgn="base">
              <a:lnSpc>
                <a:spcPct val="80000"/>
              </a:lnSpc>
              <a:spcBef>
                <a:spcPct val="0"/>
              </a:spcBef>
              <a:spcAft>
                <a:spcPct val="0"/>
              </a:spcAft>
            </a:pPr>
            <a:r>
              <a:rPr lang="en-US" sz="1600" b="1" dirty="0">
                <a:solidFill>
                  <a:srgbClr val="000000"/>
                </a:solidFill>
                <a:latin typeface="Arial" charset="0"/>
              </a:rPr>
              <a:t>Trend ID</a:t>
            </a:r>
          </a:p>
          <a:p>
            <a:pPr fontAlgn="base">
              <a:lnSpc>
                <a:spcPct val="80000"/>
              </a:lnSpc>
              <a:spcBef>
                <a:spcPct val="0"/>
              </a:spcBef>
              <a:spcAft>
                <a:spcPct val="0"/>
              </a:spcAft>
            </a:pPr>
            <a:r>
              <a:rPr lang="en-US" sz="1600" dirty="0">
                <a:solidFill>
                  <a:srgbClr val="000000"/>
                </a:solidFill>
                <a:latin typeface="Arial" charset="0"/>
              </a:rPr>
              <a:t>Open any trend using its id:</a:t>
            </a:r>
          </a:p>
          <a:p>
            <a:pPr fontAlgn="base">
              <a:lnSpc>
                <a:spcPct val="80000"/>
              </a:lnSpc>
              <a:spcBef>
                <a:spcPct val="0"/>
              </a:spcBef>
              <a:spcAft>
                <a:spcPct val="0"/>
              </a:spcAft>
            </a:pPr>
            <a:r>
              <a:rPr lang="en-US" sz="1600" dirty="0">
                <a:solidFill>
                  <a:srgbClr val="000000"/>
                </a:solidFill>
                <a:latin typeface="Arial" charset="0"/>
              </a:rPr>
              <a:t>TrendHunter.com/id/XXXX</a:t>
            </a:r>
          </a:p>
        </p:txBody>
      </p:sp>
      <p:sp>
        <p:nvSpPr>
          <p:cNvPr id="631823" name="Oval 15"/>
          <p:cNvSpPr>
            <a:spLocks noChangeArrowheads="1"/>
          </p:cNvSpPr>
          <p:nvPr/>
        </p:nvSpPr>
        <p:spPr bwMode="auto">
          <a:xfrm>
            <a:off x="3441700" y="2641600"/>
            <a:ext cx="533400" cy="323850"/>
          </a:xfrm>
          <a:prstGeom prst="ellipse">
            <a:avLst/>
          </a:prstGeom>
          <a:noFill/>
          <a:ln w="38100" algn="ctr">
            <a:solidFill>
              <a:srgbClr val="FF0000"/>
            </a:solidFill>
            <a:round/>
            <a:headEnd/>
            <a:tailEnd/>
          </a:ln>
          <a:effectLst/>
        </p:spPr>
        <p:txBody>
          <a:bodyPr wrap="none" anchor="ctr"/>
          <a:lstStyle/>
          <a:p>
            <a:pPr fontAlgn="base">
              <a:lnSpc>
                <a:spcPct val="80000"/>
              </a:lnSpc>
              <a:spcBef>
                <a:spcPct val="0"/>
              </a:spcBef>
              <a:spcAft>
                <a:spcPct val="0"/>
              </a:spcAft>
              <a:defRPr/>
            </a:pPr>
            <a:endParaRPr lang="en-US" sz="2100">
              <a:ln>
                <a:solidFill>
                  <a:srgbClr val="FF0000"/>
                </a:solidFill>
              </a:ln>
              <a:solidFill>
                <a:srgbClr val="FFFFFF"/>
              </a:solidFill>
              <a:latin typeface="Arial" charset="0"/>
            </a:endParaRPr>
          </a:p>
        </p:txBody>
      </p:sp>
      <p:sp>
        <p:nvSpPr>
          <p:cNvPr id="11281" name="AutoShape 16"/>
          <p:cNvSpPr>
            <a:spLocks noChangeArrowheads="1"/>
          </p:cNvSpPr>
          <p:nvPr/>
        </p:nvSpPr>
        <p:spPr bwMode="auto">
          <a:xfrm rot="10800000">
            <a:off x="3416300" y="1979613"/>
            <a:ext cx="1752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9442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9" y="0"/>
                </a:moveTo>
                <a:lnTo>
                  <a:pt x="13578" y="7200"/>
                </a:lnTo>
                <a:lnTo>
                  <a:pt x="16664" y="7200"/>
                </a:lnTo>
                <a:lnTo>
                  <a:pt x="16664" y="19442"/>
                </a:lnTo>
                <a:lnTo>
                  <a:pt x="0" y="19442"/>
                </a:lnTo>
                <a:lnTo>
                  <a:pt x="0" y="21600"/>
                </a:lnTo>
                <a:lnTo>
                  <a:pt x="18514" y="21600"/>
                </a:lnTo>
                <a:lnTo>
                  <a:pt x="18514" y="7200"/>
                </a:lnTo>
                <a:lnTo>
                  <a:pt x="21600" y="7200"/>
                </a:lnTo>
                <a:close/>
              </a:path>
            </a:pathLst>
          </a:custGeom>
          <a:solidFill>
            <a:srgbClr val="FF0000"/>
          </a:solidFill>
          <a:ln w="9525" algn="ctr">
            <a:solidFill>
              <a:schemeClr val="tx1"/>
            </a:solidFill>
            <a:miter lim="800000"/>
            <a:headEnd/>
            <a:tailEnd/>
          </a:ln>
        </p:spPr>
        <p:txBody>
          <a:bodyPr wrap="none" anchor="ctr"/>
          <a:lstStyle/>
          <a:p>
            <a:pPr fontAlgn="base">
              <a:lnSpc>
                <a:spcPct val="80000"/>
              </a:lnSpc>
              <a:spcBef>
                <a:spcPct val="0"/>
              </a:spcBef>
              <a:spcAft>
                <a:spcPct val="0"/>
              </a:spcAft>
            </a:pPr>
            <a:endParaRPr lang="en-US" sz="2100">
              <a:solidFill>
                <a:srgbClr val="FFFFFF"/>
              </a:solidFill>
              <a:latin typeface="Arial" charset="0"/>
            </a:endParaRPr>
          </a:p>
        </p:txBody>
      </p:sp>
      <p:sp>
        <p:nvSpPr>
          <p:cNvPr id="11282" name="AutoShape 17"/>
          <p:cNvSpPr>
            <a:spLocks noChangeArrowheads="1"/>
          </p:cNvSpPr>
          <p:nvPr/>
        </p:nvSpPr>
        <p:spPr bwMode="auto">
          <a:xfrm>
            <a:off x="1851025" y="2351088"/>
            <a:ext cx="511175" cy="239712"/>
          </a:xfrm>
          <a:prstGeom prst="downArrow">
            <a:avLst>
              <a:gd name="adj1" fmla="val 30435"/>
              <a:gd name="adj2" fmla="val 80134"/>
            </a:avLst>
          </a:prstGeom>
          <a:solidFill>
            <a:srgbClr val="FF0000"/>
          </a:solidFill>
          <a:ln w="9525" algn="ctr">
            <a:solidFill>
              <a:schemeClr val="tx1"/>
            </a:solidFill>
            <a:miter lim="800000"/>
            <a:headEnd/>
            <a:tailEnd/>
          </a:ln>
        </p:spPr>
        <p:txBody>
          <a:bodyPr wrap="none" anchor="ctr"/>
          <a:lstStyle/>
          <a:p>
            <a:pPr fontAlgn="base">
              <a:lnSpc>
                <a:spcPct val="80000"/>
              </a:lnSpc>
              <a:spcBef>
                <a:spcPct val="0"/>
              </a:spcBef>
              <a:spcAft>
                <a:spcPct val="0"/>
              </a:spcAft>
            </a:pPr>
            <a:endParaRPr lang="en-US" sz="2100">
              <a:solidFill>
                <a:srgbClr val="FFFF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2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353</TotalTime>
  <Words>3604</Words>
  <Application>Microsoft Office PowerPoint</Application>
  <PresentationFormat>On-screen Show (4:3)</PresentationFormat>
  <Paragraphs>750</Paragraphs>
  <Slides>34</Slides>
  <Notes>0</Notes>
  <HiddenSlides>0</HiddenSlides>
  <MMClips>0</MMClips>
  <ScaleCrop>false</ScaleCrop>
  <HeadingPairs>
    <vt:vector size="4" baseType="variant">
      <vt:variant>
        <vt:lpstr>Theme</vt:lpstr>
      </vt:variant>
      <vt:variant>
        <vt:i4>12</vt:i4>
      </vt:variant>
      <vt:variant>
        <vt:lpstr>Slide Titles</vt:lpstr>
      </vt:variant>
      <vt:variant>
        <vt:i4>34</vt:i4>
      </vt:variant>
    </vt:vector>
  </HeadingPairs>
  <TitlesOfParts>
    <vt:vector size="46"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PowerPoint Presentation</vt:lpstr>
      <vt:lpstr>COPYRIGHT Please share only with your immediate teams</vt:lpstr>
      <vt:lpstr>THANK YOU Thanks for Supporting Trend Hunter</vt:lpstr>
      <vt:lpstr>6 THINGS TO KNOW Your new report has several distinctions you should know</vt:lpstr>
      <vt:lpstr>1. CUSTOM TREND PLATFORM Our revolutionary new platform enables you to track the topics, categories and markets that are most important to your business</vt:lpstr>
      <vt:lpstr>2. CROWDSOURCED &amp; FILTERED The reports are global, based on crowdsourced and crowd  filtered content from Trend Hunter, the world’s #1 trend site</vt:lpstr>
      <vt:lpstr>3. HYPERLINKED 4 MORE Each report examples is hyperlinked to our free online  articles, which in many cases include galleries and videos</vt:lpstr>
      <vt:lpstr>4. MEASURED We score micro-trends for popularity, leveraging  700,000,000+ views. High scores excite consumers!</vt:lpstr>
      <vt:lpstr>4b. MEASURED [HOW TO READ] Each of the micro-trends includes useful information  including discovery date and the relative traffic score</vt:lpstr>
      <vt:lpstr>5. WEBINARS &amp; ADVISORS If you want to take innovation to the next level, Platform/Report subscribers get free webinars, and we offer Advisor services.</vt:lpstr>
      <vt:lpstr>6. ACCLAIMED CONTENT Last, enjoy the content!  You’re reading examples  from the freshest source for cutting edge trends!</vt:lpstr>
      <vt:lpstr>BONUS: HOW TO INNOVATE To get the most of a subscription, watch our 30 minute video  of EXPLOITING CHAOS, and get your team to browse our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1,200 PRO Trends, 50 reports &amp; Custom filters for YOUR brand</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trendhunter.com/pro for more information</dc:description>
  <cp:lastModifiedBy>Jeremy</cp:lastModifiedBy>
  <cp:revision>11</cp:revision>
  <dcterms:created xsi:type="dcterms:W3CDTF">2010-10-20T20:59:15Z</dcterms:created>
  <dcterms:modified xsi:type="dcterms:W3CDTF">2011-10-27T03:58:29Z</dcterms:modified>
</cp:coreProperties>
</file>