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33"/>
  </p:notesMasterIdLst>
  <p:sldIdLst>
    <p:sldId id="490" r:id="rId2"/>
    <p:sldId id="601" r:id="rId3"/>
    <p:sldId id="573" r:id="rId4"/>
    <p:sldId id="585" r:id="rId5"/>
    <p:sldId id="586" r:id="rId6"/>
    <p:sldId id="593" r:id="rId7"/>
    <p:sldId id="569" r:id="rId8"/>
    <p:sldId id="599" r:id="rId9"/>
    <p:sldId id="581" r:id="rId10"/>
    <p:sldId id="626" r:id="rId11"/>
    <p:sldId id="607" r:id="rId12"/>
    <p:sldId id="621" r:id="rId13"/>
    <p:sldId id="622" r:id="rId14"/>
    <p:sldId id="609" r:id="rId15"/>
    <p:sldId id="602" r:id="rId16"/>
    <p:sldId id="603" r:id="rId17"/>
    <p:sldId id="608" r:id="rId18"/>
    <p:sldId id="604" r:id="rId19"/>
    <p:sldId id="605" r:id="rId20"/>
    <p:sldId id="606" r:id="rId21"/>
    <p:sldId id="610" r:id="rId22"/>
    <p:sldId id="611" r:id="rId23"/>
    <p:sldId id="614" r:id="rId24"/>
    <p:sldId id="615" r:id="rId25"/>
    <p:sldId id="616" r:id="rId26"/>
    <p:sldId id="617" r:id="rId27"/>
    <p:sldId id="618" r:id="rId28"/>
    <p:sldId id="619" r:id="rId29"/>
    <p:sldId id="620" r:id="rId30"/>
    <p:sldId id="625" r:id="rId31"/>
    <p:sldId id="62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CC00"/>
    <a:srgbClr val="FF33CC"/>
    <a:srgbClr val="FF3399"/>
    <a:srgbClr val="00FF00"/>
    <a:srgbClr val="FF505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93" autoAdjust="0"/>
    <p:restoredTop sz="94660"/>
  </p:normalViewPr>
  <p:slideViewPr>
    <p:cSldViewPr>
      <p:cViewPr varScale="1">
        <p:scale>
          <a:sx n="88" d="100"/>
          <a:sy n="88" d="100"/>
        </p:scale>
        <p:origin x="-150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9622DF-ACEF-449E-8862-575FD0CC6F3B}" type="datetimeFigureOut">
              <a:rPr lang="en-US" smtClean="0"/>
              <a:t>5/27/2013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352400-A0D8-4720-AB54-C68FC9F95CA9}" type="slidenum">
              <a:rPr lang="en-US" smtClean="0"/>
              <a:t>‹#›</a:t>
            </a:fld>
            <a:endParaRPr lang="en-US"/>
          </a:p>
        </p:txBody>
      </p:sp>
    </p:spTree>
    <p:extLst>
      <p:ext uri="{BB962C8B-B14F-4D97-AF65-F5344CB8AC3E}">
        <p14:creationId xmlns:p14="http://schemas.microsoft.com/office/powerpoint/2010/main" val="3466148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t>27/05/2013</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pPr/>
              <a:t>27/05/2013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pPr/>
              <a:t>‹#›</a:t>
            </a:fld>
            <a:endParaRPr lang="nl-BE"/>
          </a:p>
        </p:txBody>
      </p:sp>
    </p:spTree>
    <p:extLst>
      <p:ext uri="{BB962C8B-B14F-4D97-AF65-F5344CB8AC3E}">
        <p14:creationId xmlns:p14="http://schemas.microsoft.com/office/powerpoint/2010/main" val="642674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www.trendhunter.com" TargetMode="Externa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t>27/05/2013</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t>‹#›</a:t>
            </a:fld>
            <a:endParaRPr lang="nl-BE"/>
          </a:p>
        </p:txBody>
      </p:sp>
      <p:pic>
        <p:nvPicPr>
          <p:cNvPr id="7" name="sidebar image" descr="sidebar image"/>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0" y="1"/>
            <a:ext cx="15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TH Pro logo" descr="TH Pro logo"/>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43775" y="47625"/>
            <a:ext cx="1724025" cy="476250"/>
          </a:xfrm>
          <a:prstGeom prst="rect">
            <a:avLst/>
          </a:prstGeom>
        </p:spPr>
      </p:pic>
      <p:sp>
        <p:nvSpPr>
          <p:cNvPr id="9" name="TextBox 8">
            <a:hlinkClick r:id="rId6"/>
          </p:cNvPr>
          <p:cNvSpPr txBox="1"/>
          <p:nvPr userDrawn="1"/>
        </p:nvSpPr>
        <p:spPr>
          <a:xfrm>
            <a:off x="5305926" y="655320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dirty="0">
                <a:solidFill>
                  <a:srgbClr val="808080"/>
                </a:solidFill>
                <a:latin typeface="Arial"/>
              </a:rPr>
              <a:t>Copyright © TrendHunter.com. All Rights Reserved</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7.jpg"/><Relationship Id="rId18" Type="http://schemas.openxmlformats.org/officeDocument/2006/relationships/image" Target="../media/image71.png"/><Relationship Id="rId26" Type="http://schemas.openxmlformats.org/officeDocument/2006/relationships/hyperlink" Target="http://www.trendhunter.com/id/129542" TargetMode="External"/><Relationship Id="rId3" Type="http://schemas.openxmlformats.org/officeDocument/2006/relationships/hyperlink" Target="http://www.trendhunter.com/id/136825" TargetMode="External"/><Relationship Id="rId21" Type="http://schemas.openxmlformats.org/officeDocument/2006/relationships/image" Target="../media/image73.png"/><Relationship Id="rId7" Type="http://schemas.openxmlformats.org/officeDocument/2006/relationships/image" Target="../media/image62.png"/><Relationship Id="rId12" Type="http://schemas.openxmlformats.org/officeDocument/2006/relationships/image" Target="../media/image66.jpg"/><Relationship Id="rId17" Type="http://schemas.openxmlformats.org/officeDocument/2006/relationships/image" Target="../media/image70.png"/><Relationship Id="rId25" Type="http://schemas.openxmlformats.org/officeDocument/2006/relationships/image" Target="../media/image76.png"/><Relationship Id="rId2" Type="http://schemas.openxmlformats.org/officeDocument/2006/relationships/image" Target="../media/image58.png"/><Relationship Id="rId16" Type="http://schemas.openxmlformats.org/officeDocument/2006/relationships/image" Target="../media/image69.jpeg"/><Relationship Id="rId20" Type="http://schemas.openxmlformats.org/officeDocument/2006/relationships/image" Target="../media/image72.jpeg"/><Relationship Id="rId29" Type="http://schemas.openxmlformats.org/officeDocument/2006/relationships/hyperlink" Target="http://www.trendhunter.com/id/119231" TargetMode="External"/><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image" Target="../media/image75.jpeg"/><Relationship Id="rId5" Type="http://schemas.openxmlformats.org/officeDocument/2006/relationships/image" Target="../media/image60.png"/><Relationship Id="rId15" Type="http://schemas.openxmlformats.org/officeDocument/2006/relationships/hyperlink" Target="http://www.trendhunter.com/id/136595" TargetMode="External"/><Relationship Id="rId23" Type="http://schemas.openxmlformats.org/officeDocument/2006/relationships/hyperlink" Target="http://www.trendhunter.com/id/136540" TargetMode="External"/><Relationship Id="rId28" Type="http://schemas.openxmlformats.org/officeDocument/2006/relationships/image" Target="../media/image78.png"/><Relationship Id="rId10" Type="http://schemas.openxmlformats.org/officeDocument/2006/relationships/image" Target="../media/image65.png"/><Relationship Id="rId19" Type="http://schemas.openxmlformats.org/officeDocument/2006/relationships/hyperlink" Target="http://www.trendhunter.com/id/134321" TargetMode="External"/><Relationship Id="rId31" Type="http://schemas.openxmlformats.org/officeDocument/2006/relationships/image" Target="../media/image80.png"/><Relationship Id="rId4" Type="http://schemas.openxmlformats.org/officeDocument/2006/relationships/image" Target="../media/image59.jpg"/><Relationship Id="rId9" Type="http://schemas.openxmlformats.org/officeDocument/2006/relationships/image" Target="../media/image64.png"/><Relationship Id="rId14" Type="http://schemas.openxmlformats.org/officeDocument/2006/relationships/image" Target="../media/image68.jpg"/><Relationship Id="rId22" Type="http://schemas.openxmlformats.org/officeDocument/2006/relationships/image" Target="../media/image74.png"/><Relationship Id="rId27" Type="http://schemas.openxmlformats.org/officeDocument/2006/relationships/image" Target="../media/image77.jpeg"/><Relationship Id="rId30" Type="http://schemas.openxmlformats.org/officeDocument/2006/relationships/image" Target="../media/image79.jpeg"/></Relationships>
</file>

<file path=ppt/slides/_rels/slide12.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4.jpg"/><Relationship Id="rId18" Type="http://schemas.openxmlformats.org/officeDocument/2006/relationships/image" Target="../media/image87.png"/><Relationship Id="rId26" Type="http://schemas.openxmlformats.org/officeDocument/2006/relationships/image" Target="../media/image92.jpeg"/><Relationship Id="rId3" Type="http://schemas.openxmlformats.org/officeDocument/2006/relationships/hyperlink" Target="http://www.trendhunter.com/id/144015" TargetMode="External"/><Relationship Id="rId21" Type="http://schemas.openxmlformats.org/officeDocument/2006/relationships/image" Target="../media/image89.png"/><Relationship Id="rId34" Type="http://schemas.openxmlformats.org/officeDocument/2006/relationships/hyperlink" Target="http://www.trendhunter.com/id/141115" TargetMode="External"/><Relationship Id="rId7" Type="http://schemas.openxmlformats.org/officeDocument/2006/relationships/image" Target="../media/image62.png"/><Relationship Id="rId12" Type="http://schemas.openxmlformats.org/officeDocument/2006/relationships/image" Target="../media/image66.jpg"/><Relationship Id="rId17" Type="http://schemas.openxmlformats.org/officeDocument/2006/relationships/image" Target="../media/image73.png"/><Relationship Id="rId25" Type="http://schemas.openxmlformats.org/officeDocument/2006/relationships/hyperlink" Target="http://www.trendhunter.com/id/140427" TargetMode="External"/><Relationship Id="rId33" Type="http://schemas.openxmlformats.org/officeDocument/2006/relationships/image" Target="../media/image97.png"/><Relationship Id="rId2" Type="http://schemas.openxmlformats.org/officeDocument/2006/relationships/image" Target="../media/image58.png"/><Relationship Id="rId16" Type="http://schemas.openxmlformats.org/officeDocument/2006/relationships/image" Target="../media/image86.jpeg"/><Relationship Id="rId20" Type="http://schemas.openxmlformats.org/officeDocument/2006/relationships/image" Target="../media/image88.jpeg"/><Relationship Id="rId29" Type="http://schemas.openxmlformats.org/officeDocument/2006/relationships/image" Target="../media/image94.jpe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image" Target="../media/image91.png"/><Relationship Id="rId32" Type="http://schemas.openxmlformats.org/officeDocument/2006/relationships/image" Target="../media/image96.jpeg"/><Relationship Id="rId5" Type="http://schemas.openxmlformats.org/officeDocument/2006/relationships/image" Target="../media/image60.png"/><Relationship Id="rId15" Type="http://schemas.openxmlformats.org/officeDocument/2006/relationships/hyperlink" Target="http://www.trendhunter.com/id/142819" TargetMode="External"/><Relationship Id="rId23" Type="http://schemas.openxmlformats.org/officeDocument/2006/relationships/image" Target="../media/image90.jpeg"/><Relationship Id="rId28" Type="http://schemas.openxmlformats.org/officeDocument/2006/relationships/hyperlink" Target="http://www.trendhunter.com/id/141463" TargetMode="External"/><Relationship Id="rId36" Type="http://schemas.openxmlformats.org/officeDocument/2006/relationships/image" Target="../media/image99.png"/><Relationship Id="rId10" Type="http://schemas.openxmlformats.org/officeDocument/2006/relationships/image" Target="../media/image83.png"/><Relationship Id="rId19" Type="http://schemas.openxmlformats.org/officeDocument/2006/relationships/hyperlink" Target="http://www.trendhunter.com/id/142652" TargetMode="External"/><Relationship Id="rId31" Type="http://schemas.openxmlformats.org/officeDocument/2006/relationships/hyperlink" Target="http://www.trendhunter.com/id/140713" TargetMode="External"/><Relationship Id="rId4" Type="http://schemas.openxmlformats.org/officeDocument/2006/relationships/image" Target="../media/image59.jpg"/><Relationship Id="rId9" Type="http://schemas.openxmlformats.org/officeDocument/2006/relationships/image" Target="../media/image82.png"/><Relationship Id="rId14" Type="http://schemas.openxmlformats.org/officeDocument/2006/relationships/image" Target="../media/image85.jpg"/><Relationship Id="rId22" Type="http://schemas.openxmlformats.org/officeDocument/2006/relationships/hyperlink" Target="http://www.trendhunter.com/id/142567" TargetMode="External"/><Relationship Id="rId27" Type="http://schemas.openxmlformats.org/officeDocument/2006/relationships/image" Target="../media/image93.png"/><Relationship Id="rId30" Type="http://schemas.openxmlformats.org/officeDocument/2006/relationships/image" Target="../media/image95.png"/><Relationship Id="rId35" Type="http://schemas.openxmlformats.org/officeDocument/2006/relationships/image" Target="../media/image98.jpeg"/></Relationships>
</file>

<file path=ppt/slides/_rels/slide13.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7.jpg"/><Relationship Id="rId18" Type="http://schemas.openxmlformats.org/officeDocument/2006/relationships/image" Target="../media/image104.png"/><Relationship Id="rId26" Type="http://schemas.openxmlformats.org/officeDocument/2006/relationships/image" Target="../media/image109.jpeg"/><Relationship Id="rId3" Type="http://schemas.openxmlformats.org/officeDocument/2006/relationships/hyperlink" Target="http://www.trendhunter.com/id/140779" TargetMode="External"/><Relationship Id="rId21" Type="http://schemas.openxmlformats.org/officeDocument/2006/relationships/image" Target="../media/image106.png"/><Relationship Id="rId7" Type="http://schemas.openxmlformats.org/officeDocument/2006/relationships/image" Target="../media/image62.png"/><Relationship Id="rId12" Type="http://schemas.openxmlformats.org/officeDocument/2006/relationships/image" Target="../media/image101.jpg"/><Relationship Id="rId17" Type="http://schemas.openxmlformats.org/officeDocument/2006/relationships/image" Target="../media/image73.png"/><Relationship Id="rId25" Type="http://schemas.openxmlformats.org/officeDocument/2006/relationships/hyperlink" Target="http://www.trendhunter.com/id/107491" TargetMode="External"/><Relationship Id="rId33" Type="http://schemas.openxmlformats.org/officeDocument/2006/relationships/image" Target="../media/image114.png"/><Relationship Id="rId2" Type="http://schemas.openxmlformats.org/officeDocument/2006/relationships/image" Target="../media/image58.png"/><Relationship Id="rId16" Type="http://schemas.openxmlformats.org/officeDocument/2006/relationships/image" Target="../media/image103.jpeg"/><Relationship Id="rId20" Type="http://schemas.openxmlformats.org/officeDocument/2006/relationships/image" Target="../media/image105.jpeg"/><Relationship Id="rId29" Type="http://schemas.openxmlformats.org/officeDocument/2006/relationships/image" Target="../media/image111.jpe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image" Target="../media/image108.png"/><Relationship Id="rId32" Type="http://schemas.openxmlformats.org/officeDocument/2006/relationships/image" Target="../media/image113.jpeg"/><Relationship Id="rId5" Type="http://schemas.openxmlformats.org/officeDocument/2006/relationships/image" Target="../media/image60.png"/><Relationship Id="rId15" Type="http://schemas.openxmlformats.org/officeDocument/2006/relationships/hyperlink" Target="http://www.trendhunter.com/id/108704" TargetMode="External"/><Relationship Id="rId23" Type="http://schemas.openxmlformats.org/officeDocument/2006/relationships/image" Target="../media/image107.jpeg"/><Relationship Id="rId28" Type="http://schemas.openxmlformats.org/officeDocument/2006/relationships/hyperlink" Target="http://www.trendhunter.com/id/139690" TargetMode="External"/><Relationship Id="rId10" Type="http://schemas.openxmlformats.org/officeDocument/2006/relationships/image" Target="../media/image100.png"/><Relationship Id="rId19" Type="http://schemas.openxmlformats.org/officeDocument/2006/relationships/hyperlink" Target="http://www.trendhunter.com/id/139236" TargetMode="External"/><Relationship Id="rId31" Type="http://schemas.openxmlformats.org/officeDocument/2006/relationships/hyperlink" Target="http://www.trendhunter.com/id/136983" TargetMode="External"/><Relationship Id="rId4" Type="http://schemas.openxmlformats.org/officeDocument/2006/relationships/image" Target="../media/image59.jpg"/><Relationship Id="rId9" Type="http://schemas.openxmlformats.org/officeDocument/2006/relationships/image" Target="../media/image65.png"/><Relationship Id="rId14" Type="http://schemas.openxmlformats.org/officeDocument/2006/relationships/image" Target="../media/image102.jpg"/><Relationship Id="rId22" Type="http://schemas.openxmlformats.org/officeDocument/2006/relationships/hyperlink" Target="http://www.trendhunter.com/id/122284" TargetMode="External"/><Relationship Id="rId27" Type="http://schemas.openxmlformats.org/officeDocument/2006/relationships/image" Target="../media/image110.png"/><Relationship Id="rId30" Type="http://schemas.openxmlformats.org/officeDocument/2006/relationships/image" Target="../media/image112.png"/></Relationships>
</file>

<file path=ppt/slides/_rels/slide14.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18.jpg"/><Relationship Id="rId18" Type="http://schemas.openxmlformats.org/officeDocument/2006/relationships/image" Target="../media/image121.png"/><Relationship Id="rId26" Type="http://schemas.openxmlformats.org/officeDocument/2006/relationships/image" Target="../media/image126.jpeg"/><Relationship Id="rId39" Type="http://schemas.openxmlformats.org/officeDocument/2006/relationships/image" Target="../media/image135.png"/><Relationship Id="rId3" Type="http://schemas.openxmlformats.org/officeDocument/2006/relationships/hyperlink" Target="http://www.trendhunter.com/id/147383" TargetMode="External"/><Relationship Id="rId21" Type="http://schemas.openxmlformats.org/officeDocument/2006/relationships/image" Target="../media/image123.png"/><Relationship Id="rId34" Type="http://schemas.openxmlformats.org/officeDocument/2006/relationships/hyperlink" Target="http://www.trendhunter.com/id/141318" TargetMode="External"/><Relationship Id="rId42" Type="http://schemas.openxmlformats.org/officeDocument/2006/relationships/image" Target="../media/image137.jpeg"/><Relationship Id="rId7" Type="http://schemas.openxmlformats.org/officeDocument/2006/relationships/image" Target="../media/image62.png"/><Relationship Id="rId12" Type="http://schemas.openxmlformats.org/officeDocument/2006/relationships/image" Target="../media/image66.jpg"/><Relationship Id="rId17" Type="http://schemas.openxmlformats.org/officeDocument/2006/relationships/image" Target="../media/image73.png"/><Relationship Id="rId25" Type="http://schemas.openxmlformats.org/officeDocument/2006/relationships/hyperlink" Target="http://www.trendhunter.com/id/114185" TargetMode="External"/><Relationship Id="rId33" Type="http://schemas.openxmlformats.org/officeDocument/2006/relationships/image" Target="../media/image131.png"/><Relationship Id="rId38" Type="http://schemas.openxmlformats.org/officeDocument/2006/relationships/image" Target="../media/image134.jpeg"/><Relationship Id="rId2" Type="http://schemas.openxmlformats.org/officeDocument/2006/relationships/image" Target="../media/image115.png"/><Relationship Id="rId16" Type="http://schemas.openxmlformats.org/officeDocument/2006/relationships/image" Target="../media/image120.jpeg"/><Relationship Id="rId20" Type="http://schemas.openxmlformats.org/officeDocument/2006/relationships/image" Target="../media/image122.jpeg"/><Relationship Id="rId29" Type="http://schemas.openxmlformats.org/officeDocument/2006/relationships/image" Target="../media/image128.jpeg"/><Relationship Id="rId41" Type="http://schemas.openxmlformats.org/officeDocument/2006/relationships/hyperlink" Target="http://www.trendhunter.com/id/123565" TargetMode="External"/><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image" Target="../media/image125.png"/><Relationship Id="rId32" Type="http://schemas.openxmlformats.org/officeDocument/2006/relationships/image" Target="../media/image130.jpeg"/><Relationship Id="rId37" Type="http://schemas.openxmlformats.org/officeDocument/2006/relationships/hyperlink" Target="http://www.trendhunter.com/id/119215" TargetMode="External"/><Relationship Id="rId40" Type="http://schemas.openxmlformats.org/officeDocument/2006/relationships/image" Target="../media/image136.png"/><Relationship Id="rId5" Type="http://schemas.openxmlformats.org/officeDocument/2006/relationships/image" Target="../media/image60.png"/><Relationship Id="rId15" Type="http://schemas.openxmlformats.org/officeDocument/2006/relationships/hyperlink" Target="http://www.trendhunter.com/id/136191" TargetMode="External"/><Relationship Id="rId23" Type="http://schemas.openxmlformats.org/officeDocument/2006/relationships/image" Target="../media/image124.jpeg"/><Relationship Id="rId28" Type="http://schemas.openxmlformats.org/officeDocument/2006/relationships/hyperlink" Target="http://www.trendhunter.com/id/109860" TargetMode="External"/><Relationship Id="rId36" Type="http://schemas.openxmlformats.org/officeDocument/2006/relationships/image" Target="../media/image133.png"/><Relationship Id="rId10" Type="http://schemas.openxmlformats.org/officeDocument/2006/relationships/image" Target="../media/image65.png"/><Relationship Id="rId19" Type="http://schemas.openxmlformats.org/officeDocument/2006/relationships/hyperlink" Target="http://www.trendhunter.com/id/138552" TargetMode="External"/><Relationship Id="rId31" Type="http://schemas.openxmlformats.org/officeDocument/2006/relationships/hyperlink" Target="http://www.trendhunter.com/id/136195" TargetMode="External"/><Relationship Id="rId4" Type="http://schemas.openxmlformats.org/officeDocument/2006/relationships/image" Target="../media/image59.jpg"/><Relationship Id="rId9" Type="http://schemas.openxmlformats.org/officeDocument/2006/relationships/image" Target="../media/image117.png"/><Relationship Id="rId14" Type="http://schemas.openxmlformats.org/officeDocument/2006/relationships/image" Target="../media/image119.jpg"/><Relationship Id="rId22" Type="http://schemas.openxmlformats.org/officeDocument/2006/relationships/hyperlink" Target="http://www.trendhunter.com/id/136302" TargetMode="External"/><Relationship Id="rId27" Type="http://schemas.openxmlformats.org/officeDocument/2006/relationships/image" Target="../media/image127.png"/><Relationship Id="rId30" Type="http://schemas.openxmlformats.org/officeDocument/2006/relationships/image" Target="../media/image129.png"/><Relationship Id="rId35" Type="http://schemas.openxmlformats.org/officeDocument/2006/relationships/image" Target="../media/image132.jpeg"/><Relationship Id="rId43" Type="http://schemas.openxmlformats.org/officeDocument/2006/relationships/image" Target="../media/image138.png"/></Relationships>
</file>

<file path=ppt/slides/_rels/slide15.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18.jpg"/><Relationship Id="rId18" Type="http://schemas.openxmlformats.org/officeDocument/2006/relationships/image" Target="../media/image145.png"/><Relationship Id="rId26" Type="http://schemas.openxmlformats.org/officeDocument/2006/relationships/image" Target="../media/image150.jpeg"/><Relationship Id="rId39" Type="http://schemas.openxmlformats.org/officeDocument/2006/relationships/image" Target="../media/image158.png"/><Relationship Id="rId3" Type="http://schemas.openxmlformats.org/officeDocument/2006/relationships/hyperlink" Target="http://www.trendhunter.com/id/150522" TargetMode="External"/><Relationship Id="rId21" Type="http://schemas.openxmlformats.org/officeDocument/2006/relationships/image" Target="../media/image147.png"/><Relationship Id="rId34" Type="http://schemas.openxmlformats.org/officeDocument/2006/relationships/image" Target="../media/image155.jpeg"/><Relationship Id="rId42" Type="http://schemas.openxmlformats.org/officeDocument/2006/relationships/image" Target="../media/image136.png"/><Relationship Id="rId7" Type="http://schemas.openxmlformats.org/officeDocument/2006/relationships/image" Target="../media/image62.png"/><Relationship Id="rId12" Type="http://schemas.openxmlformats.org/officeDocument/2006/relationships/image" Target="../media/image66.jpg"/><Relationship Id="rId17" Type="http://schemas.openxmlformats.org/officeDocument/2006/relationships/image" Target="../media/image73.png"/><Relationship Id="rId25" Type="http://schemas.openxmlformats.org/officeDocument/2006/relationships/hyperlink" Target="http://www.trendhunter.com/id/133687" TargetMode="External"/><Relationship Id="rId33" Type="http://schemas.openxmlformats.org/officeDocument/2006/relationships/hyperlink" Target="http://www.trendhunter.com/id/142268" TargetMode="External"/><Relationship Id="rId38" Type="http://schemas.openxmlformats.org/officeDocument/2006/relationships/image" Target="../media/image135.png"/><Relationship Id="rId2" Type="http://schemas.openxmlformats.org/officeDocument/2006/relationships/image" Target="../media/image139.png"/><Relationship Id="rId16" Type="http://schemas.openxmlformats.org/officeDocument/2006/relationships/image" Target="../media/image144.jpeg"/><Relationship Id="rId20" Type="http://schemas.openxmlformats.org/officeDocument/2006/relationships/image" Target="../media/image146.jpeg"/><Relationship Id="rId29" Type="http://schemas.openxmlformats.org/officeDocument/2006/relationships/image" Target="../media/image152.jpeg"/><Relationship Id="rId41" Type="http://schemas.openxmlformats.org/officeDocument/2006/relationships/image" Target="../media/image159.jpe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image" Target="../media/image149.png"/><Relationship Id="rId32" Type="http://schemas.openxmlformats.org/officeDocument/2006/relationships/image" Target="../media/image154.png"/><Relationship Id="rId37" Type="http://schemas.openxmlformats.org/officeDocument/2006/relationships/image" Target="../media/image157.jpeg"/><Relationship Id="rId40" Type="http://schemas.openxmlformats.org/officeDocument/2006/relationships/hyperlink" Target="http://www.trendhunter.com/id/124365" TargetMode="External"/><Relationship Id="rId5" Type="http://schemas.openxmlformats.org/officeDocument/2006/relationships/image" Target="../media/image60.png"/><Relationship Id="rId15" Type="http://schemas.openxmlformats.org/officeDocument/2006/relationships/hyperlink" Target="http://www.trendhunter.com/id/150075" TargetMode="External"/><Relationship Id="rId23" Type="http://schemas.openxmlformats.org/officeDocument/2006/relationships/image" Target="../media/image148.jpeg"/><Relationship Id="rId28" Type="http://schemas.openxmlformats.org/officeDocument/2006/relationships/hyperlink" Target="http://www.trendhunter.com/id/144392" TargetMode="External"/><Relationship Id="rId36" Type="http://schemas.openxmlformats.org/officeDocument/2006/relationships/hyperlink" Target="http://www.trendhunter.com/id/144567" TargetMode="External"/><Relationship Id="rId10" Type="http://schemas.openxmlformats.org/officeDocument/2006/relationships/image" Target="../media/image142.png"/><Relationship Id="rId19" Type="http://schemas.openxmlformats.org/officeDocument/2006/relationships/hyperlink" Target="http://www.trendhunter.com/id/137111" TargetMode="External"/><Relationship Id="rId31" Type="http://schemas.openxmlformats.org/officeDocument/2006/relationships/image" Target="../media/image153.jpeg"/><Relationship Id="rId4" Type="http://schemas.openxmlformats.org/officeDocument/2006/relationships/image" Target="../media/image59.jpg"/><Relationship Id="rId9" Type="http://schemas.openxmlformats.org/officeDocument/2006/relationships/image" Target="../media/image141.png"/><Relationship Id="rId14" Type="http://schemas.openxmlformats.org/officeDocument/2006/relationships/image" Target="../media/image143.jpg"/><Relationship Id="rId22" Type="http://schemas.openxmlformats.org/officeDocument/2006/relationships/hyperlink" Target="http://www.trendhunter.com/id/142458" TargetMode="External"/><Relationship Id="rId27" Type="http://schemas.openxmlformats.org/officeDocument/2006/relationships/image" Target="../media/image151.png"/><Relationship Id="rId30" Type="http://schemas.openxmlformats.org/officeDocument/2006/relationships/hyperlink" Target="http://www.trendhunter.com/id/148170" TargetMode="External"/><Relationship Id="rId35" Type="http://schemas.openxmlformats.org/officeDocument/2006/relationships/image" Target="../media/image156.png"/></Relationships>
</file>

<file path=ppt/slides/_rels/slide16.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67.jpg"/><Relationship Id="rId18" Type="http://schemas.openxmlformats.org/officeDocument/2006/relationships/image" Target="../media/image164.png"/><Relationship Id="rId26" Type="http://schemas.openxmlformats.org/officeDocument/2006/relationships/image" Target="../media/image169.jpeg"/><Relationship Id="rId3" Type="http://schemas.openxmlformats.org/officeDocument/2006/relationships/hyperlink" Target="http://www.trendhunter.com/id/107084" TargetMode="External"/><Relationship Id="rId21" Type="http://schemas.openxmlformats.org/officeDocument/2006/relationships/image" Target="../media/image166.png"/><Relationship Id="rId7" Type="http://schemas.openxmlformats.org/officeDocument/2006/relationships/image" Target="../media/image62.png"/><Relationship Id="rId12" Type="http://schemas.openxmlformats.org/officeDocument/2006/relationships/image" Target="../media/image66.jpg"/><Relationship Id="rId17" Type="http://schemas.openxmlformats.org/officeDocument/2006/relationships/image" Target="../media/image73.png"/><Relationship Id="rId25" Type="http://schemas.openxmlformats.org/officeDocument/2006/relationships/hyperlink" Target="http://www.trendhunter.com/id/103168" TargetMode="External"/><Relationship Id="rId33" Type="http://schemas.openxmlformats.org/officeDocument/2006/relationships/image" Target="../media/image174.png"/><Relationship Id="rId2" Type="http://schemas.openxmlformats.org/officeDocument/2006/relationships/image" Target="../media/image160.png"/><Relationship Id="rId16" Type="http://schemas.openxmlformats.org/officeDocument/2006/relationships/image" Target="../media/image163.jpeg"/><Relationship Id="rId20" Type="http://schemas.openxmlformats.org/officeDocument/2006/relationships/image" Target="../media/image165.jpeg"/><Relationship Id="rId29" Type="http://schemas.openxmlformats.org/officeDocument/2006/relationships/image" Target="../media/image171.jpe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image" Target="../media/image168.png"/><Relationship Id="rId32" Type="http://schemas.openxmlformats.org/officeDocument/2006/relationships/image" Target="../media/image173.jpeg"/><Relationship Id="rId5" Type="http://schemas.openxmlformats.org/officeDocument/2006/relationships/image" Target="../media/image60.png"/><Relationship Id="rId15" Type="http://schemas.openxmlformats.org/officeDocument/2006/relationships/hyperlink" Target="http://www.trendhunter.com/id/98478" TargetMode="External"/><Relationship Id="rId23" Type="http://schemas.openxmlformats.org/officeDocument/2006/relationships/image" Target="../media/image167.jpeg"/><Relationship Id="rId28" Type="http://schemas.openxmlformats.org/officeDocument/2006/relationships/hyperlink" Target="http://www.trendhunter.com/id/94512" TargetMode="External"/><Relationship Id="rId10" Type="http://schemas.openxmlformats.org/officeDocument/2006/relationships/image" Target="../media/image83.png"/><Relationship Id="rId19" Type="http://schemas.openxmlformats.org/officeDocument/2006/relationships/hyperlink" Target="http://www.trendhunter.com/id/92590" TargetMode="External"/><Relationship Id="rId31" Type="http://schemas.openxmlformats.org/officeDocument/2006/relationships/hyperlink" Target="http://www.trendhunter.com/id/90680" TargetMode="External"/><Relationship Id="rId4" Type="http://schemas.openxmlformats.org/officeDocument/2006/relationships/image" Target="../media/image59.jpg"/><Relationship Id="rId9" Type="http://schemas.openxmlformats.org/officeDocument/2006/relationships/image" Target="../media/image64.png"/><Relationship Id="rId14" Type="http://schemas.openxmlformats.org/officeDocument/2006/relationships/image" Target="../media/image162.jpg"/><Relationship Id="rId22" Type="http://schemas.openxmlformats.org/officeDocument/2006/relationships/hyperlink" Target="http://www.trendhunter.com/id/106065" TargetMode="External"/><Relationship Id="rId27" Type="http://schemas.openxmlformats.org/officeDocument/2006/relationships/image" Target="../media/image170.png"/><Relationship Id="rId30" Type="http://schemas.openxmlformats.org/officeDocument/2006/relationships/image" Target="../media/image172.png"/></Relationships>
</file>

<file path=ppt/slides/_rels/slide17.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67.jpg"/><Relationship Id="rId18" Type="http://schemas.openxmlformats.org/officeDocument/2006/relationships/image" Target="../media/image179.png"/><Relationship Id="rId26" Type="http://schemas.openxmlformats.org/officeDocument/2006/relationships/image" Target="../media/image184.jpeg"/><Relationship Id="rId39" Type="http://schemas.openxmlformats.org/officeDocument/2006/relationships/image" Target="../media/image135.png"/><Relationship Id="rId3" Type="http://schemas.openxmlformats.org/officeDocument/2006/relationships/hyperlink" Target="http://www.trendhunter.com/id/158950" TargetMode="External"/><Relationship Id="rId21" Type="http://schemas.openxmlformats.org/officeDocument/2006/relationships/image" Target="../media/image181.png"/><Relationship Id="rId34" Type="http://schemas.openxmlformats.org/officeDocument/2006/relationships/hyperlink" Target="http://www.trendhunter.com/id/144804" TargetMode="External"/><Relationship Id="rId42" Type="http://schemas.openxmlformats.org/officeDocument/2006/relationships/image" Target="../media/image193.jpeg"/><Relationship Id="rId7" Type="http://schemas.openxmlformats.org/officeDocument/2006/relationships/image" Target="../media/image62.png"/><Relationship Id="rId12" Type="http://schemas.openxmlformats.org/officeDocument/2006/relationships/image" Target="../media/image66.jpg"/><Relationship Id="rId17" Type="http://schemas.openxmlformats.org/officeDocument/2006/relationships/image" Target="../media/image73.png"/><Relationship Id="rId25" Type="http://schemas.openxmlformats.org/officeDocument/2006/relationships/hyperlink" Target="http://www.trendhunter.com/id/157291" TargetMode="External"/><Relationship Id="rId33" Type="http://schemas.openxmlformats.org/officeDocument/2006/relationships/image" Target="../media/image188.png"/><Relationship Id="rId38" Type="http://schemas.openxmlformats.org/officeDocument/2006/relationships/image" Target="../media/image191.jpeg"/><Relationship Id="rId46" Type="http://schemas.openxmlformats.org/officeDocument/2006/relationships/image" Target="../media/image196.png"/><Relationship Id="rId2" Type="http://schemas.openxmlformats.org/officeDocument/2006/relationships/image" Target="../media/image175.png"/><Relationship Id="rId16" Type="http://schemas.openxmlformats.org/officeDocument/2006/relationships/image" Target="../media/image178.jpeg"/><Relationship Id="rId20" Type="http://schemas.openxmlformats.org/officeDocument/2006/relationships/image" Target="../media/image180.jpeg"/><Relationship Id="rId29" Type="http://schemas.openxmlformats.org/officeDocument/2006/relationships/image" Target="../media/image185.jpeg"/><Relationship Id="rId41" Type="http://schemas.openxmlformats.org/officeDocument/2006/relationships/hyperlink" Target="http://www.trendhunter.com/id/137434" TargetMode="External"/><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image" Target="../media/image183.png"/><Relationship Id="rId32" Type="http://schemas.openxmlformats.org/officeDocument/2006/relationships/image" Target="../media/image187.jpeg"/><Relationship Id="rId37" Type="http://schemas.openxmlformats.org/officeDocument/2006/relationships/hyperlink" Target="http://www.trendhunter.com/id/137410" TargetMode="External"/><Relationship Id="rId40" Type="http://schemas.openxmlformats.org/officeDocument/2006/relationships/image" Target="../media/image192.png"/><Relationship Id="rId45" Type="http://schemas.openxmlformats.org/officeDocument/2006/relationships/image" Target="../media/image195.jpeg"/><Relationship Id="rId5" Type="http://schemas.openxmlformats.org/officeDocument/2006/relationships/image" Target="../media/image60.png"/><Relationship Id="rId15" Type="http://schemas.openxmlformats.org/officeDocument/2006/relationships/hyperlink" Target="http://www.trendhunter.com/id/157188" TargetMode="External"/><Relationship Id="rId23" Type="http://schemas.openxmlformats.org/officeDocument/2006/relationships/image" Target="../media/image182.jpeg"/><Relationship Id="rId28" Type="http://schemas.openxmlformats.org/officeDocument/2006/relationships/hyperlink" Target="http://www.trendhunter.com/id/156321" TargetMode="External"/><Relationship Id="rId36" Type="http://schemas.openxmlformats.org/officeDocument/2006/relationships/image" Target="../media/image190.png"/><Relationship Id="rId10" Type="http://schemas.openxmlformats.org/officeDocument/2006/relationships/image" Target="../media/image81.png"/><Relationship Id="rId19" Type="http://schemas.openxmlformats.org/officeDocument/2006/relationships/hyperlink" Target="http://www.trendhunter.com/id/145225" TargetMode="External"/><Relationship Id="rId31" Type="http://schemas.openxmlformats.org/officeDocument/2006/relationships/hyperlink" Target="http://www.trendhunter.com/id/124122" TargetMode="External"/><Relationship Id="rId44" Type="http://schemas.openxmlformats.org/officeDocument/2006/relationships/hyperlink" Target="http://www.trendhunter.com/id/133627" TargetMode="External"/><Relationship Id="rId4" Type="http://schemas.openxmlformats.org/officeDocument/2006/relationships/image" Target="../media/image59.jpg"/><Relationship Id="rId9" Type="http://schemas.openxmlformats.org/officeDocument/2006/relationships/image" Target="../media/image177.png"/><Relationship Id="rId14" Type="http://schemas.openxmlformats.org/officeDocument/2006/relationships/image" Target="../media/image85.jpg"/><Relationship Id="rId22" Type="http://schemas.openxmlformats.org/officeDocument/2006/relationships/hyperlink" Target="http://www.trendhunter.com/id/137688" TargetMode="External"/><Relationship Id="rId27" Type="http://schemas.openxmlformats.org/officeDocument/2006/relationships/image" Target="../media/image125.png"/><Relationship Id="rId30" Type="http://schemas.openxmlformats.org/officeDocument/2006/relationships/image" Target="../media/image186.png"/><Relationship Id="rId35" Type="http://schemas.openxmlformats.org/officeDocument/2006/relationships/image" Target="../media/image189.jpeg"/><Relationship Id="rId43" Type="http://schemas.openxmlformats.org/officeDocument/2006/relationships/image" Target="../media/image194.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jpg"/><Relationship Id="rId18" Type="http://schemas.openxmlformats.org/officeDocument/2006/relationships/image" Target="../media/image179.png"/><Relationship Id="rId26" Type="http://schemas.openxmlformats.org/officeDocument/2006/relationships/image" Target="../media/image203.png"/><Relationship Id="rId39" Type="http://schemas.openxmlformats.org/officeDocument/2006/relationships/image" Target="../media/image210.png"/><Relationship Id="rId3" Type="http://schemas.openxmlformats.org/officeDocument/2006/relationships/hyperlink" Target="http://www.trendhunter.com/id/147253" TargetMode="External"/><Relationship Id="rId21" Type="http://schemas.openxmlformats.org/officeDocument/2006/relationships/hyperlink" Target="http://www.trendhunter.com/id/140454" TargetMode="External"/><Relationship Id="rId34" Type="http://schemas.openxmlformats.org/officeDocument/2006/relationships/image" Target="../media/image207.jpeg"/><Relationship Id="rId42" Type="http://schemas.openxmlformats.org/officeDocument/2006/relationships/image" Target="../media/image212.png"/><Relationship Id="rId7" Type="http://schemas.openxmlformats.org/officeDocument/2006/relationships/image" Target="../media/image62.png"/><Relationship Id="rId12" Type="http://schemas.openxmlformats.org/officeDocument/2006/relationships/image" Target="../media/image66.jpg"/><Relationship Id="rId17" Type="http://schemas.openxmlformats.org/officeDocument/2006/relationships/image" Target="../media/image73.png"/><Relationship Id="rId25" Type="http://schemas.openxmlformats.org/officeDocument/2006/relationships/image" Target="../media/image202.jpeg"/><Relationship Id="rId33" Type="http://schemas.openxmlformats.org/officeDocument/2006/relationships/hyperlink" Target="http://www.trendhunter.com/id/134456" TargetMode="External"/><Relationship Id="rId38" Type="http://schemas.openxmlformats.org/officeDocument/2006/relationships/image" Target="../media/image135.png"/><Relationship Id="rId2" Type="http://schemas.openxmlformats.org/officeDocument/2006/relationships/image" Target="../media/image58.png"/><Relationship Id="rId16" Type="http://schemas.openxmlformats.org/officeDocument/2006/relationships/image" Target="../media/image198.jpeg"/><Relationship Id="rId20" Type="http://schemas.openxmlformats.org/officeDocument/2006/relationships/image" Target="../media/image199.jpeg"/><Relationship Id="rId29" Type="http://schemas.openxmlformats.org/officeDocument/2006/relationships/image" Target="../media/image190.png"/><Relationship Id="rId41" Type="http://schemas.openxmlformats.org/officeDocument/2006/relationships/image" Target="../media/image211.jpe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hyperlink" Target="http://www.trendhunter.com/id/123959" TargetMode="External"/><Relationship Id="rId32" Type="http://schemas.openxmlformats.org/officeDocument/2006/relationships/image" Target="../media/image206.png"/><Relationship Id="rId37" Type="http://schemas.openxmlformats.org/officeDocument/2006/relationships/image" Target="../media/image209.jpeg"/><Relationship Id="rId40" Type="http://schemas.openxmlformats.org/officeDocument/2006/relationships/hyperlink" Target="http://www.trendhunter.com/id/139034" TargetMode="External"/><Relationship Id="rId45" Type="http://schemas.openxmlformats.org/officeDocument/2006/relationships/image" Target="../media/image214.png"/><Relationship Id="rId5" Type="http://schemas.openxmlformats.org/officeDocument/2006/relationships/image" Target="../media/image60.png"/><Relationship Id="rId15" Type="http://schemas.openxmlformats.org/officeDocument/2006/relationships/hyperlink" Target="http://www.trendhunter.com/id/130714" TargetMode="External"/><Relationship Id="rId23" Type="http://schemas.openxmlformats.org/officeDocument/2006/relationships/image" Target="../media/image201.png"/><Relationship Id="rId28" Type="http://schemas.openxmlformats.org/officeDocument/2006/relationships/image" Target="../media/image204.jpeg"/><Relationship Id="rId36" Type="http://schemas.openxmlformats.org/officeDocument/2006/relationships/hyperlink" Target="http://www.trendhunter.com/id/146417" TargetMode="External"/><Relationship Id="rId10" Type="http://schemas.openxmlformats.org/officeDocument/2006/relationships/image" Target="../media/image65.png"/><Relationship Id="rId19" Type="http://schemas.openxmlformats.org/officeDocument/2006/relationships/hyperlink" Target="http://www.trendhunter.com/id/146496" TargetMode="External"/><Relationship Id="rId31" Type="http://schemas.openxmlformats.org/officeDocument/2006/relationships/image" Target="../media/image205.jpeg"/><Relationship Id="rId44" Type="http://schemas.openxmlformats.org/officeDocument/2006/relationships/image" Target="../media/image213.jpeg"/><Relationship Id="rId4" Type="http://schemas.openxmlformats.org/officeDocument/2006/relationships/image" Target="../media/image59.jpg"/><Relationship Id="rId9" Type="http://schemas.openxmlformats.org/officeDocument/2006/relationships/image" Target="../media/image197.png"/><Relationship Id="rId14" Type="http://schemas.openxmlformats.org/officeDocument/2006/relationships/image" Target="../media/image85.jpg"/><Relationship Id="rId22" Type="http://schemas.openxmlformats.org/officeDocument/2006/relationships/image" Target="../media/image200.jpeg"/><Relationship Id="rId27" Type="http://schemas.openxmlformats.org/officeDocument/2006/relationships/hyperlink" Target="http://www.trendhunter.com/id/117609" TargetMode="External"/><Relationship Id="rId30" Type="http://schemas.openxmlformats.org/officeDocument/2006/relationships/hyperlink" Target="http://www.trendhunter.com/id/115411" TargetMode="External"/><Relationship Id="rId35" Type="http://schemas.openxmlformats.org/officeDocument/2006/relationships/image" Target="../media/image208.png"/><Relationship Id="rId43" Type="http://schemas.openxmlformats.org/officeDocument/2006/relationships/hyperlink" Target="http://www.trendhunter.com/id/146853"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15.png"/><Relationship Id="rId13" Type="http://schemas.openxmlformats.org/officeDocument/2006/relationships/image" Target="../media/image67.jpg"/><Relationship Id="rId18" Type="http://schemas.openxmlformats.org/officeDocument/2006/relationships/image" Target="../media/image218.png"/><Relationship Id="rId26" Type="http://schemas.openxmlformats.org/officeDocument/2006/relationships/image" Target="../media/image223.jpeg"/><Relationship Id="rId39" Type="http://schemas.openxmlformats.org/officeDocument/2006/relationships/image" Target="../media/image232.png"/><Relationship Id="rId3" Type="http://schemas.openxmlformats.org/officeDocument/2006/relationships/hyperlink" Target="http://www.trendhunter.com/id/146768" TargetMode="External"/><Relationship Id="rId21" Type="http://schemas.openxmlformats.org/officeDocument/2006/relationships/image" Target="../media/image220.png"/><Relationship Id="rId34" Type="http://schemas.openxmlformats.org/officeDocument/2006/relationships/hyperlink" Target="http://www.trendhunter.com/id/127446" TargetMode="External"/><Relationship Id="rId7" Type="http://schemas.openxmlformats.org/officeDocument/2006/relationships/image" Target="../media/image62.png"/><Relationship Id="rId12" Type="http://schemas.openxmlformats.org/officeDocument/2006/relationships/image" Target="../media/image66.jpg"/><Relationship Id="rId17" Type="http://schemas.openxmlformats.org/officeDocument/2006/relationships/image" Target="../media/image73.png"/><Relationship Id="rId25" Type="http://schemas.openxmlformats.org/officeDocument/2006/relationships/hyperlink" Target="http://www.trendhunter.com/id/109139" TargetMode="External"/><Relationship Id="rId33" Type="http://schemas.openxmlformats.org/officeDocument/2006/relationships/image" Target="../media/image228.png"/><Relationship Id="rId38" Type="http://schemas.openxmlformats.org/officeDocument/2006/relationships/image" Target="../media/image231.jpeg"/><Relationship Id="rId2" Type="http://schemas.openxmlformats.org/officeDocument/2006/relationships/image" Target="../media/image139.png"/><Relationship Id="rId16" Type="http://schemas.openxmlformats.org/officeDocument/2006/relationships/image" Target="../media/image217.jpeg"/><Relationship Id="rId20" Type="http://schemas.openxmlformats.org/officeDocument/2006/relationships/image" Target="../media/image219.jpeg"/><Relationship Id="rId29" Type="http://schemas.openxmlformats.org/officeDocument/2006/relationships/image" Target="../media/image225.jpe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image" Target="../media/image222.png"/><Relationship Id="rId32" Type="http://schemas.openxmlformats.org/officeDocument/2006/relationships/image" Target="../media/image227.jpeg"/><Relationship Id="rId37" Type="http://schemas.openxmlformats.org/officeDocument/2006/relationships/hyperlink" Target="http://www.trendhunter.com/id/122030" TargetMode="External"/><Relationship Id="rId5" Type="http://schemas.openxmlformats.org/officeDocument/2006/relationships/image" Target="../media/image60.png"/><Relationship Id="rId15" Type="http://schemas.openxmlformats.org/officeDocument/2006/relationships/hyperlink" Target="http://www.trendhunter.com/id/108211" TargetMode="External"/><Relationship Id="rId23" Type="http://schemas.openxmlformats.org/officeDocument/2006/relationships/image" Target="../media/image221.jpeg"/><Relationship Id="rId28" Type="http://schemas.openxmlformats.org/officeDocument/2006/relationships/hyperlink" Target="http://www.trendhunter.com/id/122480" TargetMode="External"/><Relationship Id="rId36" Type="http://schemas.openxmlformats.org/officeDocument/2006/relationships/image" Target="../media/image230.png"/><Relationship Id="rId10" Type="http://schemas.openxmlformats.org/officeDocument/2006/relationships/image" Target="../media/image65.png"/><Relationship Id="rId19" Type="http://schemas.openxmlformats.org/officeDocument/2006/relationships/hyperlink" Target="http://www.trendhunter.com/id/133908" TargetMode="External"/><Relationship Id="rId31" Type="http://schemas.openxmlformats.org/officeDocument/2006/relationships/hyperlink" Target="http://www.trendhunter.com/id/114637" TargetMode="External"/><Relationship Id="rId4" Type="http://schemas.openxmlformats.org/officeDocument/2006/relationships/image" Target="../media/image59.jpg"/><Relationship Id="rId9" Type="http://schemas.openxmlformats.org/officeDocument/2006/relationships/image" Target="../media/image216.png"/><Relationship Id="rId14" Type="http://schemas.openxmlformats.org/officeDocument/2006/relationships/image" Target="../media/image143.jpg"/><Relationship Id="rId22" Type="http://schemas.openxmlformats.org/officeDocument/2006/relationships/hyperlink" Target="http://www.trendhunter.com/id/128683" TargetMode="External"/><Relationship Id="rId27" Type="http://schemas.openxmlformats.org/officeDocument/2006/relationships/image" Target="../media/image224.png"/><Relationship Id="rId30" Type="http://schemas.openxmlformats.org/officeDocument/2006/relationships/image" Target="../media/image226.png"/><Relationship Id="rId35" Type="http://schemas.openxmlformats.org/officeDocument/2006/relationships/image" Target="../media/image229.jpeg"/></Relationships>
</file>

<file path=ppt/slides/_rels/slide2.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jpg"/><Relationship Id="rId18" Type="http://schemas.openxmlformats.org/officeDocument/2006/relationships/image" Target="../media/image234.png"/><Relationship Id="rId26" Type="http://schemas.openxmlformats.org/officeDocument/2006/relationships/image" Target="../media/image239.jpeg"/><Relationship Id="rId3" Type="http://schemas.openxmlformats.org/officeDocument/2006/relationships/hyperlink" Target="http://www.trendhunter.com/id/150445" TargetMode="External"/><Relationship Id="rId21" Type="http://schemas.openxmlformats.org/officeDocument/2006/relationships/image" Target="../media/image236.png"/><Relationship Id="rId34" Type="http://schemas.openxmlformats.org/officeDocument/2006/relationships/hyperlink" Target="http://www.trendhunter.com/id/128581" TargetMode="External"/><Relationship Id="rId7" Type="http://schemas.openxmlformats.org/officeDocument/2006/relationships/image" Target="../media/image62.png"/><Relationship Id="rId12" Type="http://schemas.openxmlformats.org/officeDocument/2006/relationships/image" Target="../media/image66.jpg"/><Relationship Id="rId17" Type="http://schemas.openxmlformats.org/officeDocument/2006/relationships/image" Target="../media/image73.png"/><Relationship Id="rId25" Type="http://schemas.openxmlformats.org/officeDocument/2006/relationships/hyperlink" Target="http://www.trendhunter.com/id/133251" TargetMode="External"/><Relationship Id="rId33" Type="http://schemas.openxmlformats.org/officeDocument/2006/relationships/image" Target="../media/image243.png"/><Relationship Id="rId2" Type="http://schemas.openxmlformats.org/officeDocument/2006/relationships/image" Target="../media/image58.png"/><Relationship Id="rId16" Type="http://schemas.openxmlformats.org/officeDocument/2006/relationships/image" Target="../media/image233.jpeg"/><Relationship Id="rId20" Type="http://schemas.openxmlformats.org/officeDocument/2006/relationships/image" Target="../media/image235.jpeg"/><Relationship Id="rId29" Type="http://schemas.openxmlformats.org/officeDocument/2006/relationships/image" Target="../media/image241.jpe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image" Target="../media/image238.png"/><Relationship Id="rId32" Type="http://schemas.openxmlformats.org/officeDocument/2006/relationships/image" Target="../media/image242.jpeg"/><Relationship Id="rId5" Type="http://schemas.openxmlformats.org/officeDocument/2006/relationships/image" Target="../media/image60.png"/><Relationship Id="rId15" Type="http://schemas.openxmlformats.org/officeDocument/2006/relationships/hyperlink" Target="http://www.trendhunter.com/id/137665" TargetMode="External"/><Relationship Id="rId23" Type="http://schemas.openxmlformats.org/officeDocument/2006/relationships/image" Target="../media/image237.jpeg"/><Relationship Id="rId28" Type="http://schemas.openxmlformats.org/officeDocument/2006/relationships/hyperlink" Target="http://www.trendhunter.com/id/142806" TargetMode="External"/><Relationship Id="rId36" Type="http://schemas.openxmlformats.org/officeDocument/2006/relationships/image" Target="../media/image245.png"/><Relationship Id="rId10" Type="http://schemas.openxmlformats.org/officeDocument/2006/relationships/image" Target="../media/image142.png"/><Relationship Id="rId19" Type="http://schemas.openxmlformats.org/officeDocument/2006/relationships/hyperlink" Target="http://www.trendhunter.com/id/135394" TargetMode="External"/><Relationship Id="rId31" Type="http://schemas.openxmlformats.org/officeDocument/2006/relationships/hyperlink" Target="http://www.trendhunter.com/id/129078" TargetMode="External"/><Relationship Id="rId4" Type="http://schemas.openxmlformats.org/officeDocument/2006/relationships/image" Target="../media/image59.jpg"/><Relationship Id="rId9" Type="http://schemas.openxmlformats.org/officeDocument/2006/relationships/image" Target="../media/image215.png"/><Relationship Id="rId14" Type="http://schemas.openxmlformats.org/officeDocument/2006/relationships/image" Target="../media/image68.jpg"/><Relationship Id="rId22" Type="http://schemas.openxmlformats.org/officeDocument/2006/relationships/hyperlink" Target="http://www.trendhunter.com/id/148759" TargetMode="External"/><Relationship Id="rId27" Type="http://schemas.openxmlformats.org/officeDocument/2006/relationships/image" Target="../media/image240.png"/><Relationship Id="rId30" Type="http://schemas.openxmlformats.org/officeDocument/2006/relationships/image" Target="../media/image89.png"/><Relationship Id="rId35" Type="http://schemas.openxmlformats.org/officeDocument/2006/relationships/image" Target="../media/image244.jpeg"/></Relationships>
</file>

<file path=ppt/slides/_rels/slide21.xml.rels><?xml version="1.0" encoding="UTF-8" standalone="yes"?>
<Relationships xmlns="http://schemas.openxmlformats.org/package/2006/relationships"><Relationship Id="rId8" Type="http://schemas.openxmlformats.org/officeDocument/2006/relationships/image" Target="../media/image246.png"/><Relationship Id="rId13" Type="http://schemas.openxmlformats.org/officeDocument/2006/relationships/image" Target="../media/image118.jpg"/><Relationship Id="rId18" Type="http://schemas.openxmlformats.org/officeDocument/2006/relationships/image" Target="../media/image248.png"/><Relationship Id="rId26" Type="http://schemas.openxmlformats.org/officeDocument/2006/relationships/image" Target="../media/image252.jpeg"/><Relationship Id="rId3" Type="http://schemas.openxmlformats.org/officeDocument/2006/relationships/hyperlink" Target="http://www.trendhunter.com/id/146767" TargetMode="External"/><Relationship Id="rId21" Type="http://schemas.openxmlformats.org/officeDocument/2006/relationships/image" Target="../media/image168.png"/><Relationship Id="rId7" Type="http://schemas.openxmlformats.org/officeDocument/2006/relationships/image" Target="../media/image62.png"/><Relationship Id="rId12" Type="http://schemas.openxmlformats.org/officeDocument/2006/relationships/image" Target="../media/image66.jpg"/><Relationship Id="rId17" Type="http://schemas.openxmlformats.org/officeDocument/2006/relationships/image" Target="../media/image73.png"/><Relationship Id="rId25" Type="http://schemas.openxmlformats.org/officeDocument/2006/relationships/hyperlink" Target="http://www.trendhunter.com/id/138089" TargetMode="External"/><Relationship Id="rId33" Type="http://schemas.openxmlformats.org/officeDocument/2006/relationships/image" Target="../media/image257.png"/><Relationship Id="rId2" Type="http://schemas.openxmlformats.org/officeDocument/2006/relationships/image" Target="../media/image160.png"/><Relationship Id="rId16" Type="http://schemas.openxmlformats.org/officeDocument/2006/relationships/image" Target="../media/image247.jpeg"/><Relationship Id="rId20" Type="http://schemas.openxmlformats.org/officeDocument/2006/relationships/image" Target="../media/image249.jpeg"/><Relationship Id="rId29" Type="http://schemas.openxmlformats.org/officeDocument/2006/relationships/image" Target="../media/image254.jpe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image" Target="../media/image251.png"/><Relationship Id="rId32" Type="http://schemas.openxmlformats.org/officeDocument/2006/relationships/image" Target="../media/image256.jpeg"/><Relationship Id="rId5" Type="http://schemas.openxmlformats.org/officeDocument/2006/relationships/image" Target="../media/image60.png"/><Relationship Id="rId15" Type="http://schemas.openxmlformats.org/officeDocument/2006/relationships/hyperlink" Target="http://www.trendhunter.com/id/141437" TargetMode="External"/><Relationship Id="rId23" Type="http://schemas.openxmlformats.org/officeDocument/2006/relationships/image" Target="../media/image250.jpeg"/><Relationship Id="rId28" Type="http://schemas.openxmlformats.org/officeDocument/2006/relationships/hyperlink" Target="http://www.trendhunter.com/id/145621" TargetMode="External"/><Relationship Id="rId10" Type="http://schemas.openxmlformats.org/officeDocument/2006/relationships/image" Target="../media/image65.png"/><Relationship Id="rId19" Type="http://schemas.openxmlformats.org/officeDocument/2006/relationships/hyperlink" Target="http://www.trendhunter.com/id/145112" TargetMode="External"/><Relationship Id="rId31" Type="http://schemas.openxmlformats.org/officeDocument/2006/relationships/hyperlink" Target="http://www.trendhunter.com/id/142392" TargetMode="External"/><Relationship Id="rId4" Type="http://schemas.openxmlformats.org/officeDocument/2006/relationships/image" Target="../media/image59.jpg"/><Relationship Id="rId9" Type="http://schemas.openxmlformats.org/officeDocument/2006/relationships/image" Target="../media/image100.png"/><Relationship Id="rId14" Type="http://schemas.openxmlformats.org/officeDocument/2006/relationships/image" Target="../media/image85.jpg"/><Relationship Id="rId22" Type="http://schemas.openxmlformats.org/officeDocument/2006/relationships/hyperlink" Target="http://www.trendhunter.com/id/143417" TargetMode="External"/><Relationship Id="rId27" Type="http://schemas.openxmlformats.org/officeDocument/2006/relationships/image" Target="../media/image253.png"/><Relationship Id="rId30" Type="http://schemas.openxmlformats.org/officeDocument/2006/relationships/image" Target="../media/image255.png"/></Relationships>
</file>

<file path=ppt/slides/_rels/slide22.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258.jpg"/><Relationship Id="rId18" Type="http://schemas.openxmlformats.org/officeDocument/2006/relationships/image" Target="../media/image260.png"/><Relationship Id="rId26" Type="http://schemas.openxmlformats.org/officeDocument/2006/relationships/image" Target="../media/image265.jpeg"/><Relationship Id="rId3" Type="http://schemas.openxmlformats.org/officeDocument/2006/relationships/hyperlink" Target="http://www.trendhunter.com/id/136238" TargetMode="External"/><Relationship Id="rId21" Type="http://schemas.openxmlformats.org/officeDocument/2006/relationships/image" Target="../media/image262.png"/><Relationship Id="rId34" Type="http://schemas.openxmlformats.org/officeDocument/2006/relationships/hyperlink" Target="http://www.trendhunter.com/id/105333" TargetMode="External"/><Relationship Id="rId7" Type="http://schemas.openxmlformats.org/officeDocument/2006/relationships/image" Target="../media/image62.png"/><Relationship Id="rId12" Type="http://schemas.openxmlformats.org/officeDocument/2006/relationships/image" Target="../media/image66.jpg"/><Relationship Id="rId17" Type="http://schemas.openxmlformats.org/officeDocument/2006/relationships/image" Target="../media/image73.png"/><Relationship Id="rId25" Type="http://schemas.openxmlformats.org/officeDocument/2006/relationships/hyperlink" Target="http://www.trendhunter.com/id/118008" TargetMode="External"/><Relationship Id="rId33" Type="http://schemas.openxmlformats.org/officeDocument/2006/relationships/image" Target="../media/image269.png"/><Relationship Id="rId2" Type="http://schemas.openxmlformats.org/officeDocument/2006/relationships/image" Target="../media/image175.png"/><Relationship Id="rId16" Type="http://schemas.openxmlformats.org/officeDocument/2006/relationships/image" Target="../media/image259.jpeg"/><Relationship Id="rId20" Type="http://schemas.openxmlformats.org/officeDocument/2006/relationships/image" Target="../media/image261.jpeg"/><Relationship Id="rId29" Type="http://schemas.openxmlformats.org/officeDocument/2006/relationships/image" Target="../media/image267.jpe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image" Target="../media/image264.png"/><Relationship Id="rId32" Type="http://schemas.openxmlformats.org/officeDocument/2006/relationships/image" Target="../media/image268.jpeg"/><Relationship Id="rId5" Type="http://schemas.openxmlformats.org/officeDocument/2006/relationships/image" Target="../media/image60.png"/><Relationship Id="rId15" Type="http://schemas.openxmlformats.org/officeDocument/2006/relationships/hyperlink" Target="http://www.trendhunter.com/id/128282" TargetMode="External"/><Relationship Id="rId23" Type="http://schemas.openxmlformats.org/officeDocument/2006/relationships/image" Target="../media/image263.jpeg"/><Relationship Id="rId28" Type="http://schemas.openxmlformats.org/officeDocument/2006/relationships/hyperlink" Target="http://www.trendhunter.com/id/129817" TargetMode="External"/><Relationship Id="rId36" Type="http://schemas.openxmlformats.org/officeDocument/2006/relationships/image" Target="../media/image192.png"/><Relationship Id="rId10" Type="http://schemas.openxmlformats.org/officeDocument/2006/relationships/image" Target="../media/image65.png"/><Relationship Id="rId19" Type="http://schemas.openxmlformats.org/officeDocument/2006/relationships/hyperlink" Target="http://www.trendhunter.com/id/127199" TargetMode="External"/><Relationship Id="rId31" Type="http://schemas.openxmlformats.org/officeDocument/2006/relationships/hyperlink" Target="http://www.trendhunter.com/id/122039" TargetMode="External"/><Relationship Id="rId4" Type="http://schemas.openxmlformats.org/officeDocument/2006/relationships/image" Target="../media/image59.jpg"/><Relationship Id="rId9" Type="http://schemas.openxmlformats.org/officeDocument/2006/relationships/image" Target="../media/image246.png"/><Relationship Id="rId14" Type="http://schemas.openxmlformats.org/officeDocument/2006/relationships/image" Target="../media/image119.jpg"/><Relationship Id="rId22" Type="http://schemas.openxmlformats.org/officeDocument/2006/relationships/hyperlink" Target="http://www.trendhunter.com/id/113196" TargetMode="External"/><Relationship Id="rId27" Type="http://schemas.openxmlformats.org/officeDocument/2006/relationships/image" Target="../media/image266.png"/><Relationship Id="rId30" Type="http://schemas.openxmlformats.org/officeDocument/2006/relationships/image" Target="../media/image206.png"/><Relationship Id="rId35" Type="http://schemas.openxmlformats.org/officeDocument/2006/relationships/image" Target="../media/image270.jpeg"/></Relationships>
</file>

<file path=ppt/slides/_rels/slide23.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4.jpg"/><Relationship Id="rId18" Type="http://schemas.openxmlformats.org/officeDocument/2006/relationships/image" Target="../media/image275.png"/><Relationship Id="rId26" Type="http://schemas.openxmlformats.org/officeDocument/2006/relationships/image" Target="../media/image280.jpeg"/><Relationship Id="rId3" Type="http://schemas.openxmlformats.org/officeDocument/2006/relationships/hyperlink" Target="http://www.trendhunter.com/id/126204" TargetMode="External"/><Relationship Id="rId21" Type="http://schemas.openxmlformats.org/officeDocument/2006/relationships/image" Target="../media/image277.png"/><Relationship Id="rId34" Type="http://schemas.openxmlformats.org/officeDocument/2006/relationships/hyperlink" Target="http://www.trendhunter.com/id/117470" TargetMode="External"/><Relationship Id="rId7" Type="http://schemas.openxmlformats.org/officeDocument/2006/relationships/image" Target="../media/image62.png"/><Relationship Id="rId12" Type="http://schemas.openxmlformats.org/officeDocument/2006/relationships/image" Target="../media/image66.jpg"/><Relationship Id="rId17" Type="http://schemas.openxmlformats.org/officeDocument/2006/relationships/image" Target="../media/image73.png"/><Relationship Id="rId25" Type="http://schemas.openxmlformats.org/officeDocument/2006/relationships/hyperlink" Target="http://www.trendhunter.com/id/125884" TargetMode="External"/><Relationship Id="rId33" Type="http://schemas.openxmlformats.org/officeDocument/2006/relationships/image" Target="../media/image284.png"/><Relationship Id="rId2" Type="http://schemas.openxmlformats.org/officeDocument/2006/relationships/image" Target="../media/image271.png"/><Relationship Id="rId16" Type="http://schemas.openxmlformats.org/officeDocument/2006/relationships/image" Target="../media/image274.jpeg"/><Relationship Id="rId20" Type="http://schemas.openxmlformats.org/officeDocument/2006/relationships/image" Target="../media/image276.jpeg"/><Relationship Id="rId29" Type="http://schemas.openxmlformats.org/officeDocument/2006/relationships/image" Target="../media/image281.jpe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image" Target="../media/image279.png"/><Relationship Id="rId32" Type="http://schemas.openxmlformats.org/officeDocument/2006/relationships/image" Target="../media/image283.jpeg"/><Relationship Id="rId5" Type="http://schemas.openxmlformats.org/officeDocument/2006/relationships/image" Target="../media/image60.png"/><Relationship Id="rId15" Type="http://schemas.openxmlformats.org/officeDocument/2006/relationships/hyperlink" Target="http://www.trendhunter.com/id/120802" TargetMode="External"/><Relationship Id="rId23" Type="http://schemas.openxmlformats.org/officeDocument/2006/relationships/image" Target="../media/image278.jpeg"/><Relationship Id="rId28" Type="http://schemas.openxmlformats.org/officeDocument/2006/relationships/hyperlink" Target="http://www.trendhunter.com/id/125860" TargetMode="External"/><Relationship Id="rId36" Type="http://schemas.openxmlformats.org/officeDocument/2006/relationships/image" Target="../media/image286.png"/><Relationship Id="rId10" Type="http://schemas.openxmlformats.org/officeDocument/2006/relationships/image" Target="../media/image272.png"/><Relationship Id="rId19" Type="http://schemas.openxmlformats.org/officeDocument/2006/relationships/hyperlink" Target="http://www.trendhunter.com/id/123395" TargetMode="External"/><Relationship Id="rId31" Type="http://schemas.openxmlformats.org/officeDocument/2006/relationships/hyperlink" Target="http://www.trendhunter.com/id/115804" TargetMode="External"/><Relationship Id="rId4" Type="http://schemas.openxmlformats.org/officeDocument/2006/relationships/image" Target="../media/image59.jpg"/><Relationship Id="rId9" Type="http://schemas.openxmlformats.org/officeDocument/2006/relationships/image" Target="../media/image142.png"/><Relationship Id="rId14" Type="http://schemas.openxmlformats.org/officeDocument/2006/relationships/image" Target="../media/image273.jpg"/><Relationship Id="rId22" Type="http://schemas.openxmlformats.org/officeDocument/2006/relationships/hyperlink" Target="http://www.trendhunter.com/id/112204" TargetMode="External"/><Relationship Id="rId27" Type="http://schemas.openxmlformats.org/officeDocument/2006/relationships/image" Target="../media/image245.png"/><Relationship Id="rId30" Type="http://schemas.openxmlformats.org/officeDocument/2006/relationships/image" Target="../media/image282.png"/><Relationship Id="rId35" Type="http://schemas.openxmlformats.org/officeDocument/2006/relationships/image" Target="../media/image285.jpeg"/></Relationships>
</file>

<file path=ppt/slides/_rels/slide24.xml.rels><?xml version="1.0" encoding="UTF-8" standalone="yes"?>
<Relationships xmlns="http://schemas.openxmlformats.org/package/2006/relationships"><Relationship Id="rId8" Type="http://schemas.openxmlformats.org/officeDocument/2006/relationships/image" Target="../media/image216.png"/><Relationship Id="rId13" Type="http://schemas.openxmlformats.org/officeDocument/2006/relationships/image" Target="../media/image118.jpg"/><Relationship Id="rId18" Type="http://schemas.openxmlformats.org/officeDocument/2006/relationships/image" Target="../media/image290.png"/><Relationship Id="rId26" Type="http://schemas.openxmlformats.org/officeDocument/2006/relationships/image" Target="../media/image294.jpeg"/><Relationship Id="rId3" Type="http://schemas.openxmlformats.org/officeDocument/2006/relationships/hyperlink" Target="http://www.trendhunter.com/id/158383" TargetMode="External"/><Relationship Id="rId21" Type="http://schemas.openxmlformats.org/officeDocument/2006/relationships/image" Target="../media/image226.png"/><Relationship Id="rId7" Type="http://schemas.openxmlformats.org/officeDocument/2006/relationships/image" Target="../media/image62.png"/><Relationship Id="rId12" Type="http://schemas.openxmlformats.org/officeDocument/2006/relationships/image" Target="../media/image66.jpg"/><Relationship Id="rId17" Type="http://schemas.openxmlformats.org/officeDocument/2006/relationships/image" Target="../media/image73.png"/><Relationship Id="rId25" Type="http://schemas.openxmlformats.org/officeDocument/2006/relationships/hyperlink" Target="http://www.trendhunter.com/id/156133" TargetMode="External"/><Relationship Id="rId33" Type="http://schemas.openxmlformats.org/officeDocument/2006/relationships/image" Target="../media/image299.png"/><Relationship Id="rId2" Type="http://schemas.openxmlformats.org/officeDocument/2006/relationships/image" Target="../media/image115.png"/><Relationship Id="rId16" Type="http://schemas.openxmlformats.org/officeDocument/2006/relationships/image" Target="../media/image289.jpeg"/><Relationship Id="rId20" Type="http://schemas.openxmlformats.org/officeDocument/2006/relationships/image" Target="../media/image291.jpeg"/><Relationship Id="rId29" Type="http://schemas.openxmlformats.org/officeDocument/2006/relationships/image" Target="../media/image296.jpe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image" Target="../media/image293.png"/><Relationship Id="rId32" Type="http://schemas.openxmlformats.org/officeDocument/2006/relationships/image" Target="../media/image298.jpeg"/><Relationship Id="rId5" Type="http://schemas.openxmlformats.org/officeDocument/2006/relationships/image" Target="../media/image60.png"/><Relationship Id="rId15" Type="http://schemas.openxmlformats.org/officeDocument/2006/relationships/hyperlink" Target="http://www.trendhunter.com/id/145538" TargetMode="External"/><Relationship Id="rId23" Type="http://schemas.openxmlformats.org/officeDocument/2006/relationships/image" Target="../media/image292.jpeg"/><Relationship Id="rId28" Type="http://schemas.openxmlformats.org/officeDocument/2006/relationships/hyperlink" Target="http://www.trendhunter.com/id/135245" TargetMode="External"/><Relationship Id="rId10" Type="http://schemas.openxmlformats.org/officeDocument/2006/relationships/image" Target="../media/image288.png"/><Relationship Id="rId19" Type="http://schemas.openxmlformats.org/officeDocument/2006/relationships/hyperlink" Target="http://www.trendhunter.com/id/134025" TargetMode="External"/><Relationship Id="rId31" Type="http://schemas.openxmlformats.org/officeDocument/2006/relationships/hyperlink" Target="http://www.trendhunter.com/id/132680" TargetMode="External"/><Relationship Id="rId4" Type="http://schemas.openxmlformats.org/officeDocument/2006/relationships/image" Target="../media/image59.jpg"/><Relationship Id="rId9" Type="http://schemas.openxmlformats.org/officeDocument/2006/relationships/image" Target="../media/image287.png"/><Relationship Id="rId14" Type="http://schemas.openxmlformats.org/officeDocument/2006/relationships/image" Target="../media/image119.jpg"/><Relationship Id="rId22" Type="http://schemas.openxmlformats.org/officeDocument/2006/relationships/hyperlink" Target="http://www.trendhunter.com/id/158089" TargetMode="External"/><Relationship Id="rId27" Type="http://schemas.openxmlformats.org/officeDocument/2006/relationships/image" Target="../media/image295.png"/><Relationship Id="rId30" Type="http://schemas.openxmlformats.org/officeDocument/2006/relationships/image" Target="../media/image297.png"/></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84.jpg"/><Relationship Id="rId18" Type="http://schemas.openxmlformats.org/officeDocument/2006/relationships/image" Target="../media/image290.png"/><Relationship Id="rId26" Type="http://schemas.openxmlformats.org/officeDocument/2006/relationships/image" Target="../media/image303.jpeg"/><Relationship Id="rId3" Type="http://schemas.openxmlformats.org/officeDocument/2006/relationships/hyperlink" Target="http://www.trendhunter.com/id/161990" TargetMode="External"/><Relationship Id="rId21" Type="http://schemas.openxmlformats.org/officeDocument/2006/relationships/image" Target="../media/image220.png"/><Relationship Id="rId34" Type="http://schemas.openxmlformats.org/officeDocument/2006/relationships/hyperlink" Target="http://www.trendhunter.com/id/134600" TargetMode="External"/><Relationship Id="rId7" Type="http://schemas.openxmlformats.org/officeDocument/2006/relationships/image" Target="../media/image62.png"/><Relationship Id="rId12" Type="http://schemas.openxmlformats.org/officeDocument/2006/relationships/image" Target="../media/image66.jpg"/><Relationship Id="rId17" Type="http://schemas.openxmlformats.org/officeDocument/2006/relationships/image" Target="../media/image73.png"/><Relationship Id="rId25" Type="http://schemas.openxmlformats.org/officeDocument/2006/relationships/hyperlink" Target="http://www.trendhunter.com/id/141405" TargetMode="External"/><Relationship Id="rId33" Type="http://schemas.openxmlformats.org/officeDocument/2006/relationships/image" Target="../media/image307.png"/><Relationship Id="rId2" Type="http://schemas.openxmlformats.org/officeDocument/2006/relationships/image" Target="../media/image58.png"/><Relationship Id="rId16" Type="http://schemas.openxmlformats.org/officeDocument/2006/relationships/image" Target="../media/image289.jpeg"/><Relationship Id="rId20" Type="http://schemas.openxmlformats.org/officeDocument/2006/relationships/image" Target="../media/image300.jpeg"/><Relationship Id="rId29" Type="http://schemas.openxmlformats.org/officeDocument/2006/relationships/image" Target="../media/image305.jpe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image" Target="../media/image302.png"/><Relationship Id="rId32" Type="http://schemas.openxmlformats.org/officeDocument/2006/relationships/image" Target="../media/image306.jpeg"/><Relationship Id="rId5" Type="http://schemas.openxmlformats.org/officeDocument/2006/relationships/image" Target="../media/image60.png"/><Relationship Id="rId15" Type="http://schemas.openxmlformats.org/officeDocument/2006/relationships/hyperlink" Target="http://www.trendhunter.com/id/145538" TargetMode="External"/><Relationship Id="rId23" Type="http://schemas.openxmlformats.org/officeDocument/2006/relationships/image" Target="../media/image301.jpeg"/><Relationship Id="rId28" Type="http://schemas.openxmlformats.org/officeDocument/2006/relationships/hyperlink" Target="http://www.trendhunter.com/id/137262" TargetMode="External"/><Relationship Id="rId36" Type="http://schemas.openxmlformats.org/officeDocument/2006/relationships/image" Target="../media/image309.png"/><Relationship Id="rId10" Type="http://schemas.openxmlformats.org/officeDocument/2006/relationships/image" Target="../media/image246.png"/><Relationship Id="rId19" Type="http://schemas.openxmlformats.org/officeDocument/2006/relationships/hyperlink" Target="http://www.trendhunter.com/id/161149" TargetMode="External"/><Relationship Id="rId31" Type="http://schemas.openxmlformats.org/officeDocument/2006/relationships/hyperlink" Target="http://www.trendhunter.com/id/161219" TargetMode="External"/><Relationship Id="rId4" Type="http://schemas.openxmlformats.org/officeDocument/2006/relationships/image" Target="../media/image59.jpg"/><Relationship Id="rId9" Type="http://schemas.openxmlformats.org/officeDocument/2006/relationships/image" Target="../media/image142.png"/><Relationship Id="rId14" Type="http://schemas.openxmlformats.org/officeDocument/2006/relationships/image" Target="../media/image143.jpg"/><Relationship Id="rId22" Type="http://schemas.openxmlformats.org/officeDocument/2006/relationships/hyperlink" Target="http://www.trendhunter.com/id/141413" TargetMode="External"/><Relationship Id="rId27" Type="http://schemas.openxmlformats.org/officeDocument/2006/relationships/image" Target="../media/image304.png"/><Relationship Id="rId30" Type="http://schemas.openxmlformats.org/officeDocument/2006/relationships/image" Target="../media/image206.png"/><Relationship Id="rId35" Type="http://schemas.openxmlformats.org/officeDocument/2006/relationships/image" Target="../media/image308.jpeg"/></Relationships>
</file>

<file path=ppt/slides/_rels/slide26.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image" Target="../media/image118.jpg"/><Relationship Id="rId18" Type="http://schemas.openxmlformats.org/officeDocument/2006/relationships/image" Target="../media/image312.png"/><Relationship Id="rId26" Type="http://schemas.openxmlformats.org/officeDocument/2006/relationships/image" Target="../media/image317.jpeg"/><Relationship Id="rId3" Type="http://schemas.openxmlformats.org/officeDocument/2006/relationships/hyperlink" Target="http://www.trendhunter.com/id/146536" TargetMode="External"/><Relationship Id="rId21" Type="http://schemas.openxmlformats.org/officeDocument/2006/relationships/image" Target="../media/image314.png"/><Relationship Id="rId34" Type="http://schemas.openxmlformats.org/officeDocument/2006/relationships/image" Target="../media/image321.jpeg"/><Relationship Id="rId7" Type="http://schemas.openxmlformats.org/officeDocument/2006/relationships/image" Target="../media/image62.png"/><Relationship Id="rId12" Type="http://schemas.openxmlformats.org/officeDocument/2006/relationships/image" Target="../media/image66.jpg"/><Relationship Id="rId17" Type="http://schemas.openxmlformats.org/officeDocument/2006/relationships/image" Target="../media/image73.png"/><Relationship Id="rId25" Type="http://schemas.openxmlformats.org/officeDocument/2006/relationships/hyperlink" Target="http://www.trendhunter.com/id/145540" TargetMode="External"/><Relationship Id="rId33" Type="http://schemas.openxmlformats.org/officeDocument/2006/relationships/hyperlink" Target="http://www.trendhunter.com/id/145546" TargetMode="External"/><Relationship Id="rId2" Type="http://schemas.openxmlformats.org/officeDocument/2006/relationships/image" Target="../media/image58.png"/><Relationship Id="rId16" Type="http://schemas.openxmlformats.org/officeDocument/2006/relationships/image" Target="../media/image311.jpeg"/><Relationship Id="rId20" Type="http://schemas.openxmlformats.org/officeDocument/2006/relationships/image" Target="../media/image313.jpeg"/><Relationship Id="rId29" Type="http://schemas.openxmlformats.org/officeDocument/2006/relationships/image" Target="../media/image319.jpe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image" Target="../media/image316.png"/><Relationship Id="rId32" Type="http://schemas.openxmlformats.org/officeDocument/2006/relationships/image" Target="../media/image320.jpeg"/><Relationship Id="rId5" Type="http://schemas.openxmlformats.org/officeDocument/2006/relationships/image" Target="../media/image60.png"/><Relationship Id="rId15" Type="http://schemas.openxmlformats.org/officeDocument/2006/relationships/hyperlink" Target="http://www.trendhunter.com/id/140197" TargetMode="External"/><Relationship Id="rId23" Type="http://schemas.openxmlformats.org/officeDocument/2006/relationships/image" Target="../media/image315.jpeg"/><Relationship Id="rId28" Type="http://schemas.openxmlformats.org/officeDocument/2006/relationships/hyperlink" Target="http://www.trendhunter.com/id/144497" TargetMode="External"/><Relationship Id="rId10" Type="http://schemas.openxmlformats.org/officeDocument/2006/relationships/image" Target="../media/image65.png"/><Relationship Id="rId19" Type="http://schemas.openxmlformats.org/officeDocument/2006/relationships/hyperlink" Target="http://www.trendhunter.com/id/139932" TargetMode="External"/><Relationship Id="rId31" Type="http://schemas.openxmlformats.org/officeDocument/2006/relationships/hyperlink" Target="http://www.trendhunter.com/id/115994" TargetMode="External"/><Relationship Id="rId4" Type="http://schemas.openxmlformats.org/officeDocument/2006/relationships/image" Target="../media/image59.jpg"/><Relationship Id="rId9" Type="http://schemas.openxmlformats.org/officeDocument/2006/relationships/image" Target="../media/image117.png"/><Relationship Id="rId14" Type="http://schemas.openxmlformats.org/officeDocument/2006/relationships/image" Target="../media/image119.jpg"/><Relationship Id="rId22" Type="http://schemas.openxmlformats.org/officeDocument/2006/relationships/hyperlink" Target="http://www.trendhunter.com/id/142239" TargetMode="External"/><Relationship Id="rId27" Type="http://schemas.openxmlformats.org/officeDocument/2006/relationships/image" Target="../media/image318.png"/><Relationship Id="rId30" Type="http://schemas.openxmlformats.org/officeDocument/2006/relationships/image" Target="../media/image264.png"/><Relationship Id="rId35" Type="http://schemas.openxmlformats.org/officeDocument/2006/relationships/image" Target="../media/image322.png"/></Relationships>
</file>

<file path=ppt/slides/_rels/slide27.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324.jpg"/><Relationship Id="rId18" Type="http://schemas.openxmlformats.org/officeDocument/2006/relationships/image" Target="../media/image326.png"/><Relationship Id="rId26" Type="http://schemas.openxmlformats.org/officeDocument/2006/relationships/image" Target="../media/image331.jpeg"/><Relationship Id="rId3" Type="http://schemas.openxmlformats.org/officeDocument/2006/relationships/hyperlink" Target="http://www.trendhunter.com/id/164824" TargetMode="External"/><Relationship Id="rId21" Type="http://schemas.openxmlformats.org/officeDocument/2006/relationships/image" Target="../media/image328.png"/><Relationship Id="rId7" Type="http://schemas.openxmlformats.org/officeDocument/2006/relationships/image" Target="../media/image62.png"/><Relationship Id="rId12" Type="http://schemas.openxmlformats.org/officeDocument/2006/relationships/image" Target="../media/image66.jpg"/><Relationship Id="rId17" Type="http://schemas.openxmlformats.org/officeDocument/2006/relationships/image" Target="../media/image73.png"/><Relationship Id="rId25" Type="http://schemas.openxmlformats.org/officeDocument/2006/relationships/hyperlink" Target="http://www.trendhunter.com/id/164497" TargetMode="External"/><Relationship Id="rId2" Type="http://schemas.openxmlformats.org/officeDocument/2006/relationships/image" Target="../media/image115.png"/><Relationship Id="rId16" Type="http://schemas.openxmlformats.org/officeDocument/2006/relationships/image" Target="../media/image325.jpeg"/><Relationship Id="rId20" Type="http://schemas.openxmlformats.org/officeDocument/2006/relationships/image" Target="../media/image327.jpeg"/><Relationship Id="rId29" Type="http://schemas.openxmlformats.org/officeDocument/2006/relationships/image" Target="../media/image333.jpe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image" Target="../media/image330.png"/><Relationship Id="rId32" Type="http://schemas.openxmlformats.org/officeDocument/2006/relationships/image" Target="../media/image335.jpeg"/><Relationship Id="rId5" Type="http://schemas.openxmlformats.org/officeDocument/2006/relationships/image" Target="../media/image60.png"/><Relationship Id="rId15" Type="http://schemas.openxmlformats.org/officeDocument/2006/relationships/hyperlink" Target="http://www.trendhunter.com/id/163234" TargetMode="External"/><Relationship Id="rId23" Type="http://schemas.openxmlformats.org/officeDocument/2006/relationships/image" Target="../media/image329.jpeg"/><Relationship Id="rId28" Type="http://schemas.openxmlformats.org/officeDocument/2006/relationships/hyperlink" Target="http://www.trendhunter.com/id/164685" TargetMode="External"/><Relationship Id="rId10" Type="http://schemas.openxmlformats.org/officeDocument/2006/relationships/image" Target="../media/image176.png"/><Relationship Id="rId19" Type="http://schemas.openxmlformats.org/officeDocument/2006/relationships/hyperlink" Target="http://www.trendhunter.com/id/163439" TargetMode="External"/><Relationship Id="rId31" Type="http://schemas.openxmlformats.org/officeDocument/2006/relationships/hyperlink" Target="http://www.trendhunter.com/id/159199" TargetMode="External"/><Relationship Id="rId4" Type="http://schemas.openxmlformats.org/officeDocument/2006/relationships/image" Target="../media/image59.jpg"/><Relationship Id="rId9" Type="http://schemas.openxmlformats.org/officeDocument/2006/relationships/image" Target="../media/image323.png"/><Relationship Id="rId14" Type="http://schemas.openxmlformats.org/officeDocument/2006/relationships/image" Target="../media/image85.jpg"/><Relationship Id="rId22" Type="http://schemas.openxmlformats.org/officeDocument/2006/relationships/hyperlink" Target="http://www.trendhunter.com/id/127348" TargetMode="External"/><Relationship Id="rId27" Type="http://schemas.openxmlformats.org/officeDocument/2006/relationships/image" Target="../media/image332.png"/><Relationship Id="rId30" Type="http://schemas.openxmlformats.org/officeDocument/2006/relationships/image" Target="../media/image334.png"/></Relationships>
</file>

<file path=ppt/slides/_rels/slide28.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337.jpg"/><Relationship Id="rId18" Type="http://schemas.openxmlformats.org/officeDocument/2006/relationships/hyperlink" Target="http://www.trendhunter.com/id/130724" TargetMode="External"/><Relationship Id="rId26" Type="http://schemas.openxmlformats.org/officeDocument/2006/relationships/image" Target="../media/image192.png"/><Relationship Id="rId39" Type="http://schemas.openxmlformats.org/officeDocument/2006/relationships/image" Target="../media/image350.png"/><Relationship Id="rId3" Type="http://schemas.openxmlformats.org/officeDocument/2006/relationships/hyperlink" Target="http://www.trendhunter.com/id/132858" TargetMode="External"/><Relationship Id="rId21" Type="http://schemas.openxmlformats.org/officeDocument/2006/relationships/hyperlink" Target="http://www.trendhunter.com/id/131556" TargetMode="External"/><Relationship Id="rId34" Type="http://schemas.openxmlformats.org/officeDocument/2006/relationships/image" Target="../media/image347.jpeg"/><Relationship Id="rId42" Type="http://schemas.openxmlformats.org/officeDocument/2006/relationships/image" Target="../media/image352.png"/><Relationship Id="rId7" Type="http://schemas.openxmlformats.org/officeDocument/2006/relationships/image" Target="../media/image62.png"/><Relationship Id="rId12" Type="http://schemas.openxmlformats.org/officeDocument/2006/relationships/image" Target="../media/image258.jpg"/><Relationship Id="rId17" Type="http://schemas.openxmlformats.org/officeDocument/2006/relationships/image" Target="../media/image339.png"/><Relationship Id="rId25" Type="http://schemas.openxmlformats.org/officeDocument/2006/relationships/image" Target="../media/image342.jpeg"/><Relationship Id="rId33" Type="http://schemas.openxmlformats.org/officeDocument/2006/relationships/hyperlink" Target="http://www.trendhunter.com/id/123238" TargetMode="External"/><Relationship Id="rId38" Type="http://schemas.openxmlformats.org/officeDocument/2006/relationships/image" Target="../media/image135.png"/><Relationship Id="rId2" Type="http://schemas.openxmlformats.org/officeDocument/2006/relationships/image" Target="../media/image175.png"/><Relationship Id="rId16" Type="http://schemas.openxmlformats.org/officeDocument/2006/relationships/image" Target="../media/image73.png"/><Relationship Id="rId20" Type="http://schemas.openxmlformats.org/officeDocument/2006/relationships/image" Target="../media/image206.png"/><Relationship Id="rId29" Type="http://schemas.openxmlformats.org/officeDocument/2006/relationships/image" Target="../media/image344.png"/><Relationship Id="rId41" Type="http://schemas.openxmlformats.org/officeDocument/2006/relationships/image" Target="../media/image351.jpe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image" Target="../media/image66.jpg"/><Relationship Id="rId24" Type="http://schemas.openxmlformats.org/officeDocument/2006/relationships/hyperlink" Target="http://www.trendhunter.com/id/100685" TargetMode="External"/><Relationship Id="rId32" Type="http://schemas.openxmlformats.org/officeDocument/2006/relationships/image" Target="../media/image346.png"/><Relationship Id="rId37" Type="http://schemas.openxmlformats.org/officeDocument/2006/relationships/image" Target="../media/image349.jpeg"/><Relationship Id="rId40" Type="http://schemas.openxmlformats.org/officeDocument/2006/relationships/hyperlink" Target="http://www.trendhunter.com/id/130691" TargetMode="External"/><Relationship Id="rId45" Type="http://schemas.openxmlformats.org/officeDocument/2006/relationships/image" Target="../media/image354.png"/><Relationship Id="rId5" Type="http://schemas.openxmlformats.org/officeDocument/2006/relationships/image" Target="../media/image60.png"/><Relationship Id="rId15" Type="http://schemas.openxmlformats.org/officeDocument/2006/relationships/image" Target="../media/image338.jpeg"/><Relationship Id="rId23" Type="http://schemas.openxmlformats.org/officeDocument/2006/relationships/image" Target="../media/image264.png"/><Relationship Id="rId28" Type="http://schemas.openxmlformats.org/officeDocument/2006/relationships/image" Target="../media/image343.jpeg"/><Relationship Id="rId36" Type="http://schemas.openxmlformats.org/officeDocument/2006/relationships/hyperlink" Target="http://www.trendhunter.com/id/122601" TargetMode="External"/><Relationship Id="rId10" Type="http://schemas.openxmlformats.org/officeDocument/2006/relationships/hyperlink" Target="http://www.trendhunter.com/trendreports" TargetMode="External"/><Relationship Id="rId19" Type="http://schemas.openxmlformats.org/officeDocument/2006/relationships/image" Target="../media/image340.jpeg"/><Relationship Id="rId31" Type="http://schemas.openxmlformats.org/officeDocument/2006/relationships/image" Target="../media/image345.jpeg"/><Relationship Id="rId44" Type="http://schemas.openxmlformats.org/officeDocument/2006/relationships/image" Target="../media/image353.jpeg"/><Relationship Id="rId4" Type="http://schemas.openxmlformats.org/officeDocument/2006/relationships/image" Target="../media/image59.jpg"/><Relationship Id="rId9" Type="http://schemas.openxmlformats.org/officeDocument/2006/relationships/image" Target="../media/image336.png"/><Relationship Id="rId14" Type="http://schemas.openxmlformats.org/officeDocument/2006/relationships/hyperlink" Target="http://www.trendhunter.com/id/115621" TargetMode="External"/><Relationship Id="rId22" Type="http://schemas.openxmlformats.org/officeDocument/2006/relationships/image" Target="../media/image341.jpeg"/><Relationship Id="rId27" Type="http://schemas.openxmlformats.org/officeDocument/2006/relationships/hyperlink" Target="http://www.trendhunter.com/id/114071" TargetMode="External"/><Relationship Id="rId30" Type="http://schemas.openxmlformats.org/officeDocument/2006/relationships/hyperlink" Target="http://www.trendhunter.com/id/134307" TargetMode="External"/><Relationship Id="rId35" Type="http://schemas.openxmlformats.org/officeDocument/2006/relationships/image" Target="../media/image348.png"/><Relationship Id="rId43" Type="http://schemas.openxmlformats.org/officeDocument/2006/relationships/hyperlink" Target="http://www.trendhunter.com/id/132601"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55.png"/><Relationship Id="rId13" Type="http://schemas.openxmlformats.org/officeDocument/2006/relationships/image" Target="../media/image118.jpg"/><Relationship Id="rId18" Type="http://schemas.openxmlformats.org/officeDocument/2006/relationships/image" Target="../media/image358.png"/><Relationship Id="rId26" Type="http://schemas.openxmlformats.org/officeDocument/2006/relationships/image" Target="../media/image362.jpeg"/><Relationship Id="rId39" Type="http://schemas.openxmlformats.org/officeDocument/2006/relationships/image" Target="../media/image370.png"/><Relationship Id="rId3" Type="http://schemas.openxmlformats.org/officeDocument/2006/relationships/hyperlink" Target="http://www.trendhunter.com/id/141075" TargetMode="External"/><Relationship Id="rId21" Type="http://schemas.openxmlformats.org/officeDocument/2006/relationships/image" Target="../media/image360.png"/><Relationship Id="rId34" Type="http://schemas.openxmlformats.org/officeDocument/2006/relationships/hyperlink" Target="http://www.trendhunter.com/id/125012" TargetMode="External"/><Relationship Id="rId7" Type="http://schemas.openxmlformats.org/officeDocument/2006/relationships/image" Target="../media/image62.png"/><Relationship Id="rId12" Type="http://schemas.openxmlformats.org/officeDocument/2006/relationships/image" Target="../media/image66.jpg"/><Relationship Id="rId17" Type="http://schemas.openxmlformats.org/officeDocument/2006/relationships/image" Target="../media/image73.png"/><Relationship Id="rId25" Type="http://schemas.openxmlformats.org/officeDocument/2006/relationships/hyperlink" Target="http://www.trendhunter.com/id/123776" TargetMode="External"/><Relationship Id="rId33" Type="http://schemas.openxmlformats.org/officeDocument/2006/relationships/image" Target="../media/image253.png"/><Relationship Id="rId38" Type="http://schemas.openxmlformats.org/officeDocument/2006/relationships/image" Target="../media/image369.jpeg"/><Relationship Id="rId2" Type="http://schemas.openxmlformats.org/officeDocument/2006/relationships/image" Target="../media/image115.png"/><Relationship Id="rId16" Type="http://schemas.openxmlformats.org/officeDocument/2006/relationships/image" Target="../media/image357.jpeg"/><Relationship Id="rId20" Type="http://schemas.openxmlformats.org/officeDocument/2006/relationships/image" Target="../media/image359.jpeg"/><Relationship Id="rId29" Type="http://schemas.openxmlformats.org/officeDocument/2006/relationships/image" Target="../media/image364.jpe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www.trendhunter.com/trendreports" TargetMode="External"/><Relationship Id="rId24" Type="http://schemas.openxmlformats.org/officeDocument/2006/relationships/image" Target="../media/image121.png"/><Relationship Id="rId32" Type="http://schemas.openxmlformats.org/officeDocument/2006/relationships/image" Target="../media/image366.jpeg"/><Relationship Id="rId37" Type="http://schemas.openxmlformats.org/officeDocument/2006/relationships/hyperlink" Target="http://www.trendhunter.com/id/127550" TargetMode="External"/><Relationship Id="rId5" Type="http://schemas.openxmlformats.org/officeDocument/2006/relationships/image" Target="../media/image60.png"/><Relationship Id="rId15" Type="http://schemas.openxmlformats.org/officeDocument/2006/relationships/hyperlink" Target="http://www.trendhunter.com/id/129793" TargetMode="External"/><Relationship Id="rId23" Type="http://schemas.openxmlformats.org/officeDocument/2006/relationships/image" Target="../media/image361.jpeg"/><Relationship Id="rId28" Type="http://schemas.openxmlformats.org/officeDocument/2006/relationships/hyperlink" Target="http://www.trendhunter.com/id/123052" TargetMode="External"/><Relationship Id="rId36" Type="http://schemas.openxmlformats.org/officeDocument/2006/relationships/image" Target="../media/image368.png"/><Relationship Id="rId10" Type="http://schemas.openxmlformats.org/officeDocument/2006/relationships/image" Target="../media/image100.png"/><Relationship Id="rId19" Type="http://schemas.openxmlformats.org/officeDocument/2006/relationships/hyperlink" Target="http://www.trendhunter.com/id/126891" TargetMode="External"/><Relationship Id="rId31" Type="http://schemas.openxmlformats.org/officeDocument/2006/relationships/hyperlink" Target="http://www.trendhunter.com/id/140855" TargetMode="External"/><Relationship Id="rId4" Type="http://schemas.openxmlformats.org/officeDocument/2006/relationships/image" Target="../media/image59.jpg"/><Relationship Id="rId9" Type="http://schemas.openxmlformats.org/officeDocument/2006/relationships/image" Target="../media/image356.png"/><Relationship Id="rId14" Type="http://schemas.openxmlformats.org/officeDocument/2006/relationships/image" Target="../media/image119.jpg"/><Relationship Id="rId22" Type="http://schemas.openxmlformats.org/officeDocument/2006/relationships/hyperlink" Target="http://www.trendhunter.com/id/139055" TargetMode="External"/><Relationship Id="rId27" Type="http://schemas.openxmlformats.org/officeDocument/2006/relationships/image" Target="../media/image363.png"/><Relationship Id="rId30" Type="http://schemas.openxmlformats.org/officeDocument/2006/relationships/image" Target="../media/image365.png"/><Relationship Id="rId35" Type="http://schemas.openxmlformats.org/officeDocument/2006/relationships/image" Target="../media/image367.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8" Type="http://schemas.openxmlformats.org/officeDocument/2006/relationships/image" Target="../media/image373.jpeg"/><Relationship Id="rId3" Type="http://schemas.openxmlformats.org/officeDocument/2006/relationships/hyperlink" Target="mailto:trendreports@trendhunter.com" TargetMode="External"/><Relationship Id="rId7" Type="http://schemas.openxmlformats.org/officeDocument/2006/relationships/image" Target="../media/image372.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hyperlink" Target="http://www.trendhunter.com/advisory" TargetMode="External"/><Relationship Id="rId5" Type="http://schemas.openxmlformats.org/officeDocument/2006/relationships/image" Target="../media/image371.jpeg"/><Relationship Id="rId4" Type="http://schemas.openxmlformats.org/officeDocument/2006/relationships/hyperlink" Target="http://trendhunter.com/advisory" TargetMode="External"/><Relationship Id="rId9" Type="http://schemas.openxmlformats.org/officeDocument/2006/relationships/image" Target="../media/image374.png"/></Relationships>
</file>

<file path=ppt/slides/_rels/slide31.xml.rels><?xml version="1.0" encoding="UTF-8" standalone="yes"?>
<Relationships xmlns="http://schemas.openxmlformats.org/package/2006/relationships"><Relationship Id="rId2" Type="http://schemas.openxmlformats.org/officeDocument/2006/relationships/image" Target="../media/image37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jpeg"/><Relationship Id="rId25" Type="http://schemas.openxmlformats.org/officeDocument/2006/relationships/image" Target="../media/image42.png"/><Relationship Id="rId2" Type="http://schemas.openxmlformats.org/officeDocument/2006/relationships/notesSlide" Target="../notesSlides/notesSlide5.xml"/><Relationship Id="rId16" Type="http://schemas.openxmlformats.org/officeDocument/2006/relationships/image" Target="../media/image33.jpeg"/><Relationship Id="rId20"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jpeg"/><Relationship Id="rId24" Type="http://schemas.openxmlformats.org/officeDocument/2006/relationships/image" Target="../media/image41.png"/><Relationship Id="rId5" Type="http://schemas.openxmlformats.org/officeDocument/2006/relationships/image" Target="../media/image22.jpe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jpeg"/><Relationship Id="rId19" Type="http://schemas.openxmlformats.org/officeDocument/2006/relationships/image" Target="../media/image36.pn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image" Target="../media/image44.gif"/><Relationship Id="rId7" Type="http://schemas.openxmlformats.org/officeDocument/2006/relationships/image" Target="../media/image48.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7.gif"/><Relationship Id="rId5" Type="http://schemas.openxmlformats.org/officeDocument/2006/relationships/image" Target="../media/image46.gif"/><Relationship Id="rId4" Type="http://schemas.openxmlformats.org/officeDocument/2006/relationships/image" Target="../media/image45.gif"/></Relationships>
</file>

<file path=ppt/slides/_rels/slide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68579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712746"/>
            <a:ext cx="9144000" cy="2021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Trend Hunter Advisory"/>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5974" y="2040424"/>
            <a:ext cx="4624510" cy="80991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406401" y="2868478"/>
            <a:ext cx="819098" cy="54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1" y="2868478"/>
            <a:ext cx="881530" cy="54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811451" y="2797628"/>
            <a:ext cx="967377" cy="461665"/>
          </a:xfrm>
          <a:prstGeom prst="rect">
            <a:avLst/>
          </a:prstGeom>
        </p:spPr>
        <p:txBody>
          <a:bodyPr vertOverflow="overflow" horzOverflow="overflow" wrap="square" lIns="91440" tIns="45720" rIns="91440" bIns="45720" numCol="1" rtlCol="0">
            <a:spAutoFit/>
          </a:bodyPr>
          <a:lstStyle/>
          <a:p>
            <a:pPr marL="0" marR="0" lvl="0" indent="0" algn="r" fontAlgn="base"/>
            <a:r>
              <a:rPr lang="en-US" sz="1200" b="1" dirty="0" smtClean="0">
                <a:latin typeface="Arial" pitchFamily="34" charset="0"/>
                <a:cs typeface="Arial" pitchFamily="34" charset="0"/>
              </a:rPr>
              <a:t>Dedicated Advisors</a:t>
            </a:r>
            <a:endParaRPr sz="1200" b="1" i="0" u="none" strike="noStrike" dirty="0">
              <a:latin typeface="Arial" pitchFamily="34" charset="0"/>
              <a:cs typeface="Arial" pitchFamily="34" charset="0"/>
            </a:endParaRPr>
          </a:p>
        </p:txBody>
      </p:sp>
      <p:sp>
        <p:nvSpPr>
          <p:cNvPr id="25" name="TextBox 24"/>
          <p:cNvSpPr txBox="1"/>
          <p:nvPr/>
        </p:nvSpPr>
        <p:spPr>
          <a:xfrm>
            <a:off x="191079" y="2800781"/>
            <a:ext cx="1180521" cy="461665"/>
          </a:xfrm>
          <a:prstGeom prst="rect">
            <a:avLst/>
          </a:prstGeom>
        </p:spPr>
        <p:txBody>
          <a:bodyPr vertOverflow="overflow" horzOverflow="overflow" wrap="square" lIns="91440" tIns="45720" rIns="91440" bIns="45720" numCol="1" rtlCol="0">
            <a:spAutoFit/>
          </a:bodyPr>
          <a:lstStyle/>
          <a:p>
            <a:pPr marL="0" marR="0" lvl="0" indent="0" fontAlgn="base"/>
            <a:r>
              <a:rPr lang="en-US" sz="1200" b="1" i="0" u="none" strike="noStrike" dirty="0" smtClean="0">
                <a:latin typeface="Arial" pitchFamily="34" charset="0"/>
                <a:cs typeface="Arial" pitchFamily="34" charset="0"/>
              </a:rPr>
              <a:t>Innovation</a:t>
            </a:r>
          </a:p>
          <a:p>
            <a:pPr marL="0" marR="0" lvl="0" indent="0" fontAlgn="base"/>
            <a:r>
              <a:rPr lang="en-US" sz="1200" b="1" dirty="0" smtClean="0">
                <a:latin typeface="Arial" pitchFamily="34" charset="0"/>
                <a:cs typeface="Arial" pitchFamily="34" charset="0"/>
              </a:rPr>
              <a:t>Workshops</a:t>
            </a:r>
            <a:endParaRPr sz="1200" b="1" i="0" u="none" strike="noStrike" dirty="0">
              <a:latin typeface="Arial" pitchFamily="34" charset="0"/>
              <a:cs typeface="Arial" pitchFamily="34" charset="0"/>
            </a:endParaRPr>
          </a:p>
        </p:txBody>
      </p:sp>
      <p:sp>
        <p:nvSpPr>
          <p:cNvPr id="26" name="TextBox 25"/>
          <p:cNvSpPr txBox="1"/>
          <p:nvPr/>
        </p:nvSpPr>
        <p:spPr>
          <a:xfrm>
            <a:off x="1439558" y="3418116"/>
            <a:ext cx="2065642" cy="276999"/>
          </a:xfrm>
          <a:prstGeom prst="rect">
            <a:avLst/>
          </a:prstGeom>
        </p:spPr>
        <p:txBody>
          <a:bodyPr vertOverflow="overflow" horzOverflow="overflow" wrap="square" lIns="91440" tIns="45720" rIns="91440" bIns="45720" numCol="1" rtlCol="0">
            <a:spAutoFit/>
          </a:bodyPr>
          <a:lstStyle/>
          <a:p>
            <a:pPr marL="0" marR="0" lvl="0" indent="0" algn="ctr" fontAlgn="base"/>
            <a:r>
              <a:rPr lang="en-US" sz="1200" b="1" dirty="0" smtClean="0">
                <a:latin typeface="Arial" pitchFamily="34" charset="0"/>
                <a:cs typeface="Arial" pitchFamily="34" charset="0"/>
              </a:rPr>
              <a:t>180,000+  Ideas</a:t>
            </a:r>
            <a:endParaRPr sz="1200" b="1" i="0" u="none" strike="noStrike" dirty="0">
              <a:latin typeface="Arial" pitchFamily="34" charset="0"/>
              <a:cs typeface="Arial" pitchFamily="34" charset="0"/>
            </a:endParaRPr>
          </a:p>
        </p:txBody>
      </p:sp>
      <p:sp>
        <p:nvSpPr>
          <p:cNvPr id="27" name="TextBox 26"/>
          <p:cNvSpPr txBox="1"/>
          <p:nvPr/>
        </p:nvSpPr>
        <p:spPr>
          <a:xfrm>
            <a:off x="6390223" y="2814935"/>
            <a:ext cx="1186235" cy="461665"/>
          </a:xfrm>
          <a:prstGeom prst="rect">
            <a:avLst/>
          </a:prstGeom>
        </p:spPr>
        <p:txBody>
          <a:bodyPr vertOverflow="overflow" horzOverflow="overflow" wrap="square" lIns="91440" tIns="45720" rIns="91440" bIns="45720" numCol="1" rtlCol="0">
            <a:spAutoFit/>
          </a:bodyPr>
          <a:lstStyle/>
          <a:p>
            <a:pPr marL="0" marR="0" lvl="0" indent="0" algn="ctr" fontAlgn="base"/>
            <a:r>
              <a:rPr lang="en-US" sz="1200" b="1" dirty="0" smtClean="0">
                <a:latin typeface="Arial" pitchFamily="34" charset="0"/>
                <a:cs typeface="Arial" pitchFamily="34" charset="0"/>
              </a:rPr>
              <a:t>Trend Report Library</a:t>
            </a:r>
            <a:endParaRPr sz="1200" b="1" i="0" u="none" strike="noStrike" dirty="0">
              <a:latin typeface="Arial" pitchFamily="34" charset="0"/>
              <a:cs typeface="Arial" pitchFamily="34" charset="0"/>
            </a:endParaRPr>
          </a:p>
        </p:txBody>
      </p:sp>
      <p:sp>
        <p:nvSpPr>
          <p:cNvPr id="28" name="TextBox 27"/>
          <p:cNvSpPr txBox="1"/>
          <p:nvPr/>
        </p:nvSpPr>
        <p:spPr>
          <a:xfrm>
            <a:off x="5285332" y="2819400"/>
            <a:ext cx="850656" cy="461665"/>
          </a:xfrm>
          <a:prstGeom prst="rect">
            <a:avLst/>
          </a:prstGeom>
        </p:spPr>
        <p:txBody>
          <a:bodyPr vertOverflow="overflow" horzOverflow="overflow" wrap="square" lIns="91440" tIns="45720" rIns="91440" bIns="45720" numCol="1" rtlCol="0">
            <a:spAutoFit/>
          </a:bodyPr>
          <a:lstStyle/>
          <a:p>
            <a:pPr marL="0" marR="0" lvl="0" indent="0" algn="ctr" fontAlgn="base"/>
            <a:r>
              <a:rPr lang="en-US" sz="1200" b="1" dirty="0" smtClean="0">
                <a:latin typeface="Arial" pitchFamily="34" charset="0"/>
                <a:cs typeface="Arial" pitchFamily="34" charset="0"/>
              </a:rPr>
              <a:t>Curated Reports</a:t>
            </a:r>
            <a:endParaRPr sz="1200" b="1" i="0" u="none" strike="noStrike" dirty="0">
              <a:latin typeface="Arial" pitchFamily="34" charset="0"/>
              <a:cs typeface="Arial" pitchFamily="34" charset="0"/>
            </a:endParaRPr>
          </a:p>
        </p:txBody>
      </p:sp>
      <p:sp>
        <p:nvSpPr>
          <p:cNvPr id="29" name="TextBox 28"/>
          <p:cNvSpPr txBox="1"/>
          <p:nvPr/>
        </p:nvSpPr>
        <p:spPr>
          <a:xfrm>
            <a:off x="7793440" y="2819400"/>
            <a:ext cx="1045760" cy="461665"/>
          </a:xfrm>
          <a:prstGeom prst="rect">
            <a:avLst/>
          </a:prstGeom>
        </p:spPr>
        <p:txBody>
          <a:bodyPr vertOverflow="overflow" horzOverflow="overflow" wrap="square" lIns="91440" tIns="45720" rIns="91440" bIns="45720" numCol="1" rtlCol="0">
            <a:spAutoFit/>
          </a:bodyPr>
          <a:lstStyle/>
          <a:p>
            <a:pPr marL="0" marR="0" lvl="0" indent="0" algn="ctr" fontAlgn="base"/>
            <a:r>
              <a:rPr lang="en-US" sz="1200" b="1" dirty="0" smtClean="0">
                <a:latin typeface="Arial" pitchFamily="34" charset="0"/>
                <a:cs typeface="Arial" pitchFamily="34" charset="0"/>
              </a:rPr>
              <a:t>Innovation eLearning</a:t>
            </a:r>
            <a:endParaRPr sz="1200" b="1" i="0" u="none" strike="noStrike" dirty="0">
              <a:latin typeface="Arial" pitchFamily="34" charset="0"/>
              <a:cs typeface="Arial" pitchFamily="34" charset="0"/>
            </a:endParaRPr>
          </a:p>
        </p:txBody>
      </p:sp>
      <p:sp>
        <p:nvSpPr>
          <p:cNvPr id="16" name="TextBox 15"/>
          <p:cNvSpPr txBox="1"/>
          <p:nvPr/>
        </p:nvSpPr>
        <p:spPr>
          <a:xfrm>
            <a:off x="123824" y="6120825"/>
            <a:ext cx="8839200" cy="584775"/>
          </a:xfrm>
          <a:prstGeom prst="rect">
            <a:avLst/>
          </a:prstGeom>
        </p:spPr>
        <p:txBody>
          <a:bodyPr vertOverflow="overflow" horzOverflow="overflow" wrap="square" lIns="91440" tIns="45720" rIns="91440" bIns="45720" numCol="1" rtlCol="0">
            <a:spAutoFit/>
          </a:bodyPr>
          <a:lstStyle/>
          <a:p>
            <a:pPr marL="0" marR="0" lvl="0" indent="0" algn="l" fontAlgn="base"/>
            <a:r>
              <a:rPr lang="en-US" sz="1600" b="1" i="0" u="none" strike="noStrike" dirty="0" smtClean="0">
                <a:solidFill>
                  <a:schemeClr val="bg1"/>
                </a:solidFill>
                <a:latin typeface="Arial"/>
              </a:rPr>
              <a:t>#1 in Trends </a:t>
            </a:r>
            <a:r>
              <a:rPr lang="en-US" sz="1600" b="0" i="0" u="none" strike="noStrike" dirty="0" smtClean="0">
                <a:solidFill>
                  <a:schemeClr val="bg1"/>
                </a:solidFill>
                <a:latin typeface="Arial"/>
              </a:rPr>
              <a:t>- </a:t>
            </a:r>
            <a:r>
              <a:rPr sz="1600" b="0" i="0" u="none" strike="noStrike" dirty="0" smtClean="0">
                <a:solidFill>
                  <a:schemeClr val="bg1"/>
                </a:solidFill>
                <a:latin typeface="Arial"/>
              </a:rPr>
              <a:t>Brought </a:t>
            </a:r>
            <a:r>
              <a:rPr sz="1600" b="0" i="0" u="none" strike="noStrike" dirty="0">
                <a:solidFill>
                  <a:schemeClr val="bg1"/>
                </a:solidFill>
                <a:latin typeface="Arial"/>
              </a:rPr>
              <a:t>to you by Trend Hunter, the world's most popular, largest trend network, fueled by more than 100,000 contributors and a billion views of data. </a:t>
            </a:r>
            <a:r>
              <a:rPr sz="1600" b="0" i="0" u="none" strike="noStrike" dirty="0" smtClean="0">
                <a:solidFill>
                  <a:schemeClr val="bg1"/>
                </a:solidFill>
                <a:latin typeface="Arial"/>
              </a:rPr>
              <a:t>Find </a:t>
            </a:r>
            <a:r>
              <a:rPr sz="1600" b="0" i="0" u="none" strike="noStrike" dirty="0">
                <a:solidFill>
                  <a:schemeClr val="bg1"/>
                </a:solidFill>
                <a:latin typeface="Arial"/>
              </a:rPr>
              <a:t>Better Ideas, Faster™</a:t>
            </a:r>
          </a:p>
        </p:txBody>
      </p:sp>
      <p:pic>
        <p:nvPicPr>
          <p:cNvPr id="1028" name="Picture 4" descr="C:\Users\Jeremy\Desktop\Trend Hunter\Logo2013-BW.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5360" y="359633"/>
            <a:ext cx="4111115" cy="1011967"/>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397585" y="5144869"/>
            <a:ext cx="8289215" cy="646331"/>
          </a:xfrm>
          <a:prstGeom prst="rect">
            <a:avLst/>
          </a:prstGeom>
        </p:spPr>
        <p:txBody>
          <a:bodyPr vertOverflow="overflow" horzOverflow="overflow" wrap="square" lIns="91440" tIns="45720" rIns="91440" bIns="45720" numCol="1" rtlCol="0">
            <a:spAutoFit/>
          </a:bodyPr>
          <a:lstStyle/>
          <a:p>
            <a:pPr marL="0" marR="0" lvl="0" indent="0" algn="r" fontAlgn="base"/>
            <a:r>
              <a:rPr lang="en-US" sz="3600" dirty="0" smtClean="0">
                <a:solidFill>
                  <a:schemeClr val="bg1"/>
                </a:solidFill>
                <a:latin typeface="Arial Black" pitchFamily="34" charset="0"/>
              </a:rPr>
              <a:t>Sample Report</a:t>
            </a:r>
          </a:p>
        </p:txBody>
      </p:sp>
      <p:sp>
        <p:nvSpPr>
          <p:cNvPr id="21" name="TextBox 20"/>
          <p:cNvSpPr txBox="1"/>
          <p:nvPr/>
        </p:nvSpPr>
        <p:spPr>
          <a:xfrm>
            <a:off x="457200" y="4086761"/>
            <a:ext cx="8289215" cy="1200329"/>
          </a:xfrm>
          <a:prstGeom prst="rect">
            <a:avLst/>
          </a:prstGeom>
        </p:spPr>
        <p:txBody>
          <a:bodyPr vertOverflow="overflow" horzOverflow="overflow" wrap="square" lIns="91440" tIns="45720" rIns="91440" bIns="45720" numCol="1" rtlCol="0">
            <a:spAutoFit/>
          </a:bodyPr>
          <a:lstStyle/>
          <a:p>
            <a:pPr marL="0" marR="0" lvl="0" indent="0" algn="r" fontAlgn="base"/>
            <a:r>
              <a:rPr lang="en-US" sz="7200" dirty="0" smtClean="0">
                <a:solidFill>
                  <a:schemeClr val="bg1"/>
                </a:solidFill>
                <a:latin typeface="Arial Black" pitchFamily="34" charset="0"/>
              </a:rPr>
              <a:t>2013 Trends</a:t>
            </a:r>
            <a:endParaRPr sz="4000" i="0" u="none" strike="noStrike" dirty="0">
              <a:solidFill>
                <a:schemeClr val="bg1"/>
              </a:solidFill>
              <a:latin typeface="Arial Black" pitchFamily="34" charset="0"/>
            </a:endParaRPr>
          </a:p>
        </p:txBody>
      </p:sp>
      <p:pic>
        <p:nvPicPr>
          <p:cNvPr id="32" name="Picture 6" descr="Trend Hunter PRO"/>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7887"/>
          <a:stretch/>
        </p:blipFill>
        <p:spPr bwMode="auto">
          <a:xfrm>
            <a:off x="1500547" y="1799835"/>
            <a:ext cx="1995364" cy="138766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Jeremy\Desktop\Trend-Report-Covers-2013-450.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466423" y="2016527"/>
            <a:ext cx="1052667" cy="86329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Jeremy\Desktop\Trend Hunter\Learning-Platform.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771354" y="2038299"/>
            <a:ext cx="1067845" cy="7882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Jeremy\Desktop\Trend Hunter\Trend-Reports-With-Shadow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48008" y="2032549"/>
            <a:ext cx="1233319" cy="81220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1093754" y="3186539"/>
            <a:ext cx="2868644" cy="338554"/>
          </a:xfrm>
          <a:prstGeom prst="rect">
            <a:avLst/>
          </a:prstGeom>
        </p:spPr>
        <p:txBody>
          <a:bodyPr vertOverflow="overflow" horzOverflow="overflow" wrap="square" lIns="91440" tIns="45720" rIns="91440" bIns="45720" numCol="1" rtlCol="0">
            <a:spAutoFit/>
          </a:bodyPr>
          <a:lstStyle/>
          <a:p>
            <a:pPr marL="0" marR="0" lvl="0" indent="0" algn="ctr" fontAlgn="base"/>
            <a:r>
              <a:rPr lang="en-US" sz="1600" b="1" i="0" u="none" strike="noStrike" dirty="0" smtClean="0">
                <a:latin typeface="Arial" pitchFamily="34" charset="0"/>
                <a:cs typeface="Arial" pitchFamily="34" charset="0"/>
              </a:rPr>
              <a:t>Custom Trend Dashboard</a:t>
            </a:r>
            <a:endParaRPr sz="1600" b="1" i="0" u="none" strike="noStrike" dirty="0">
              <a:latin typeface="Arial" pitchFamily="34" charset="0"/>
              <a:cs typeface="Arial" pitchFamily="34" charset="0"/>
            </a:endParaRPr>
          </a:p>
        </p:txBody>
      </p:sp>
    </p:spTree>
    <p:extLst>
      <p:ext uri="{BB962C8B-B14F-4D97-AF65-F5344CB8AC3E}">
        <p14:creationId xmlns:p14="http://schemas.microsoft.com/office/powerpoint/2010/main" val="2662888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Box 3"/>
          <p:cNvSpPr txBox="1">
            <a:spLocks noChangeArrowheads="1"/>
          </p:cNvSpPr>
          <p:nvPr/>
        </p:nvSpPr>
        <p:spPr bwMode="auto">
          <a:xfrm>
            <a:off x="285750" y="587830"/>
            <a:ext cx="8705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bg1"/>
                </a:solidFill>
                <a:latin typeface="Arial" charset="0"/>
                <a:cs typeface="Arial" charset="0"/>
              </a:defRPr>
            </a:lvl1pPr>
            <a:lvl2pPr marL="742950" indent="-285750" eaLnBrk="0" hangingPunct="0">
              <a:defRPr sz="1900">
                <a:solidFill>
                  <a:schemeClr val="bg1"/>
                </a:solidFill>
                <a:latin typeface="Arial" charset="0"/>
                <a:cs typeface="Arial" charset="0"/>
              </a:defRPr>
            </a:lvl2pPr>
            <a:lvl3pPr marL="1143000" indent="-228600" eaLnBrk="0" hangingPunct="0">
              <a:defRPr sz="1900">
                <a:solidFill>
                  <a:schemeClr val="bg1"/>
                </a:solidFill>
                <a:latin typeface="Arial" charset="0"/>
                <a:cs typeface="Arial" charset="0"/>
              </a:defRPr>
            </a:lvl3pPr>
            <a:lvl4pPr marL="1600200" indent="-228600" eaLnBrk="0" hangingPunct="0">
              <a:defRPr sz="1900">
                <a:solidFill>
                  <a:schemeClr val="bg1"/>
                </a:solidFill>
                <a:latin typeface="Arial" charset="0"/>
                <a:cs typeface="Arial" charset="0"/>
              </a:defRPr>
            </a:lvl4pPr>
            <a:lvl5pPr marL="2057400" indent="-228600" eaLnBrk="0" hangingPunct="0">
              <a:defRPr sz="1900">
                <a:solidFill>
                  <a:schemeClr val="bg1"/>
                </a:solidFill>
                <a:latin typeface="Arial" charset="0"/>
                <a:cs typeface="Arial" charset="0"/>
              </a:defRPr>
            </a:lvl5pPr>
            <a:lvl6pPr marL="2514600" indent="-228600" eaLnBrk="0" fontAlgn="base" hangingPunct="0">
              <a:spcBef>
                <a:spcPct val="0"/>
              </a:spcBef>
              <a:spcAft>
                <a:spcPct val="0"/>
              </a:spcAft>
              <a:defRPr sz="1900">
                <a:solidFill>
                  <a:schemeClr val="bg1"/>
                </a:solidFill>
                <a:latin typeface="Arial" charset="0"/>
                <a:cs typeface="Arial" charset="0"/>
              </a:defRPr>
            </a:lvl6pPr>
            <a:lvl7pPr marL="2971800" indent="-228600" eaLnBrk="0" fontAlgn="base" hangingPunct="0">
              <a:spcBef>
                <a:spcPct val="0"/>
              </a:spcBef>
              <a:spcAft>
                <a:spcPct val="0"/>
              </a:spcAft>
              <a:defRPr sz="1900">
                <a:solidFill>
                  <a:schemeClr val="bg1"/>
                </a:solidFill>
                <a:latin typeface="Arial" charset="0"/>
                <a:cs typeface="Arial" charset="0"/>
              </a:defRPr>
            </a:lvl7pPr>
            <a:lvl8pPr marL="3429000" indent="-228600" eaLnBrk="0" fontAlgn="base" hangingPunct="0">
              <a:spcBef>
                <a:spcPct val="0"/>
              </a:spcBef>
              <a:spcAft>
                <a:spcPct val="0"/>
              </a:spcAft>
              <a:defRPr sz="1900">
                <a:solidFill>
                  <a:schemeClr val="bg1"/>
                </a:solidFill>
                <a:latin typeface="Arial" charset="0"/>
                <a:cs typeface="Arial" charset="0"/>
              </a:defRPr>
            </a:lvl8pPr>
            <a:lvl9pPr marL="3886200" indent="-228600" eaLnBrk="0" fontAlgn="base" hangingPunct="0">
              <a:spcBef>
                <a:spcPct val="0"/>
              </a:spcBef>
              <a:spcAft>
                <a:spcPct val="0"/>
              </a:spcAft>
              <a:defRPr sz="1900">
                <a:solidFill>
                  <a:schemeClr val="bg1"/>
                </a:solidFill>
                <a:latin typeface="Arial" charset="0"/>
                <a:cs typeface="Arial" charset="0"/>
              </a:defRPr>
            </a:lvl9pPr>
          </a:lstStyle>
          <a:p>
            <a:pPr lvl="0" fontAlgn="base"/>
            <a:r>
              <a:rPr lang="en-US" sz="1800" dirty="0" smtClean="0">
                <a:solidFill>
                  <a:schemeClr val="tx1">
                    <a:lumMod val="50000"/>
                    <a:lumOff val="50000"/>
                  </a:schemeClr>
                </a:solidFill>
                <a:latin typeface="Arial"/>
              </a:rPr>
              <a:t>If you view this PowerPoint in Slide Show mode, each example is hyperlinked to a full article, images, and in some cases, videos on TrendHunter.com</a:t>
            </a:r>
            <a:endParaRPr lang="en-US" sz="1800" dirty="0">
              <a:solidFill>
                <a:schemeClr val="tx1">
                  <a:lumMod val="50000"/>
                  <a:lumOff val="50000"/>
                </a:schemeClr>
              </a:solidFill>
              <a:latin typeface="Arial"/>
            </a:endParaRPr>
          </a:p>
        </p:txBody>
      </p:sp>
      <p:grpSp>
        <p:nvGrpSpPr>
          <p:cNvPr id="2" name="Group 1"/>
          <p:cNvGrpSpPr/>
          <p:nvPr/>
        </p:nvGrpSpPr>
        <p:grpSpPr>
          <a:xfrm>
            <a:off x="579612" y="1600201"/>
            <a:ext cx="8411988" cy="4654594"/>
            <a:chOff x="348005" y="1600200"/>
            <a:chExt cx="8812037" cy="4875953"/>
          </a:xfrm>
        </p:grpSpPr>
        <p:pic>
          <p:nvPicPr>
            <p:cNvPr id="20" name="Picture 11" descr="C:\Users\Jeremy\Desktop\Trend Reports\trend-report-2013\Slide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005" y="1600200"/>
              <a:ext cx="4814545" cy="3610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9" descr="C:\Users\Jeremy\Desktop\Trend Reports\trend-report-2013\Slide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8054" y="2010709"/>
              <a:ext cx="4814545" cy="3610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0" descr="C:\Users\Jeremy\Desktop\Trend Reports\trend-report-2013\Slide1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29055" y="2450727"/>
              <a:ext cx="4814545" cy="3610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1616242" y="2877275"/>
              <a:ext cx="7543800" cy="3598878"/>
              <a:chOff x="609601" y="2057400"/>
              <a:chExt cx="8305799" cy="3962400"/>
            </a:xfrm>
          </p:grpSpPr>
          <p:sp>
            <p:nvSpPr>
              <p:cNvPr id="15" name="Rectangle 68"/>
              <p:cNvSpPr>
                <a:spLocks noChangeArrowheads="1"/>
              </p:cNvSpPr>
              <p:nvPr/>
            </p:nvSpPr>
            <p:spPr bwMode="auto">
              <a:xfrm>
                <a:off x="6436812" y="2062045"/>
                <a:ext cx="2478588" cy="35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fontAlgn="base">
                  <a:lnSpc>
                    <a:spcPct val="80000"/>
                  </a:lnSpc>
                  <a:spcBef>
                    <a:spcPct val="0"/>
                  </a:spcBef>
                  <a:spcAft>
                    <a:spcPct val="0"/>
                  </a:spcAft>
                </a:pPr>
                <a:r>
                  <a:rPr lang="en-US" sz="1400" b="1" dirty="0" smtClean="0">
                    <a:solidFill>
                      <a:srgbClr val="000000"/>
                    </a:solidFill>
                    <a:latin typeface="Arial" pitchFamily="34" charset="0"/>
                    <a:cs typeface="Arial" pitchFamily="34" charset="0"/>
                  </a:rPr>
                  <a:t>Business Implication </a:t>
                </a:r>
                <a:br>
                  <a:rPr lang="en-US" sz="1400" b="1" dirty="0" smtClean="0">
                    <a:solidFill>
                      <a:srgbClr val="000000"/>
                    </a:solidFill>
                    <a:latin typeface="Arial" pitchFamily="34" charset="0"/>
                    <a:cs typeface="Arial" pitchFamily="34" charset="0"/>
                  </a:rPr>
                </a:br>
                <a:r>
                  <a:rPr lang="en-US" sz="1200" dirty="0" smtClean="0">
                    <a:solidFill>
                      <a:srgbClr val="000000"/>
                    </a:solidFill>
                    <a:latin typeface="Arial" pitchFamily="34" charset="0"/>
                    <a:cs typeface="Arial" pitchFamily="34" charset="0"/>
                  </a:rPr>
                  <a:t>Each PRO Trend is written in terms of its implications across multiple industries</a:t>
                </a:r>
              </a:p>
              <a:p>
                <a:pPr fontAlgn="base">
                  <a:lnSpc>
                    <a:spcPct val="80000"/>
                  </a:lnSpc>
                  <a:spcBef>
                    <a:spcPct val="0"/>
                  </a:spcBef>
                  <a:spcAft>
                    <a:spcPct val="0"/>
                  </a:spcAft>
                </a:pPr>
                <a:endParaRPr lang="en-US" sz="1400" dirty="0">
                  <a:solidFill>
                    <a:srgbClr val="000000"/>
                  </a:solidFill>
                  <a:latin typeface="Arial" pitchFamily="34" charset="0"/>
                  <a:cs typeface="Arial" pitchFamily="34" charset="0"/>
                </a:endParaRPr>
              </a:p>
              <a:p>
                <a:pPr fontAlgn="base">
                  <a:lnSpc>
                    <a:spcPct val="80000"/>
                  </a:lnSpc>
                  <a:spcBef>
                    <a:spcPct val="0"/>
                  </a:spcBef>
                  <a:spcAft>
                    <a:spcPct val="0"/>
                  </a:spcAft>
                </a:pPr>
                <a:r>
                  <a:rPr lang="en-US" sz="1400" b="1" dirty="0" smtClean="0">
                    <a:solidFill>
                      <a:srgbClr val="000000"/>
                    </a:solidFill>
                    <a:latin typeface="Arial" pitchFamily="34" charset="0"/>
                    <a:cs typeface="Arial" pitchFamily="34" charset="0"/>
                  </a:rPr>
                  <a:t>Hyperlinked Examples</a:t>
                </a:r>
                <a:br>
                  <a:rPr lang="en-US" sz="1400" b="1" dirty="0" smtClean="0">
                    <a:solidFill>
                      <a:srgbClr val="000000"/>
                    </a:solidFill>
                    <a:latin typeface="Arial" pitchFamily="34" charset="0"/>
                    <a:cs typeface="Arial" pitchFamily="34" charset="0"/>
                  </a:rPr>
                </a:br>
                <a:r>
                  <a:rPr lang="en-US" sz="1200" dirty="0" smtClean="0">
                    <a:solidFill>
                      <a:srgbClr val="000000"/>
                    </a:solidFill>
                    <a:latin typeface="Arial" pitchFamily="34" charset="0"/>
                    <a:cs typeface="Arial" pitchFamily="34" charset="0"/>
                  </a:rPr>
                  <a:t>Each example is hyperlinked to a full article</a:t>
                </a:r>
                <a:r>
                  <a:rPr lang="en-US" sz="1200" dirty="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and images</a:t>
                </a:r>
              </a:p>
              <a:p>
                <a:pPr fontAlgn="base">
                  <a:lnSpc>
                    <a:spcPct val="80000"/>
                  </a:lnSpc>
                  <a:spcBef>
                    <a:spcPct val="0"/>
                  </a:spcBef>
                  <a:spcAft>
                    <a:spcPct val="0"/>
                  </a:spcAft>
                </a:pPr>
                <a:endParaRPr lang="en-US" sz="1400" dirty="0">
                  <a:solidFill>
                    <a:srgbClr val="000000"/>
                  </a:solidFill>
                  <a:latin typeface="Arial" pitchFamily="34" charset="0"/>
                  <a:cs typeface="Arial" pitchFamily="34" charset="0"/>
                </a:endParaRPr>
              </a:p>
              <a:p>
                <a:pPr fontAlgn="base">
                  <a:lnSpc>
                    <a:spcPct val="80000"/>
                  </a:lnSpc>
                  <a:spcBef>
                    <a:spcPct val="0"/>
                  </a:spcBef>
                  <a:spcAft>
                    <a:spcPct val="0"/>
                  </a:spcAft>
                </a:pPr>
                <a:r>
                  <a:rPr lang="en-US" sz="1400" b="1" dirty="0" smtClean="0">
                    <a:solidFill>
                      <a:srgbClr val="000000"/>
                    </a:solidFill>
                    <a:latin typeface="Arial" pitchFamily="34" charset="0"/>
                    <a:cs typeface="Arial" pitchFamily="34" charset="0"/>
                  </a:rPr>
                  <a:t>Demographics &amp; Performance</a:t>
                </a:r>
                <a:br>
                  <a:rPr lang="en-US" sz="1400" b="1" dirty="0" smtClean="0">
                    <a:solidFill>
                      <a:srgbClr val="000000"/>
                    </a:solidFill>
                    <a:latin typeface="Arial" pitchFamily="34" charset="0"/>
                    <a:cs typeface="Arial" pitchFamily="34" charset="0"/>
                  </a:rPr>
                </a:br>
                <a:r>
                  <a:rPr lang="en-US" sz="1200" dirty="0" smtClean="0">
                    <a:solidFill>
                      <a:srgbClr val="000000"/>
                    </a:solidFill>
                    <a:latin typeface="Arial" pitchFamily="34" charset="0"/>
                    <a:cs typeface="Arial" pitchFamily="34" charset="0"/>
                  </a:rPr>
                  <a:t>Better filter examples and PRO Trends based on your needs</a:t>
                </a:r>
              </a:p>
              <a:p>
                <a:pPr fontAlgn="base">
                  <a:lnSpc>
                    <a:spcPct val="80000"/>
                  </a:lnSpc>
                  <a:spcBef>
                    <a:spcPct val="0"/>
                  </a:spcBef>
                  <a:spcAft>
                    <a:spcPct val="0"/>
                  </a:spcAft>
                </a:pPr>
                <a:endParaRPr lang="en-US" sz="1400" dirty="0">
                  <a:solidFill>
                    <a:srgbClr val="000000"/>
                  </a:solidFill>
                  <a:latin typeface="Arial" pitchFamily="34" charset="0"/>
                  <a:cs typeface="Arial" pitchFamily="34" charset="0"/>
                </a:endParaRPr>
              </a:p>
              <a:p>
                <a:pPr fontAlgn="base">
                  <a:lnSpc>
                    <a:spcPct val="80000"/>
                  </a:lnSpc>
                  <a:spcBef>
                    <a:spcPct val="0"/>
                  </a:spcBef>
                  <a:spcAft>
                    <a:spcPct val="0"/>
                  </a:spcAft>
                </a:pPr>
                <a:r>
                  <a:rPr lang="en-US" sz="1400" b="1" dirty="0" smtClean="0">
                    <a:solidFill>
                      <a:srgbClr val="000000"/>
                    </a:solidFill>
                    <a:latin typeface="Arial" pitchFamily="34" charset="0"/>
                    <a:cs typeface="Arial" pitchFamily="34" charset="0"/>
                  </a:rPr>
                  <a:t>Online Links</a:t>
                </a:r>
              </a:p>
              <a:p>
                <a:pPr fontAlgn="base">
                  <a:lnSpc>
                    <a:spcPct val="80000"/>
                  </a:lnSpc>
                  <a:spcBef>
                    <a:spcPct val="0"/>
                  </a:spcBef>
                  <a:spcAft>
                    <a:spcPct val="0"/>
                  </a:spcAft>
                </a:pPr>
                <a:r>
                  <a:rPr lang="en-US" sz="1200" dirty="0" smtClean="0">
                    <a:solidFill>
                      <a:srgbClr val="000000"/>
                    </a:solidFill>
                    <a:latin typeface="Arial" pitchFamily="34" charset="0"/>
                    <a:cs typeface="Arial" pitchFamily="34" charset="0"/>
                  </a:rPr>
                  <a:t>Each PRO Trend links to an online version, which can have up to 100 examples, images &amp; videos</a:t>
                </a:r>
              </a:p>
            </p:txBody>
          </p:sp>
          <p:pic>
            <p:nvPicPr>
              <p:cNvPr id="4098" name="Picture 2" descr="C:\Users\Jeremy\Desktop\Sample PRO Trend.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1" y="2057400"/>
                <a:ext cx="5283200"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5493796" y="2524326"/>
                <a:ext cx="949033" cy="0"/>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493796" y="3210126"/>
                <a:ext cx="955048" cy="0"/>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895604" y="3990609"/>
                <a:ext cx="3553241" cy="1581716"/>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562602" y="4913475"/>
                <a:ext cx="886243" cy="735052"/>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14" name="TextBox 13"/>
          <p:cNvSpPr txBox="1"/>
          <p:nvPr/>
        </p:nvSpPr>
        <p:spPr>
          <a:xfrm>
            <a:off x="304800" y="27210"/>
            <a:ext cx="7010400" cy="584775"/>
          </a:xfrm>
          <a:prstGeom prst="rect">
            <a:avLst/>
          </a:prstGeom>
        </p:spPr>
        <p:txBody>
          <a:bodyPr vertOverflow="overflow" horzOverflow="overflow" wrap="square" lIns="91440" tIns="45720" rIns="91440" bIns="45720" numCol="1" rtlCol="0">
            <a:spAutoFit/>
          </a:bodyPr>
          <a:lstStyle/>
          <a:p>
            <a:pPr lvl="0" fontAlgn="base"/>
            <a:r>
              <a:rPr lang="en-US" sz="3200" b="1" dirty="0" smtClean="0">
                <a:solidFill>
                  <a:srgbClr val="FF0000"/>
                </a:solidFill>
                <a:latin typeface="Arial" pitchFamily="34" charset="0"/>
                <a:cs typeface="Arial" pitchFamily="34" charset="0"/>
              </a:rPr>
              <a:t>CONTEXT: How </a:t>
            </a:r>
            <a:r>
              <a:rPr lang="en-US" sz="3200" b="1" dirty="0" smtClean="0">
                <a:solidFill>
                  <a:srgbClr val="FF0000"/>
                </a:solidFill>
                <a:latin typeface="Arial" pitchFamily="34" charset="0"/>
                <a:cs typeface="Arial" pitchFamily="34" charset="0"/>
              </a:rPr>
              <a:t>PRO Trends Work</a:t>
            </a:r>
            <a:endParaRPr lang="en-US"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099787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Modular Retail</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Fold-away stores allow retailers an easy way to move locations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Over the past couple of years, pop-up stores have been allowing retailers to quickly test their products with convenience and efficiency in many different areas. Now, store designers are recognizing the importance of modular design when it comes to temporary -- and in some cases, permanent -- retail. Creating a modular physical store allows for it to be deconstructed and reconstructed quickly, which saves time when it comes to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+ 35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http://www.trendhunter.com/id/136825</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4095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3524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57175"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7"/>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8"/>
          <a:stretch>
            <a:fillRect/>
          </a:stretch>
        </p:blipFill>
        <p:spPr>
          <a:xfrm>
            <a:off x="333375" y="5238750"/>
            <a:ext cx="3030855"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Modular Cubed Pop-Ups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Illy Temporary Shop by Caterina Tiazzoldi Can Be Adapted to Different Areas</a:t>
            </a:r>
          </a:p>
        </p:txBody>
      </p:sp>
      <p:pic>
        <p:nvPicPr>
          <p:cNvPr id="33" name="Image" descr="Image">
            <a:hlinkClick r:id="rId19" tooltip="Go to trend"/>
          </p:cNvPr>
          <p:cNvPicPr>
            <a:picLocks noChangeAspect="1"/>
          </p:cNvPicPr>
          <p:nvPr/>
        </p:nvPicPr>
        <p:blipFill>
          <a:blip r:embed="rId20"/>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1"/>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2"/>
          <a:stretch>
            <a:fillRect/>
          </a:stretch>
        </p:blipFill>
        <p:spPr>
          <a:xfrm>
            <a:off x="4714875" y="3143250"/>
            <a:ext cx="123825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Luxury Paper Pop-Ups</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Hermes + Shigeru Ban Pavilion is an Eco-Friendly Design</a:t>
            </a:r>
          </a:p>
        </p:txBody>
      </p:sp>
      <p:pic>
        <p:nvPicPr>
          <p:cNvPr id="38" name="Image" descr="Image">
            <a:hlinkClick r:id="rId23" tooltip="Go to trend"/>
          </p:cNvPr>
          <p:cNvPicPr>
            <a:picLocks noChangeAspect="1"/>
          </p:cNvPicPr>
          <p:nvPr/>
        </p:nvPicPr>
        <p:blipFill>
          <a:blip r:embed="rId24"/>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1"/>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5"/>
          <a:stretch>
            <a:fillRect/>
          </a:stretch>
        </p:blipFill>
        <p:spPr>
          <a:xfrm>
            <a:off x="6905625" y="3143250"/>
            <a:ext cx="116205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Elegant Victorian Dessert Shops</a:t>
            </a:r>
          </a:p>
        </p:txBody>
      </p:sp>
      <p:sp>
        <p:nvSpPr>
          <p:cNvPr id="42" name="TextBox 41"/>
          <p:cNvSpPr txBox="1"/>
          <p:nvPr/>
        </p:nvSpPr>
        <p:spPr>
          <a:xfrm>
            <a:off x="68103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Carbon Designs Bea's of Bloomsbury Cupcake Kiosk</a:t>
            </a:r>
          </a:p>
        </p:txBody>
      </p:sp>
      <p:pic>
        <p:nvPicPr>
          <p:cNvPr id="43" name="Image" descr="Image">
            <a:hlinkClick r:id="rId26" tooltip="Go to trend"/>
          </p:cNvPr>
          <p:cNvPicPr>
            <a:picLocks noChangeAspect="1"/>
          </p:cNvPicPr>
          <p:nvPr/>
        </p:nvPicPr>
        <p:blipFill>
          <a:blip r:embed="rId27"/>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1"/>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8"/>
          <a:stretch>
            <a:fillRect/>
          </a:stretch>
        </p:blipFill>
        <p:spPr>
          <a:xfrm>
            <a:off x="4714875" y="5238750"/>
            <a:ext cx="114300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Vibrant Pop-Up Cafes</a:t>
            </a:r>
          </a:p>
        </p:txBody>
      </p:sp>
      <p:sp>
        <p:nvSpPr>
          <p:cNvPr id="47" name="TextBox 4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ING Express Mobile Coffee Bar is an Eye-Catching Modular Establishment</a:t>
            </a:r>
          </a:p>
        </p:txBody>
      </p:sp>
      <p:pic>
        <p:nvPicPr>
          <p:cNvPr id="48" name="Image" descr="Image">
            <a:hlinkClick r:id="rId29" tooltip="Go to trend"/>
          </p:cNvPr>
          <p:cNvPicPr>
            <a:picLocks noChangeAspect="1"/>
          </p:cNvPicPr>
          <p:nvPr/>
        </p:nvPicPr>
        <p:blipFill>
          <a:blip r:embed="rId30"/>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1"/>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1"/>
          <a:stretch>
            <a:fillRect/>
          </a:stretch>
        </p:blipFill>
        <p:spPr>
          <a:xfrm>
            <a:off x="6905625" y="5238750"/>
            <a:ext cx="87630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Fold-Away Fashion Stores</a:t>
            </a:r>
          </a:p>
        </p:txBody>
      </p:sp>
      <p:sp>
        <p:nvSpPr>
          <p:cNvPr id="52" name="TextBox 51"/>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24 Issey Mikaye Store Can Easily be Stored Anywhere</a:t>
            </a:r>
          </a:p>
        </p:txBody>
      </p:sp>
    </p:spTree>
    <p:extLst>
      <p:ext uri="{BB962C8B-B14F-4D97-AF65-F5344CB8AC3E}">
        <p14:creationId xmlns:p14="http://schemas.microsoft.com/office/powerpoint/2010/main" val="3235873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Immersive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Fully engrossing consumers in surrounded campaigns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 brand can captivate an audience through strong visuals, resonating messages and engaging interaction, but they can go above and beyond that with full immersion, creating a total brand experience in which the customer is surrounded and completely immersed in a brand. Coca-Cola and Cadbury are two brands that are trying out this new form of infectious messaging, in which campaigns include larger-than-life productions, fantasy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Ideas + 63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http://www.trendhunter.com/id/144015</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3048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2667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4765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14478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Immersive Brand Projections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Antilop Creates Coca-Cola Future Room for Santralistanbul</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10477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Fantastical Doll Wardrobes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'See What Happens When You Play With Barbie' Campaign</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10096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Imaginary Chocolate Lands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Cadbury's Joyville Promotes the New Dairy Milk Bubbly</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7048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Chic Advertising Apartments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Billboard House from Apostrophy's is Large and Livable</a:t>
            </a:r>
          </a:p>
        </p:txBody>
      </p:sp>
      <p:pic>
        <p:nvPicPr>
          <p:cNvPr id="48" name="Image" descr="Image">
            <a:hlinkClick r:id="rId28" tooltip="Go to trend"/>
          </p:cNvPr>
          <p:cNvPicPr>
            <a:picLocks noChangeAspect="1"/>
          </p:cNvPicPr>
          <p:nvPr/>
        </p:nvPicPr>
        <p:blipFill>
          <a:blip r:embed="rId29"/>
          <a:stretch>
            <a:fillRect/>
          </a:stretch>
        </p:blipFill>
        <p:spPr>
          <a:xfrm>
            <a:off x="952500" y="4000500"/>
            <a:ext cx="1905000" cy="1247775"/>
          </a:xfrm>
          <a:prstGeom prst="rect">
            <a:avLst/>
          </a:prstGeom>
        </p:spPr>
      </p:pic>
      <p:pic>
        <p:nvPicPr>
          <p:cNvPr id="49" name="bar1" descr="bar1"/>
          <p:cNvPicPr>
            <a:picLocks noChangeAspect="1"/>
          </p:cNvPicPr>
          <p:nvPr/>
        </p:nvPicPr>
        <p:blipFill>
          <a:blip r:embed="rId17"/>
          <a:stretch>
            <a:fillRect/>
          </a:stretch>
        </p:blipFill>
        <p:spPr>
          <a:xfrm>
            <a:off x="952500" y="5238750"/>
            <a:ext cx="1905000" cy="38100"/>
          </a:xfrm>
          <a:prstGeom prst="rect">
            <a:avLst/>
          </a:prstGeom>
        </p:spPr>
      </p:pic>
      <p:pic>
        <p:nvPicPr>
          <p:cNvPr id="50" name="bar1" descr="bar1"/>
          <p:cNvPicPr>
            <a:picLocks noChangeAspect="1"/>
          </p:cNvPicPr>
          <p:nvPr/>
        </p:nvPicPr>
        <p:blipFill>
          <a:blip r:embed="rId30"/>
          <a:stretch>
            <a:fillRect/>
          </a:stretch>
        </p:blipFill>
        <p:spPr>
          <a:xfrm>
            <a:off x="952500" y="5238750"/>
            <a:ext cx="838200" cy="38100"/>
          </a:xfrm>
          <a:prstGeom prst="rect">
            <a:avLst/>
          </a:prstGeom>
        </p:spPr>
      </p:pic>
      <p:sp>
        <p:nvSpPr>
          <p:cNvPr id="51" name="TextBox 50"/>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Creative Incentivized Internships</a:t>
            </a:r>
          </a:p>
        </p:txBody>
      </p:sp>
      <p:sp>
        <p:nvSpPr>
          <p:cNvPr id="52" name="TextBox 51"/>
          <p:cNvSpPr txBox="1"/>
          <p:nvPr/>
        </p:nvSpPr>
        <p:spPr>
          <a:xfrm>
            <a:off x="857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Trainees Must Earn Their Way Up the Mortierbrigade Hotel</a:t>
            </a:r>
          </a:p>
        </p:txBody>
      </p:sp>
      <p:pic>
        <p:nvPicPr>
          <p:cNvPr id="53" name="Image" descr="Image">
            <a:hlinkClick r:id="rId31" tooltip="Go to trend"/>
          </p:cNvPr>
          <p:cNvPicPr>
            <a:picLocks noChangeAspect="1"/>
          </p:cNvPicPr>
          <p:nvPr/>
        </p:nvPicPr>
        <p:blipFill>
          <a:blip r:embed="rId32"/>
          <a:stretch>
            <a:fillRect/>
          </a:stretch>
        </p:blipFill>
        <p:spPr>
          <a:xfrm>
            <a:off x="3619500" y="4000500"/>
            <a:ext cx="1905000" cy="1247775"/>
          </a:xfrm>
          <a:prstGeom prst="rect">
            <a:avLst/>
          </a:prstGeom>
        </p:spPr>
      </p:pic>
      <p:pic>
        <p:nvPicPr>
          <p:cNvPr id="54" name="bar1" descr="bar1"/>
          <p:cNvPicPr>
            <a:picLocks noChangeAspect="1"/>
          </p:cNvPicPr>
          <p:nvPr/>
        </p:nvPicPr>
        <p:blipFill>
          <a:blip r:embed="rId17"/>
          <a:stretch>
            <a:fillRect/>
          </a:stretch>
        </p:blipFill>
        <p:spPr>
          <a:xfrm>
            <a:off x="3619500" y="5238750"/>
            <a:ext cx="1905000" cy="38100"/>
          </a:xfrm>
          <a:prstGeom prst="rect">
            <a:avLst/>
          </a:prstGeom>
        </p:spPr>
      </p:pic>
      <p:pic>
        <p:nvPicPr>
          <p:cNvPr id="55" name="bar1" descr="bar1"/>
          <p:cNvPicPr>
            <a:picLocks noChangeAspect="1"/>
          </p:cNvPicPr>
          <p:nvPr/>
        </p:nvPicPr>
        <p:blipFill>
          <a:blip r:embed="rId33"/>
          <a:stretch>
            <a:fillRect/>
          </a:stretch>
        </p:blipFill>
        <p:spPr>
          <a:xfrm>
            <a:off x="3619500" y="5238750"/>
            <a:ext cx="742950" cy="38100"/>
          </a:xfrm>
          <a:prstGeom prst="rect">
            <a:avLst/>
          </a:prstGeom>
        </p:spPr>
      </p:pic>
      <p:sp>
        <p:nvSpPr>
          <p:cNvPr id="56" name="TextBox 55"/>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Branded Bus Rides</a:t>
            </a:r>
          </a:p>
        </p:txBody>
      </p:sp>
      <p:sp>
        <p:nvSpPr>
          <p:cNvPr id="57" name="TextBox 56"/>
          <p:cNvSpPr txBox="1"/>
          <p:nvPr/>
        </p:nvSpPr>
        <p:spPr>
          <a:xfrm>
            <a:off x="3524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Topshop Tour Bus Promotes Opening of Melbourne Store</a:t>
            </a:r>
          </a:p>
        </p:txBody>
      </p:sp>
      <p:pic>
        <p:nvPicPr>
          <p:cNvPr id="58" name="Image" descr="Image">
            <a:hlinkClick r:id="rId34" tooltip="Go to trend"/>
          </p:cNvPr>
          <p:cNvPicPr>
            <a:picLocks noChangeAspect="1"/>
          </p:cNvPicPr>
          <p:nvPr/>
        </p:nvPicPr>
        <p:blipFill>
          <a:blip r:embed="rId35"/>
          <a:stretch>
            <a:fillRect/>
          </a:stretch>
        </p:blipFill>
        <p:spPr>
          <a:xfrm>
            <a:off x="6286500" y="4000500"/>
            <a:ext cx="1905000" cy="1247775"/>
          </a:xfrm>
          <a:prstGeom prst="rect">
            <a:avLst/>
          </a:prstGeom>
        </p:spPr>
      </p:pic>
      <p:pic>
        <p:nvPicPr>
          <p:cNvPr id="59" name="bar1" descr="bar1"/>
          <p:cNvPicPr>
            <a:picLocks noChangeAspect="1"/>
          </p:cNvPicPr>
          <p:nvPr/>
        </p:nvPicPr>
        <p:blipFill>
          <a:blip r:embed="rId17"/>
          <a:stretch>
            <a:fillRect/>
          </a:stretch>
        </p:blipFill>
        <p:spPr>
          <a:xfrm>
            <a:off x="6286500" y="5238750"/>
            <a:ext cx="1905000" cy="38100"/>
          </a:xfrm>
          <a:prstGeom prst="rect">
            <a:avLst/>
          </a:prstGeom>
        </p:spPr>
      </p:pic>
      <p:pic>
        <p:nvPicPr>
          <p:cNvPr id="60" name="bar1" descr="bar1"/>
          <p:cNvPicPr>
            <a:picLocks noChangeAspect="1"/>
          </p:cNvPicPr>
          <p:nvPr/>
        </p:nvPicPr>
        <p:blipFill>
          <a:blip r:embed="rId36"/>
          <a:stretch>
            <a:fillRect/>
          </a:stretch>
        </p:blipFill>
        <p:spPr>
          <a:xfrm>
            <a:off x="6286500" y="5238750"/>
            <a:ext cx="647700" cy="38100"/>
          </a:xfrm>
          <a:prstGeom prst="rect">
            <a:avLst/>
          </a:prstGeom>
        </p:spPr>
      </p:pic>
      <p:sp>
        <p:nvSpPr>
          <p:cNvPr id="61" name="TextBox 60"/>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Sponsored Social Soirees</a:t>
            </a:r>
          </a:p>
        </p:txBody>
      </p:sp>
      <p:sp>
        <p:nvSpPr>
          <p:cNvPr id="62" name="TextBox 61"/>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Brands Can Use 'House Party' to Market Products Directly to Customers</a:t>
            </a:r>
          </a:p>
        </p:txBody>
      </p:sp>
    </p:spTree>
    <p:extLst>
      <p:ext uri="{BB962C8B-B14F-4D97-AF65-F5344CB8AC3E}">
        <p14:creationId xmlns:p14="http://schemas.microsoft.com/office/powerpoint/2010/main" val="1650366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Fashionizing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Rebranding ordinary products to appeal to fashion-focused consumers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There are just some things that people don't expect to be fashionable -- like soft drinks and razors, for example. But that doesn't mean brands won't get consumer attention when it recreates or markets these ordinary products with a fashionable twist. A lot more people, both men and women, are interested in style these days, and turning a simple item into a stylish one stands to make it more appealing, especially when your tar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+ 50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http://www.trendhunter.com/id/140779</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4095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2571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38125"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952500" y="1905000"/>
            <a:ext cx="1905000" cy="1247775"/>
          </a:xfrm>
          <a:prstGeom prst="rect">
            <a:avLst/>
          </a:prstGeom>
        </p:spPr>
      </p:pic>
      <p:pic>
        <p:nvPicPr>
          <p:cNvPr id="29" name="bar1" descr="bar1"/>
          <p:cNvPicPr>
            <a:picLocks noChangeAspect="1"/>
          </p:cNvPicPr>
          <p:nvPr/>
        </p:nvPicPr>
        <p:blipFill>
          <a:blip r:embed="rId17"/>
          <a:stretch>
            <a:fillRect/>
          </a:stretch>
        </p:blipFill>
        <p:spPr>
          <a:xfrm>
            <a:off x="952500" y="3143250"/>
            <a:ext cx="1905000" cy="38100"/>
          </a:xfrm>
          <a:prstGeom prst="rect">
            <a:avLst/>
          </a:prstGeom>
        </p:spPr>
      </p:pic>
      <p:pic>
        <p:nvPicPr>
          <p:cNvPr id="30" name="bar1" descr="bar1"/>
          <p:cNvPicPr>
            <a:picLocks noChangeAspect="1"/>
          </p:cNvPicPr>
          <p:nvPr/>
        </p:nvPicPr>
        <p:blipFill>
          <a:blip r:embed="rId18"/>
          <a:stretch>
            <a:fillRect/>
          </a:stretch>
        </p:blipFill>
        <p:spPr>
          <a:xfrm>
            <a:off x="952500" y="3143250"/>
            <a:ext cx="1200150" cy="38100"/>
          </a:xfrm>
          <a:prstGeom prst="rect">
            <a:avLst/>
          </a:prstGeom>
        </p:spPr>
      </p:pic>
      <p:sp>
        <p:nvSpPr>
          <p:cNvPr id="31" name="TextBox 30"/>
          <p:cNvSpPr txBox="1"/>
          <p:nvPr/>
        </p:nvSpPr>
        <p:spPr>
          <a:xfrm>
            <a:off x="857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Couture Cola Campaigns</a:t>
            </a:r>
          </a:p>
        </p:txBody>
      </p:sp>
      <p:sp>
        <p:nvSpPr>
          <p:cNvPr id="32" name="TextBox 31"/>
          <p:cNvSpPr txBox="1"/>
          <p:nvPr/>
        </p:nvSpPr>
        <p:spPr>
          <a:xfrm>
            <a:off x="857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Karl Lagerfeld Diet Coke 2011 Campaign is Pretty in Pink</a:t>
            </a:r>
          </a:p>
        </p:txBody>
      </p:sp>
      <p:pic>
        <p:nvPicPr>
          <p:cNvPr id="33" name="Image" descr="Image">
            <a:hlinkClick r:id="rId19" tooltip="Go to trend"/>
          </p:cNvPr>
          <p:cNvPicPr>
            <a:picLocks noChangeAspect="1"/>
          </p:cNvPicPr>
          <p:nvPr/>
        </p:nvPicPr>
        <p:blipFill>
          <a:blip r:embed="rId20"/>
          <a:stretch>
            <a:fillRect/>
          </a:stretch>
        </p:blipFill>
        <p:spPr>
          <a:xfrm>
            <a:off x="3619500" y="1905000"/>
            <a:ext cx="1905000" cy="1247775"/>
          </a:xfrm>
          <a:prstGeom prst="rect">
            <a:avLst/>
          </a:prstGeom>
        </p:spPr>
      </p:pic>
      <p:pic>
        <p:nvPicPr>
          <p:cNvPr id="34" name="bar1" descr="bar1"/>
          <p:cNvPicPr>
            <a:picLocks noChangeAspect="1"/>
          </p:cNvPicPr>
          <p:nvPr/>
        </p:nvPicPr>
        <p:blipFill>
          <a:blip r:embed="rId17"/>
          <a:stretch>
            <a:fillRect/>
          </a:stretch>
        </p:blipFill>
        <p:spPr>
          <a:xfrm>
            <a:off x="3619500" y="3143250"/>
            <a:ext cx="1905000" cy="38100"/>
          </a:xfrm>
          <a:prstGeom prst="rect">
            <a:avLst/>
          </a:prstGeom>
        </p:spPr>
      </p:pic>
      <p:pic>
        <p:nvPicPr>
          <p:cNvPr id="35" name="bar1" descr="bar1"/>
          <p:cNvPicPr>
            <a:picLocks noChangeAspect="1"/>
          </p:cNvPicPr>
          <p:nvPr/>
        </p:nvPicPr>
        <p:blipFill>
          <a:blip r:embed="rId21"/>
          <a:stretch>
            <a:fillRect/>
          </a:stretch>
        </p:blipFill>
        <p:spPr>
          <a:xfrm>
            <a:off x="3619500" y="3143250"/>
            <a:ext cx="1066800" cy="38100"/>
          </a:xfrm>
          <a:prstGeom prst="rect">
            <a:avLst/>
          </a:prstGeom>
        </p:spPr>
      </p:pic>
      <p:sp>
        <p:nvSpPr>
          <p:cNvPr id="36" name="TextBox 35"/>
          <p:cNvSpPr txBox="1"/>
          <p:nvPr/>
        </p:nvSpPr>
        <p:spPr>
          <a:xfrm>
            <a:off x="3524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Posh Pop Packaging</a:t>
            </a:r>
          </a:p>
        </p:txBody>
      </p:sp>
      <p:sp>
        <p:nvSpPr>
          <p:cNvPr id="37" name="TextBox 36"/>
          <p:cNvSpPr txBox="1"/>
          <p:nvPr/>
        </p:nvSpPr>
        <p:spPr>
          <a:xfrm>
            <a:off x="3524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Diet Coke Get Glam Campaign is in Collaboration With Benefit Cosmetics</a:t>
            </a:r>
          </a:p>
        </p:txBody>
      </p:sp>
      <p:pic>
        <p:nvPicPr>
          <p:cNvPr id="38" name="Image" descr="Image">
            <a:hlinkClick r:id="rId22" tooltip="Go to trend"/>
          </p:cNvPr>
          <p:cNvPicPr>
            <a:picLocks noChangeAspect="1"/>
          </p:cNvPicPr>
          <p:nvPr/>
        </p:nvPicPr>
        <p:blipFill>
          <a:blip r:embed="rId23"/>
          <a:stretch>
            <a:fillRect/>
          </a:stretch>
        </p:blipFill>
        <p:spPr>
          <a:xfrm>
            <a:off x="6286500" y="1905000"/>
            <a:ext cx="1905000" cy="1247775"/>
          </a:xfrm>
          <a:prstGeom prst="rect">
            <a:avLst/>
          </a:prstGeom>
        </p:spPr>
      </p:pic>
      <p:pic>
        <p:nvPicPr>
          <p:cNvPr id="39" name="bar1" descr="bar1"/>
          <p:cNvPicPr>
            <a:picLocks noChangeAspect="1"/>
          </p:cNvPicPr>
          <p:nvPr/>
        </p:nvPicPr>
        <p:blipFill>
          <a:blip r:embed="rId17"/>
          <a:stretch>
            <a:fillRect/>
          </a:stretch>
        </p:blipFill>
        <p:spPr>
          <a:xfrm>
            <a:off x="6286500" y="3143250"/>
            <a:ext cx="1905000" cy="38100"/>
          </a:xfrm>
          <a:prstGeom prst="rect">
            <a:avLst/>
          </a:prstGeom>
        </p:spPr>
      </p:pic>
      <p:pic>
        <p:nvPicPr>
          <p:cNvPr id="40" name="bar1" descr="bar1"/>
          <p:cNvPicPr>
            <a:picLocks noChangeAspect="1"/>
          </p:cNvPicPr>
          <p:nvPr/>
        </p:nvPicPr>
        <p:blipFill>
          <a:blip r:embed="rId24"/>
          <a:stretch>
            <a:fillRect/>
          </a:stretch>
        </p:blipFill>
        <p:spPr>
          <a:xfrm>
            <a:off x="6286500" y="3143250"/>
            <a:ext cx="1085850" cy="38100"/>
          </a:xfrm>
          <a:prstGeom prst="rect">
            <a:avLst/>
          </a:prstGeom>
        </p:spPr>
      </p:pic>
      <p:sp>
        <p:nvSpPr>
          <p:cNvPr id="41" name="TextBox 40"/>
          <p:cNvSpPr txBox="1"/>
          <p:nvPr/>
        </p:nvSpPr>
        <p:spPr>
          <a:xfrm>
            <a:off x="6191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Fashionable Feminine Hygiene</a:t>
            </a:r>
          </a:p>
        </p:txBody>
      </p:sp>
      <p:sp>
        <p:nvSpPr>
          <p:cNvPr id="42" name="TextBox 41"/>
          <p:cNvSpPr txBox="1"/>
          <p:nvPr/>
        </p:nvSpPr>
        <p:spPr>
          <a:xfrm>
            <a:off x="6191250"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U by Kotex Limited Edition Designer Series Offers Stylish Protection</a:t>
            </a:r>
          </a:p>
        </p:txBody>
      </p:sp>
      <p:pic>
        <p:nvPicPr>
          <p:cNvPr id="43" name="Image" descr="Image">
            <a:hlinkClick r:id="rId25" tooltip="Go to trend"/>
          </p:cNvPr>
          <p:cNvPicPr>
            <a:picLocks noChangeAspect="1"/>
          </p:cNvPicPr>
          <p:nvPr/>
        </p:nvPicPr>
        <p:blipFill>
          <a:blip r:embed="rId26"/>
          <a:stretch>
            <a:fillRect/>
          </a:stretch>
        </p:blipFill>
        <p:spPr>
          <a:xfrm>
            <a:off x="952500" y="4000500"/>
            <a:ext cx="1905000" cy="1247775"/>
          </a:xfrm>
          <a:prstGeom prst="rect">
            <a:avLst/>
          </a:prstGeom>
        </p:spPr>
      </p:pic>
      <p:pic>
        <p:nvPicPr>
          <p:cNvPr id="44" name="bar1" descr="bar1"/>
          <p:cNvPicPr>
            <a:picLocks noChangeAspect="1"/>
          </p:cNvPicPr>
          <p:nvPr/>
        </p:nvPicPr>
        <p:blipFill>
          <a:blip r:embed="rId17"/>
          <a:stretch>
            <a:fillRect/>
          </a:stretch>
        </p:blipFill>
        <p:spPr>
          <a:xfrm>
            <a:off x="952500" y="5238750"/>
            <a:ext cx="1905000" cy="38100"/>
          </a:xfrm>
          <a:prstGeom prst="rect">
            <a:avLst/>
          </a:prstGeom>
        </p:spPr>
      </p:pic>
      <p:pic>
        <p:nvPicPr>
          <p:cNvPr id="45" name="bar1" descr="bar1"/>
          <p:cNvPicPr>
            <a:picLocks noChangeAspect="1"/>
          </p:cNvPicPr>
          <p:nvPr/>
        </p:nvPicPr>
        <p:blipFill>
          <a:blip r:embed="rId27"/>
          <a:stretch>
            <a:fillRect/>
          </a:stretch>
        </p:blipFill>
        <p:spPr>
          <a:xfrm>
            <a:off x="952500" y="5238750"/>
            <a:ext cx="1066800" cy="38100"/>
          </a:xfrm>
          <a:prstGeom prst="rect">
            <a:avLst/>
          </a:prstGeom>
        </p:spPr>
      </p:pic>
      <p:sp>
        <p:nvSpPr>
          <p:cNvPr id="46" name="TextBox 45"/>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Couture Icon Cola Bottles</a:t>
            </a:r>
          </a:p>
        </p:txBody>
      </p:sp>
      <p:sp>
        <p:nvSpPr>
          <p:cNvPr id="47" name="TextBox 46"/>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Karl Lagerfeld Diet Coke Bottles Add Fashionable Flair to Soft Drinks</a:t>
            </a:r>
          </a:p>
        </p:txBody>
      </p:sp>
      <p:pic>
        <p:nvPicPr>
          <p:cNvPr id="48" name="Image" descr="Image">
            <a:hlinkClick r:id="rId28" tooltip="Go to trend"/>
          </p:cNvPr>
          <p:cNvPicPr>
            <a:picLocks noChangeAspect="1"/>
          </p:cNvPicPr>
          <p:nvPr/>
        </p:nvPicPr>
        <p:blipFill>
          <a:blip r:embed="rId29"/>
          <a:stretch>
            <a:fillRect/>
          </a:stretch>
        </p:blipFill>
        <p:spPr>
          <a:xfrm>
            <a:off x="3619500" y="4000500"/>
            <a:ext cx="1905000" cy="1247775"/>
          </a:xfrm>
          <a:prstGeom prst="rect">
            <a:avLst/>
          </a:prstGeom>
        </p:spPr>
      </p:pic>
      <p:pic>
        <p:nvPicPr>
          <p:cNvPr id="49" name="bar1" descr="bar1"/>
          <p:cNvPicPr>
            <a:picLocks noChangeAspect="1"/>
          </p:cNvPicPr>
          <p:nvPr/>
        </p:nvPicPr>
        <p:blipFill>
          <a:blip r:embed="rId17"/>
          <a:stretch>
            <a:fillRect/>
          </a:stretch>
        </p:blipFill>
        <p:spPr>
          <a:xfrm>
            <a:off x="3619500" y="5238750"/>
            <a:ext cx="1905000" cy="38100"/>
          </a:xfrm>
          <a:prstGeom prst="rect">
            <a:avLst/>
          </a:prstGeom>
        </p:spPr>
      </p:pic>
      <p:pic>
        <p:nvPicPr>
          <p:cNvPr id="50" name="bar1" descr="bar1"/>
          <p:cNvPicPr>
            <a:picLocks noChangeAspect="1"/>
          </p:cNvPicPr>
          <p:nvPr/>
        </p:nvPicPr>
        <p:blipFill>
          <a:blip r:embed="rId30"/>
          <a:stretch>
            <a:fillRect/>
          </a:stretch>
        </p:blipFill>
        <p:spPr>
          <a:xfrm>
            <a:off x="3619500" y="5238750"/>
            <a:ext cx="990600" cy="38100"/>
          </a:xfrm>
          <a:prstGeom prst="rect">
            <a:avLst/>
          </a:prstGeom>
        </p:spPr>
      </p:pic>
      <p:sp>
        <p:nvSpPr>
          <p:cNvPr id="51" name="TextBox 50"/>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Dapper Grooming Campaigns</a:t>
            </a:r>
          </a:p>
        </p:txBody>
      </p:sp>
      <p:sp>
        <p:nvSpPr>
          <p:cNvPr id="52" name="TextBox 51"/>
          <p:cNvSpPr txBox="1"/>
          <p:nvPr/>
        </p:nvSpPr>
        <p:spPr>
          <a:xfrm>
            <a:off x="3524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Three Stylish Stars to Represent the Gillette Fusion ProGlide Styler</a:t>
            </a:r>
          </a:p>
        </p:txBody>
      </p:sp>
      <p:pic>
        <p:nvPicPr>
          <p:cNvPr id="53" name="Image" descr="Image">
            <a:hlinkClick r:id="rId31" tooltip="Go to trend"/>
          </p:cNvPr>
          <p:cNvPicPr>
            <a:picLocks noChangeAspect="1"/>
          </p:cNvPicPr>
          <p:nvPr/>
        </p:nvPicPr>
        <p:blipFill>
          <a:blip r:embed="rId32"/>
          <a:stretch>
            <a:fillRect/>
          </a:stretch>
        </p:blipFill>
        <p:spPr>
          <a:xfrm>
            <a:off x="6286500" y="4000500"/>
            <a:ext cx="1905000" cy="1247775"/>
          </a:xfrm>
          <a:prstGeom prst="rect">
            <a:avLst/>
          </a:prstGeom>
        </p:spPr>
      </p:pic>
      <p:pic>
        <p:nvPicPr>
          <p:cNvPr id="54" name="bar1" descr="bar1"/>
          <p:cNvPicPr>
            <a:picLocks noChangeAspect="1"/>
          </p:cNvPicPr>
          <p:nvPr/>
        </p:nvPicPr>
        <p:blipFill>
          <a:blip r:embed="rId17"/>
          <a:stretch>
            <a:fillRect/>
          </a:stretch>
        </p:blipFill>
        <p:spPr>
          <a:xfrm>
            <a:off x="6286500" y="5238750"/>
            <a:ext cx="1905000" cy="38100"/>
          </a:xfrm>
          <a:prstGeom prst="rect">
            <a:avLst/>
          </a:prstGeom>
        </p:spPr>
      </p:pic>
      <p:pic>
        <p:nvPicPr>
          <p:cNvPr id="55" name="bar1" descr="bar1"/>
          <p:cNvPicPr>
            <a:picLocks noChangeAspect="1"/>
          </p:cNvPicPr>
          <p:nvPr/>
        </p:nvPicPr>
        <p:blipFill>
          <a:blip r:embed="rId33"/>
          <a:stretch>
            <a:fillRect/>
          </a:stretch>
        </p:blipFill>
        <p:spPr>
          <a:xfrm>
            <a:off x="6286500" y="5238750"/>
            <a:ext cx="723900" cy="38100"/>
          </a:xfrm>
          <a:prstGeom prst="rect">
            <a:avLst/>
          </a:prstGeom>
        </p:spPr>
      </p:pic>
      <p:sp>
        <p:nvSpPr>
          <p:cNvPr id="56" name="TextBox 55"/>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Haute Couture Water Vessels</a:t>
            </a:r>
          </a:p>
        </p:txBody>
      </p:sp>
      <p:sp>
        <p:nvSpPr>
          <p:cNvPr id="57" name="TextBox 56"/>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Courreges Limited Edition Evian Bottle is Stylishly Vivacious</a:t>
            </a:r>
          </a:p>
        </p:txBody>
      </p:sp>
    </p:spTree>
    <p:extLst>
      <p:ext uri="{BB962C8B-B14F-4D97-AF65-F5344CB8AC3E}">
        <p14:creationId xmlns:p14="http://schemas.microsoft.com/office/powerpoint/2010/main" val="1010888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Manufactured Addiction</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Gamified shopping keeps customers hooked &amp; coming back for more</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An increasing  number of websites are gamifying shopping, which, psychologically, can cause buying addiction. These sites include "flash shopping" sites with limited-time sales that make us feel a thrill when we buy something against a ticking clock, rewards-based sites that offer points in return for purchases, and deal-based sites like Plukka, in which the excitement is based on getting a great deal only if enough people agr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Ideas + 72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http://www.trendhunter.com/id/147383</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1905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2095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57175"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7620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Budget-Friendly Fine Jewelry</a:t>
            </a:r>
          </a:p>
        </p:txBody>
      </p:sp>
      <p:sp>
        <p:nvSpPr>
          <p:cNvPr id="32" name="TextBox 31"/>
          <p:cNvSpPr txBox="1"/>
          <p:nvPr/>
        </p:nvSpPr>
        <p:spPr>
          <a:xfrm>
            <a:off x="2381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Plukka Relies on Customer Interest Before Pieces Become Available</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9144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Charitable Shopping Websites</a:t>
            </a:r>
          </a:p>
        </p:txBody>
      </p:sp>
      <p:sp>
        <p:nvSpPr>
          <p:cNvPr id="37" name="TextBox 36"/>
          <p:cNvSpPr txBox="1"/>
          <p:nvPr/>
        </p:nvSpPr>
        <p:spPr>
          <a:xfrm>
            <a:off x="24288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'WorldWix' Donates Portions of Profit to Donation of Your Choice</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9144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Interactive Designer Microsites</a:t>
            </a:r>
          </a:p>
        </p:txBody>
      </p:sp>
      <p:sp>
        <p:nvSpPr>
          <p:cNvPr id="42" name="TextBox 41"/>
          <p:cNvSpPr txBox="1"/>
          <p:nvPr/>
        </p:nvSpPr>
        <p:spPr>
          <a:xfrm>
            <a:off x="46196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Karl's Kult on Net-a-Porter Offers Mobile Apps and More</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6477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Online Coupon Trading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SKEEDKA Website Helps Circulate Group Deals Before They Expire</a:t>
            </a:r>
          </a:p>
        </p:txBody>
      </p:sp>
      <p:pic>
        <p:nvPicPr>
          <p:cNvPr id="48" name="Image" descr="Image">
            <a:hlinkClick r:id="rId28" tooltip="Go to trend"/>
          </p:cNvPr>
          <p:cNvPicPr>
            <a:picLocks noChangeAspect="1"/>
          </p:cNvPicPr>
          <p:nvPr/>
        </p:nvPicPr>
        <p:blipFill>
          <a:blip r:embed="rId29"/>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7"/>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0"/>
          <a:stretch>
            <a:fillRect/>
          </a:stretch>
        </p:blipFill>
        <p:spPr>
          <a:xfrm>
            <a:off x="333375" y="5238750"/>
            <a:ext cx="4953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Automaker Daily Deals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Hyundai Becomes the First Automaker to Partner With Groupon</a:t>
            </a:r>
          </a:p>
        </p:txBody>
      </p:sp>
      <p:pic>
        <p:nvPicPr>
          <p:cNvPr id="53" name="Image" descr="Image">
            <a:hlinkClick r:id="rId31" tooltip="Go to trend"/>
          </p:cNvPr>
          <p:cNvPicPr>
            <a:picLocks noChangeAspect="1"/>
          </p:cNvPicPr>
          <p:nvPr/>
        </p:nvPicPr>
        <p:blipFill>
          <a:blip r:embed="rId32"/>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7"/>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3"/>
          <a:stretch>
            <a:fillRect/>
          </a:stretch>
        </p:blipFill>
        <p:spPr>
          <a:xfrm>
            <a:off x="2524125" y="5238750"/>
            <a:ext cx="5334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Couture Consignment eBoutiques</a:t>
            </a:r>
          </a:p>
        </p:txBody>
      </p:sp>
      <p:sp>
        <p:nvSpPr>
          <p:cNvPr id="57" name="TextBox 56"/>
          <p:cNvSpPr txBox="1"/>
          <p:nvPr/>
        </p:nvSpPr>
        <p:spPr>
          <a:xfrm>
            <a:off x="24288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Resell Your Luxury Fashion Pieces on reFashioner</a:t>
            </a:r>
          </a:p>
        </p:txBody>
      </p:sp>
      <p:pic>
        <p:nvPicPr>
          <p:cNvPr id="58" name="Image" descr="Image">
            <a:hlinkClick r:id="rId34" tooltip="Go to trend"/>
          </p:cNvPr>
          <p:cNvPicPr>
            <a:picLocks noChangeAspect="1"/>
          </p:cNvPicPr>
          <p:nvPr/>
        </p:nvPicPr>
        <p:blipFill>
          <a:blip r:embed="rId35"/>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7"/>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6"/>
          <a:stretch>
            <a:fillRect/>
          </a:stretch>
        </p:blipFill>
        <p:spPr>
          <a:xfrm>
            <a:off x="4714875" y="5238750"/>
            <a:ext cx="66675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Social Network Shopping Rewards</a:t>
            </a:r>
          </a:p>
        </p:txBody>
      </p:sp>
      <p:sp>
        <p:nvSpPr>
          <p:cNvPr id="62" name="TextBox 61"/>
          <p:cNvSpPr txBox="1"/>
          <p:nvPr/>
        </p:nvSpPr>
        <p:spPr>
          <a:xfrm>
            <a:off x="46196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Plink Integrates Facebook Credits and Real-Life Purchases</a:t>
            </a:r>
          </a:p>
        </p:txBody>
      </p:sp>
      <p:pic>
        <p:nvPicPr>
          <p:cNvPr id="63" name="Image" descr="Image">
            <a:hlinkClick r:id="rId37" tooltip="Go to trend"/>
          </p:cNvPr>
          <p:cNvPicPr>
            <a:picLocks noChangeAspect="1"/>
          </p:cNvPicPr>
          <p:nvPr/>
        </p:nvPicPr>
        <p:blipFill>
          <a:blip r:embed="rId38"/>
          <a:stretch>
            <a:fillRect/>
          </a:stretch>
        </p:blipFill>
        <p:spPr>
          <a:xfrm>
            <a:off x="6905625" y="4000500"/>
            <a:ext cx="952500" cy="647700"/>
          </a:xfrm>
          <a:prstGeom prst="rect">
            <a:avLst/>
          </a:prstGeom>
        </p:spPr>
      </p:pic>
      <p:pic>
        <p:nvPicPr>
          <p:cNvPr id="64" name="bar1" descr="bar1"/>
          <p:cNvPicPr>
            <a:picLocks noChangeAspect="1"/>
          </p:cNvPicPr>
          <p:nvPr/>
        </p:nvPicPr>
        <p:blipFill>
          <a:blip r:embed="rId39"/>
          <a:stretch>
            <a:fillRect/>
          </a:stretch>
        </p:blipFill>
        <p:spPr>
          <a:xfrm>
            <a:off x="6905625" y="4648200"/>
            <a:ext cx="952500" cy="38100"/>
          </a:xfrm>
          <a:prstGeom prst="rect">
            <a:avLst/>
          </a:prstGeom>
        </p:spPr>
      </p:pic>
      <p:pic>
        <p:nvPicPr>
          <p:cNvPr id="65" name="bar1" descr="bar1"/>
          <p:cNvPicPr>
            <a:picLocks noChangeAspect="1"/>
          </p:cNvPicPr>
          <p:nvPr/>
        </p:nvPicPr>
        <p:blipFill>
          <a:blip r:embed="rId40"/>
          <a:stretch>
            <a:fillRect/>
          </a:stretch>
        </p:blipFill>
        <p:spPr>
          <a:xfrm>
            <a:off x="6905625" y="4648200"/>
            <a:ext cx="295275" cy="38100"/>
          </a:xfrm>
          <a:prstGeom prst="rect">
            <a:avLst/>
          </a:prstGeom>
        </p:spPr>
      </p:pic>
      <p:sp>
        <p:nvSpPr>
          <p:cNvPr id="66" name="TextBox 65"/>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Daring Discount Partnerships</a:t>
            </a:r>
          </a:p>
        </p:txBody>
      </p:sp>
      <p:pic>
        <p:nvPicPr>
          <p:cNvPr id="67" name="Image" descr="Image">
            <a:hlinkClick r:id="rId41" tooltip="Go to trend"/>
          </p:cNvPr>
          <p:cNvPicPr>
            <a:picLocks noChangeAspect="1"/>
          </p:cNvPicPr>
          <p:nvPr/>
        </p:nvPicPr>
        <p:blipFill>
          <a:blip r:embed="rId42"/>
          <a:stretch>
            <a:fillRect/>
          </a:stretch>
        </p:blipFill>
        <p:spPr>
          <a:xfrm>
            <a:off x="6905625" y="4762500"/>
            <a:ext cx="952500" cy="647700"/>
          </a:xfrm>
          <a:prstGeom prst="rect">
            <a:avLst/>
          </a:prstGeom>
        </p:spPr>
      </p:pic>
      <p:pic>
        <p:nvPicPr>
          <p:cNvPr id="68" name="bar1" descr="bar1"/>
          <p:cNvPicPr>
            <a:picLocks noChangeAspect="1"/>
          </p:cNvPicPr>
          <p:nvPr/>
        </p:nvPicPr>
        <p:blipFill>
          <a:blip r:embed="rId39"/>
          <a:stretch>
            <a:fillRect/>
          </a:stretch>
        </p:blipFill>
        <p:spPr>
          <a:xfrm>
            <a:off x="6905625" y="5410200"/>
            <a:ext cx="952500" cy="38100"/>
          </a:xfrm>
          <a:prstGeom prst="rect">
            <a:avLst/>
          </a:prstGeom>
        </p:spPr>
      </p:pic>
      <p:pic>
        <p:nvPicPr>
          <p:cNvPr id="69" name="bar1" descr="bar1"/>
          <p:cNvPicPr>
            <a:picLocks noChangeAspect="1"/>
          </p:cNvPicPr>
          <p:nvPr/>
        </p:nvPicPr>
        <p:blipFill>
          <a:blip r:embed="rId43"/>
          <a:stretch>
            <a:fillRect/>
          </a:stretch>
        </p:blipFill>
        <p:spPr>
          <a:xfrm>
            <a:off x="6905625" y="5410200"/>
            <a:ext cx="276225" cy="38100"/>
          </a:xfrm>
          <a:prstGeom prst="rect">
            <a:avLst/>
          </a:prstGeom>
        </p:spPr>
      </p:pic>
      <p:sp>
        <p:nvSpPr>
          <p:cNvPr id="70" name="TextBox 69"/>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Mobile-Driven Discounts</a:t>
            </a:r>
          </a:p>
        </p:txBody>
      </p:sp>
    </p:spTree>
    <p:extLst>
      <p:ext uri="{BB962C8B-B14F-4D97-AF65-F5344CB8AC3E}">
        <p14:creationId xmlns:p14="http://schemas.microsoft.com/office/powerpoint/2010/main" val="283484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4EA9"/>
                </a:solidFill>
                <a:latin typeface="Arial"/>
              </a:rPr>
              <a:t>Deliberate Vintage</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Growing obsession with making photos look 'antique'</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Although recent years have seen a rise in high-resolution photography and tools, many people are becoming more partial to photography that takes on an antique look, with blurred edges, fuzzy images and faded coloring. This love for antique photography has created a renewed passion for the Polaroid photo as well as contemporary tools like Instagram that allow consumers to instantly turn their digital photos into "vintage" ones.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Ideas + 79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http://www.trendhunter.com/id/150522</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4381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4572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76225"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15621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Instagram-Inspired Editorials</a:t>
            </a:r>
          </a:p>
        </p:txBody>
      </p:sp>
      <p:sp>
        <p:nvSpPr>
          <p:cNvPr id="32" name="TextBox 31"/>
          <p:cNvSpPr txBox="1"/>
          <p:nvPr/>
        </p:nvSpPr>
        <p:spPr>
          <a:xfrm>
            <a:off x="2381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Cara Delevingne by Nick Knight Playfully Poses with Baby Pets</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14668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Hipster Polaroid-Inspired Shoots</a:t>
            </a:r>
          </a:p>
        </p:txBody>
      </p:sp>
      <p:sp>
        <p:nvSpPr>
          <p:cNvPr id="37" name="TextBox 36"/>
          <p:cNvSpPr txBox="1"/>
          <p:nvPr/>
        </p:nvSpPr>
        <p:spPr>
          <a:xfrm>
            <a:off x="24288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Vice 'Less is a Bore' Editorial Offers Wild &amp; Youthful Prints</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12763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Polaroid Picnic Lookbooks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Band of Outsiders Spring 2012 Catalog Stars Michelle Williams</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13144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Polaroid Pictorials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Davis Ayer Captures Explosive Beauty</a:t>
            </a:r>
          </a:p>
        </p:txBody>
      </p:sp>
      <p:pic>
        <p:nvPicPr>
          <p:cNvPr id="48" name="Image" descr="Image">
            <a:hlinkClick r:id="rId28" tooltip="Go to trend"/>
          </p:cNvPr>
          <p:cNvPicPr>
            <a:picLocks noChangeAspect="1"/>
          </p:cNvPicPr>
          <p:nvPr/>
        </p:nvPicPr>
        <p:blipFill>
          <a:blip r:embed="rId29"/>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7"/>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24"/>
          <a:stretch>
            <a:fillRect/>
          </a:stretch>
        </p:blipFill>
        <p:spPr>
          <a:xfrm>
            <a:off x="333375" y="5238750"/>
            <a:ext cx="12763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Sleepy Celeb Polaroid Shoots</a:t>
            </a:r>
          </a:p>
        </p:txBody>
      </p:sp>
      <p:sp>
        <p:nvSpPr>
          <p:cNvPr id="52" name="TextBox 51"/>
          <p:cNvSpPr txBox="1"/>
          <p:nvPr/>
        </p:nvSpPr>
        <p:spPr>
          <a:xfrm>
            <a:off x="2381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James Franco Covers the Debut Issue of Mister Muse Magazine</a:t>
            </a:r>
          </a:p>
        </p:txBody>
      </p:sp>
      <p:pic>
        <p:nvPicPr>
          <p:cNvPr id="53" name="Image" descr="Image">
            <a:hlinkClick r:id="rId30" tooltip="Go to trend"/>
          </p:cNvPr>
          <p:cNvPicPr>
            <a:picLocks noChangeAspect="1"/>
          </p:cNvPicPr>
          <p:nvPr/>
        </p:nvPicPr>
        <p:blipFill>
          <a:blip r:embed="rId31"/>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7"/>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2"/>
          <a:stretch>
            <a:fillRect/>
          </a:stretch>
        </p:blipFill>
        <p:spPr>
          <a:xfrm>
            <a:off x="2524125" y="5238750"/>
            <a:ext cx="12763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Living Photo Apps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Cinemagraph-Creating Company Flixel is Like Instagram on Steroids</a:t>
            </a:r>
          </a:p>
        </p:txBody>
      </p:sp>
      <p:pic>
        <p:nvPicPr>
          <p:cNvPr id="58" name="Image" descr="Image">
            <a:hlinkClick r:id="rId33" tooltip="Go to trend"/>
          </p:cNvPr>
          <p:cNvPicPr>
            <a:picLocks noChangeAspect="1"/>
          </p:cNvPicPr>
          <p:nvPr/>
        </p:nvPicPr>
        <p:blipFill>
          <a:blip r:embed="rId34"/>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7"/>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5"/>
          <a:stretch>
            <a:fillRect/>
          </a:stretch>
        </p:blipFill>
        <p:spPr>
          <a:xfrm>
            <a:off x="4714875" y="5238750"/>
            <a:ext cx="66675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Polaroid Lookbooks</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Band of Outsiders Spring 2012 Collection Features Artist Ed Ruscha</a:t>
            </a:r>
          </a:p>
        </p:txBody>
      </p:sp>
      <p:pic>
        <p:nvPicPr>
          <p:cNvPr id="63" name="Image" descr="Image">
            <a:hlinkClick r:id="rId36" tooltip="Go to trend"/>
          </p:cNvPr>
          <p:cNvPicPr>
            <a:picLocks noChangeAspect="1"/>
          </p:cNvPicPr>
          <p:nvPr/>
        </p:nvPicPr>
        <p:blipFill>
          <a:blip r:embed="rId37"/>
          <a:stretch>
            <a:fillRect/>
          </a:stretch>
        </p:blipFill>
        <p:spPr>
          <a:xfrm>
            <a:off x="6905625" y="4000500"/>
            <a:ext cx="952500" cy="647700"/>
          </a:xfrm>
          <a:prstGeom prst="rect">
            <a:avLst/>
          </a:prstGeom>
        </p:spPr>
      </p:pic>
      <p:pic>
        <p:nvPicPr>
          <p:cNvPr id="64" name="bar1" descr="bar1"/>
          <p:cNvPicPr>
            <a:picLocks noChangeAspect="1"/>
          </p:cNvPicPr>
          <p:nvPr/>
        </p:nvPicPr>
        <p:blipFill>
          <a:blip r:embed="rId38"/>
          <a:stretch>
            <a:fillRect/>
          </a:stretch>
        </p:blipFill>
        <p:spPr>
          <a:xfrm>
            <a:off x="6905625" y="4648200"/>
            <a:ext cx="952500" cy="38100"/>
          </a:xfrm>
          <a:prstGeom prst="rect">
            <a:avLst/>
          </a:prstGeom>
        </p:spPr>
      </p:pic>
      <p:pic>
        <p:nvPicPr>
          <p:cNvPr id="65" name="bar1" descr="bar1"/>
          <p:cNvPicPr>
            <a:picLocks noChangeAspect="1"/>
          </p:cNvPicPr>
          <p:nvPr/>
        </p:nvPicPr>
        <p:blipFill>
          <a:blip r:embed="rId39"/>
          <a:stretch>
            <a:fillRect/>
          </a:stretch>
        </p:blipFill>
        <p:spPr>
          <a:xfrm>
            <a:off x="6905625" y="4648200"/>
            <a:ext cx="209550" cy="38100"/>
          </a:xfrm>
          <a:prstGeom prst="rect">
            <a:avLst/>
          </a:prstGeom>
        </p:spPr>
      </p:pic>
      <p:sp>
        <p:nvSpPr>
          <p:cNvPr id="66" name="TextBox 65"/>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Vintage 8-Bit Captures</a:t>
            </a:r>
          </a:p>
        </p:txBody>
      </p:sp>
      <p:pic>
        <p:nvPicPr>
          <p:cNvPr id="67" name="Image" descr="Image">
            <a:hlinkClick r:id="rId40" tooltip="Go to trend"/>
          </p:cNvPr>
          <p:cNvPicPr>
            <a:picLocks noChangeAspect="1"/>
          </p:cNvPicPr>
          <p:nvPr/>
        </p:nvPicPr>
        <p:blipFill>
          <a:blip r:embed="rId41"/>
          <a:stretch>
            <a:fillRect/>
          </a:stretch>
        </p:blipFill>
        <p:spPr>
          <a:xfrm>
            <a:off x="6905625" y="4762500"/>
            <a:ext cx="952500" cy="647700"/>
          </a:xfrm>
          <a:prstGeom prst="rect">
            <a:avLst/>
          </a:prstGeom>
        </p:spPr>
      </p:pic>
      <p:pic>
        <p:nvPicPr>
          <p:cNvPr id="68" name="bar1" descr="bar1"/>
          <p:cNvPicPr>
            <a:picLocks noChangeAspect="1"/>
          </p:cNvPicPr>
          <p:nvPr/>
        </p:nvPicPr>
        <p:blipFill>
          <a:blip r:embed="rId38"/>
          <a:stretch>
            <a:fillRect/>
          </a:stretch>
        </p:blipFill>
        <p:spPr>
          <a:xfrm>
            <a:off x="6905625" y="5410200"/>
            <a:ext cx="952500" cy="38100"/>
          </a:xfrm>
          <a:prstGeom prst="rect">
            <a:avLst/>
          </a:prstGeom>
        </p:spPr>
      </p:pic>
      <p:pic>
        <p:nvPicPr>
          <p:cNvPr id="69" name="bar1" descr="bar1"/>
          <p:cNvPicPr>
            <a:picLocks noChangeAspect="1"/>
          </p:cNvPicPr>
          <p:nvPr/>
        </p:nvPicPr>
        <p:blipFill>
          <a:blip r:embed="rId42"/>
          <a:stretch>
            <a:fillRect/>
          </a:stretch>
        </p:blipFill>
        <p:spPr>
          <a:xfrm>
            <a:off x="6905625" y="5410200"/>
            <a:ext cx="295275" cy="38100"/>
          </a:xfrm>
          <a:prstGeom prst="rect">
            <a:avLst/>
          </a:prstGeom>
        </p:spPr>
      </p:pic>
      <p:sp>
        <p:nvSpPr>
          <p:cNvPr id="70" name="TextBox 69"/>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Nostalgic Social Media Features</a:t>
            </a:r>
          </a:p>
        </p:txBody>
      </p:sp>
    </p:spTree>
    <p:extLst>
      <p:ext uri="{BB962C8B-B14F-4D97-AF65-F5344CB8AC3E}">
        <p14:creationId xmlns:p14="http://schemas.microsoft.com/office/powerpoint/2010/main" val="1895237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World</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A901"/>
                </a:solidFill>
                <a:latin typeface="Arial"/>
              </a:rPr>
              <a:t>Nostalgic Escape</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Adult vacations inspired by childhood let consumers travel back in time</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For some, the ultimate escape is more mental than physical--thus, certain regions are boosting tourism by adding a whimsical element to their attractions, allowing consumers to revisit the more simple times of childhood. These infantile escapes are kid-inspired, yet are meant solely for adults. This provides consumers with a chance for full freedom from grown-up life, encouraging them to let loose and be kids again.</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+ 52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http://www.trendhunter.com/id/107084</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5.8</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3238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3524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4765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952500" y="1905000"/>
            <a:ext cx="1905000" cy="1247775"/>
          </a:xfrm>
          <a:prstGeom prst="rect">
            <a:avLst/>
          </a:prstGeom>
        </p:spPr>
      </p:pic>
      <p:pic>
        <p:nvPicPr>
          <p:cNvPr id="29" name="bar1" descr="bar1"/>
          <p:cNvPicPr>
            <a:picLocks noChangeAspect="1"/>
          </p:cNvPicPr>
          <p:nvPr/>
        </p:nvPicPr>
        <p:blipFill>
          <a:blip r:embed="rId17"/>
          <a:stretch>
            <a:fillRect/>
          </a:stretch>
        </p:blipFill>
        <p:spPr>
          <a:xfrm>
            <a:off x="952500" y="3143250"/>
            <a:ext cx="1905000" cy="38100"/>
          </a:xfrm>
          <a:prstGeom prst="rect">
            <a:avLst/>
          </a:prstGeom>
        </p:spPr>
      </p:pic>
      <p:pic>
        <p:nvPicPr>
          <p:cNvPr id="30" name="bar1" descr="bar1"/>
          <p:cNvPicPr>
            <a:picLocks noChangeAspect="1"/>
          </p:cNvPicPr>
          <p:nvPr/>
        </p:nvPicPr>
        <p:blipFill>
          <a:blip r:embed="rId18"/>
          <a:stretch>
            <a:fillRect/>
          </a:stretch>
        </p:blipFill>
        <p:spPr>
          <a:xfrm>
            <a:off x="952500" y="3143250"/>
            <a:ext cx="1371600" cy="38100"/>
          </a:xfrm>
          <a:prstGeom prst="rect">
            <a:avLst/>
          </a:prstGeom>
        </p:spPr>
      </p:pic>
      <p:sp>
        <p:nvSpPr>
          <p:cNvPr id="31" name="TextBox 30"/>
          <p:cNvSpPr txBox="1"/>
          <p:nvPr/>
        </p:nvSpPr>
        <p:spPr>
          <a:xfrm>
            <a:off x="857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Treetop Suites</a:t>
            </a:r>
          </a:p>
        </p:txBody>
      </p:sp>
      <p:sp>
        <p:nvSpPr>
          <p:cNvPr id="32" name="TextBox 31"/>
          <p:cNvSpPr txBox="1"/>
          <p:nvPr/>
        </p:nvSpPr>
        <p:spPr>
          <a:xfrm>
            <a:off x="857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 Lumber Lodging in a Tree House in the Hotel Hofgut Hafnerleiten</a:t>
            </a:r>
          </a:p>
        </p:txBody>
      </p:sp>
      <p:pic>
        <p:nvPicPr>
          <p:cNvPr id="33" name="Image" descr="Image">
            <a:hlinkClick r:id="rId19" tooltip="Go to trend"/>
          </p:cNvPr>
          <p:cNvPicPr>
            <a:picLocks noChangeAspect="1"/>
          </p:cNvPicPr>
          <p:nvPr/>
        </p:nvPicPr>
        <p:blipFill>
          <a:blip r:embed="rId20"/>
          <a:stretch>
            <a:fillRect/>
          </a:stretch>
        </p:blipFill>
        <p:spPr>
          <a:xfrm>
            <a:off x="3619500" y="1905000"/>
            <a:ext cx="1905000" cy="1247775"/>
          </a:xfrm>
          <a:prstGeom prst="rect">
            <a:avLst/>
          </a:prstGeom>
        </p:spPr>
      </p:pic>
      <p:pic>
        <p:nvPicPr>
          <p:cNvPr id="34" name="bar1" descr="bar1"/>
          <p:cNvPicPr>
            <a:picLocks noChangeAspect="1"/>
          </p:cNvPicPr>
          <p:nvPr/>
        </p:nvPicPr>
        <p:blipFill>
          <a:blip r:embed="rId17"/>
          <a:stretch>
            <a:fillRect/>
          </a:stretch>
        </p:blipFill>
        <p:spPr>
          <a:xfrm>
            <a:off x="3619500" y="3143250"/>
            <a:ext cx="1905000" cy="38100"/>
          </a:xfrm>
          <a:prstGeom prst="rect">
            <a:avLst/>
          </a:prstGeom>
        </p:spPr>
      </p:pic>
      <p:pic>
        <p:nvPicPr>
          <p:cNvPr id="35" name="bar1" descr="bar1"/>
          <p:cNvPicPr>
            <a:picLocks noChangeAspect="1"/>
          </p:cNvPicPr>
          <p:nvPr/>
        </p:nvPicPr>
        <p:blipFill>
          <a:blip r:embed="rId21"/>
          <a:stretch>
            <a:fillRect/>
          </a:stretch>
        </p:blipFill>
        <p:spPr>
          <a:xfrm>
            <a:off x="3619500" y="3143250"/>
            <a:ext cx="1123950" cy="38100"/>
          </a:xfrm>
          <a:prstGeom prst="rect">
            <a:avLst/>
          </a:prstGeom>
        </p:spPr>
      </p:pic>
      <p:sp>
        <p:nvSpPr>
          <p:cNvPr id="36" name="TextBox 35"/>
          <p:cNvSpPr txBox="1"/>
          <p:nvPr/>
        </p:nvSpPr>
        <p:spPr>
          <a:xfrm>
            <a:off x="3524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Ethereal Lodging Spaces (UPDATE)</a:t>
            </a:r>
          </a:p>
        </p:txBody>
      </p:sp>
      <p:sp>
        <p:nvSpPr>
          <p:cNvPr id="37" name="TextBox 36"/>
          <p:cNvSpPr txBox="1"/>
          <p:nvPr/>
        </p:nvSpPr>
        <p:spPr>
          <a:xfrm>
            <a:off x="3524250"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Propeller Island City Lodge in Berlin is Visually Intriguing</a:t>
            </a:r>
          </a:p>
        </p:txBody>
      </p:sp>
      <p:pic>
        <p:nvPicPr>
          <p:cNvPr id="38" name="Image" descr="Image">
            <a:hlinkClick r:id="rId22" tooltip="Go to trend"/>
          </p:cNvPr>
          <p:cNvPicPr>
            <a:picLocks noChangeAspect="1"/>
          </p:cNvPicPr>
          <p:nvPr/>
        </p:nvPicPr>
        <p:blipFill>
          <a:blip r:embed="rId23"/>
          <a:stretch>
            <a:fillRect/>
          </a:stretch>
        </p:blipFill>
        <p:spPr>
          <a:xfrm>
            <a:off x="6286500" y="1905000"/>
            <a:ext cx="1905000" cy="1247775"/>
          </a:xfrm>
          <a:prstGeom prst="rect">
            <a:avLst/>
          </a:prstGeom>
        </p:spPr>
      </p:pic>
      <p:pic>
        <p:nvPicPr>
          <p:cNvPr id="39" name="bar1" descr="bar1"/>
          <p:cNvPicPr>
            <a:picLocks noChangeAspect="1"/>
          </p:cNvPicPr>
          <p:nvPr/>
        </p:nvPicPr>
        <p:blipFill>
          <a:blip r:embed="rId17"/>
          <a:stretch>
            <a:fillRect/>
          </a:stretch>
        </p:blipFill>
        <p:spPr>
          <a:xfrm>
            <a:off x="6286500" y="3143250"/>
            <a:ext cx="1905000" cy="38100"/>
          </a:xfrm>
          <a:prstGeom prst="rect">
            <a:avLst/>
          </a:prstGeom>
        </p:spPr>
      </p:pic>
      <p:pic>
        <p:nvPicPr>
          <p:cNvPr id="40" name="bar1" descr="bar1"/>
          <p:cNvPicPr>
            <a:picLocks noChangeAspect="1"/>
          </p:cNvPicPr>
          <p:nvPr/>
        </p:nvPicPr>
        <p:blipFill>
          <a:blip r:embed="rId24"/>
          <a:stretch>
            <a:fillRect/>
          </a:stretch>
        </p:blipFill>
        <p:spPr>
          <a:xfrm>
            <a:off x="6286500" y="3143250"/>
            <a:ext cx="1238250" cy="38100"/>
          </a:xfrm>
          <a:prstGeom prst="rect">
            <a:avLst/>
          </a:prstGeom>
        </p:spPr>
      </p:pic>
      <p:sp>
        <p:nvSpPr>
          <p:cNvPr id="41" name="TextBox 40"/>
          <p:cNvSpPr txBox="1"/>
          <p:nvPr/>
        </p:nvSpPr>
        <p:spPr>
          <a:xfrm>
            <a:off x="6191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Superhero Hotel Rooms</a:t>
            </a:r>
          </a:p>
        </p:txBody>
      </p:sp>
      <p:sp>
        <p:nvSpPr>
          <p:cNvPr id="42" name="TextBox 41"/>
          <p:cNvSpPr txBox="1"/>
          <p:nvPr/>
        </p:nvSpPr>
        <p:spPr>
          <a:xfrm>
            <a:off x="6191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Eden Motel Has a Crazy Batman-Inspired Couple's Suite</a:t>
            </a:r>
          </a:p>
        </p:txBody>
      </p:sp>
      <p:pic>
        <p:nvPicPr>
          <p:cNvPr id="43" name="Image" descr="Image">
            <a:hlinkClick r:id="rId25" tooltip="Go to trend"/>
          </p:cNvPr>
          <p:cNvPicPr>
            <a:picLocks noChangeAspect="1"/>
          </p:cNvPicPr>
          <p:nvPr/>
        </p:nvPicPr>
        <p:blipFill>
          <a:blip r:embed="rId26"/>
          <a:stretch>
            <a:fillRect/>
          </a:stretch>
        </p:blipFill>
        <p:spPr>
          <a:xfrm>
            <a:off x="952500" y="4000500"/>
            <a:ext cx="1905000" cy="1247775"/>
          </a:xfrm>
          <a:prstGeom prst="rect">
            <a:avLst/>
          </a:prstGeom>
        </p:spPr>
      </p:pic>
      <p:pic>
        <p:nvPicPr>
          <p:cNvPr id="44" name="bar1" descr="bar1"/>
          <p:cNvPicPr>
            <a:picLocks noChangeAspect="1"/>
          </p:cNvPicPr>
          <p:nvPr/>
        </p:nvPicPr>
        <p:blipFill>
          <a:blip r:embed="rId17"/>
          <a:stretch>
            <a:fillRect/>
          </a:stretch>
        </p:blipFill>
        <p:spPr>
          <a:xfrm>
            <a:off x="952500" y="5238750"/>
            <a:ext cx="1905000" cy="38100"/>
          </a:xfrm>
          <a:prstGeom prst="rect">
            <a:avLst/>
          </a:prstGeom>
        </p:spPr>
      </p:pic>
      <p:pic>
        <p:nvPicPr>
          <p:cNvPr id="45" name="bar1" descr="bar1"/>
          <p:cNvPicPr>
            <a:picLocks noChangeAspect="1"/>
          </p:cNvPicPr>
          <p:nvPr/>
        </p:nvPicPr>
        <p:blipFill>
          <a:blip r:embed="rId27"/>
          <a:stretch>
            <a:fillRect/>
          </a:stretch>
        </p:blipFill>
        <p:spPr>
          <a:xfrm>
            <a:off x="952500" y="5238750"/>
            <a:ext cx="952500" cy="38100"/>
          </a:xfrm>
          <a:prstGeom prst="rect">
            <a:avLst/>
          </a:prstGeom>
        </p:spPr>
      </p:pic>
      <p:sp>
        <p:nvSpPr>
          <p:cNvPr id="46" name="TextBox 45"/>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Graffiti-Inspired Luggage</a:t>
            </a:r>
          </a:p>
        </p:txBody>
      </p:sp>
      <p:sp>
        <p:nvSpPr>
          <p:cNvPr id="47" name="TextBox 46"/>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Fly in Style With the Tumi &amp; Crash Spring 2011 Capsule Collection</a:t>
            </a:r>
          </a:p>
        </p:txBody>
      </p:sp>
      <p:pic>
        <p:nvPicPr>
          <p:cNvPr id="48" name="Image" descr="Image">
            <a:hlinkClick r:id="rId28" tooltip="Go to trend"/>
          </p:cNvPr>
          <p:cNvPicPr>
            <a:picLocks noChangeAspect="1"/>
          </p:cNvPicPr>
          <p:nvPr/>
        </p:nvPicPr>
        <p:blipFill>
          <a:blip r:embed="rId29"/>
          <a:stretch>
            <a:fillRect/>
          </a:stretch>
        </p:blipFill>
        <p:spPr>
          <a:xfrm>
            <a:off x="3619500" y="4000500"/>
            <a:ext cx="1905000" cy="1247775"/>
          </a:xfrm>
          <a:prstGeom prst="rect">
            <a:avLst/>
          </a:prstGeom>
        </p:spPr>
      </p:pic>
      <p:pic>
        <p:nvPicPr>
          <p:cNvPr id="49" name="bar1" descr="bar1"/>
          <p:cNvPicPr>
            <a:picLocks noChangeAspect="1"/>
          </p:cNvPicPr>
          <p:nvPr/>
        </p:nvPicPr>
        <p:blipFill>
          <a:blip r:embed="rId17"/>
          <a:stretch>
            <a:fillRect/>
          </a:stretch>
        </p:blipFill>
        <p:spPr>
          <a:xfrm>
            <a:off x="3619500" y="5238750"/>
            <a:ext cx="1905000" cy="38100"/>
          </a:xfrm>
          <a:prstGeom prst="rect">
            <a:avLst/>
          </a:prstGeom>
        </p:spPr>
      </p:pic>
      <p:pic>
        <p:nvPicPr>
          <p:cNvPr id="50" name="bar1" descr="bar1"/>
          <p:cNvPicPr>
            <a:picLocks noChangeAspect="1"/>
          </p:cNvPicPr>
          <p:nvPr/>
        </p:nvPicPr>
        <p:blipFill>
          <a:blip r:embed="rId30"/>
          <a:stretch>
            <a:fillRect/>
          </a:stretch>
        </p:blipFill>
        <p:spPr>
          <a:xfrm>
            <a:off x="3619500" y="5238750"/>
            <a:ext cx="685800" cy="38100"/>
          </a:xfrm>
          <a:prstGeom prst="rect">
            <a:avLst/>
          </a:prstGeom>
        </p:spPr>
      </p:pic>
      <p:sp>
        <p:nvSpPr>
          <p:cNvPr id="51" name="TextBox 50"/>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Experimental Boutique Boudoirs</a:t>
            </a:r>
          </a:p>
        </p:txBody>
      </p:sp>
      <p:sp>
        <p:nvSpPr>
          <p:cNvPr id="52" name="TextBox 51"/>
          <p:cNvSpPr txBox="1"/>
          <p:nvPr/>
        </p:nvSpPr>
        <p:spPr>
          <a:xfrm>
            <a:off x="3524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Wanderlust Hotel in Singapore is a Surreal Adventure</a:t>
            </a:r>
          </a:p>
        </p:txBody>
      </p:sp>
      <p:pic>
        <p:nvPicPr>
          <p:cNvPr id="53" name="Image" descr="Image">
            <a:hlinkClick r:id="rId31" tooltip="Go to trend"/>
          </p:cNvPr>
          <p:cNvPicPr>
            <a:picLocks noChangeAspect="1"/>
          </p:cNvPicPr>
          <p:nvPr/>
        </p:nvPicPr>
        <p:blipFill>
          <a:blip r:embed="rId32"/>
          <a:stretch>
            <a:fillRect/>
          </a:stretch>
        </p:blipFill>
        <p:spPr>
          <a:xfrm>
            <a:off x="6286500" y="4000500"/>
            <a:ext cx="1905000" cy="1247775"/>
          </a:xfrm>
          <a:prstGeom prst="rect">
            <a:avLst/>
          </a:prstGeom>
        </p:spPr>
      </p:pic>
      <p:pic>
        <p:nvPicPr>
          <p:cNvPr id="54" name="bar1" descr="bar1"/>
          <p:cNvPicPr>
            <a:picLocks noChangeAspect="1"/>
          </p:cNvPicPr>
          <p:nvPr/>
        </p:nvPicPr>
        <p:blipFill>
          <a:blip r:embed="rId17"/>
          <a:stretch>
            <a:fillRect/>
          </a:stretch>
        </p:blipFill>
        <p:spPr>
          <a:xfrm>
            <a:off x="6286500" y="5238750"/>
            <a:ext cx="1905000" cy="38100"/>
          </a:xfrm>
          <a:prstGeom prst="rect">
            <a:avLst/>
          </a:prstGeom>
        </p:spPr>
      </p:pic>
      <p:pic>
        <p:nvPicPr>
          <p:cNvPr id="55" name="bar1" descr="bar1"/>
          <p:cNvPicPr>
            <a:picLocks noChangeAspect="1"/>
          </p:cNvPicPr>
          <p:nvPr/>
        </p:nvPicPr>
        <p:blipFill>
          <a:blip r:embed="rId33"/>
          <a:stretch>
            <a:fillRect/>
          </a:stretch>
        </p:blipFill>
        <p:spPr>
          <a:xfrm>
            <a:off x="6286500" y="5238750"/>
            <a:ext cx="419100" cy="38100"/>
          </a:xfrm>
          <a:prstGeom prst="rect">
            <a:avLst/>
          </a:prstGeom>
        </p:spPr>
      </p:pic>
      <p:sp>
        <p:nvSpPr>
          <p:cNvPr id="56" name="TextBox 55"/>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Luxury Fantasy Ferries</a:t>
            </a:r>
          </a:p>
        </p:txBody>
      </p:sp>
      <p:sp>
        <p:nvSpPr>
          <p:cNvPr id="57" name="TextBox 56"/>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Prodigious Disney Dream Will Set Sail in January 2011</a:t>
            </a:r>
          </a:p>
        </p:txBody>
      </p:sp>
    </p:spTree>
    <p:extLst>
      <p:ext uri="{BB962C8B-B14F-4D97-AF65-F5344CB8AC3E}">
        <p14:creationId xmlns:p14="http://schemas.microsoft.com/office/powerpoint/2010/main" val="249794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Crossover Cuisine</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Food lovers embrace sushi all over the world, devise new interpretations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Sushi is becoming a globalized cuisine, as more and more Western cultures embrace the food with open arms. While at first Westerners did not particularly understand the concept of eating raw fish and seasoned rice together, over the course of the past few decades, it has become one of most beloved types of cuisine, with an increasing number of sushi restaurants and innovations sprouting up all over North America. According to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 Ideas + 73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http://www.trendhunter.com/id/158950</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3333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3429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30480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14668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Lunchbox Maki Makers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Wakasu Portable Sushi Maker Molds Homemade Meals into Fun</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14478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Edible Insect Sushi</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Ento Uses Creative Branding to Encourage Eating Creepy Crawlers</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12573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Sweet Sushi Playthings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Fakir Design Sushi Toy is an Adorable Delight</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9144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Rice Roll-Making Machines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Suzumo Inari Sushi Robot is Seriously Efficient</a:t>
            </a:r>
          </a:p>
        </p:txBody>
      </p:sp>
      <p:pic>
        <p:nvPicPr>
          <p:cNvPr id="48" name="Image" descr="Image">
            <a:hlinkClick r:id="rId28" tooltip="Go to trend"/>
          </p:cNvPr>
          <p:cNvPicPr>
            <a:picLocks noChangeAspect="1"/>
          </p:cNvPicPr>
          <p:nvPr/>
        </p:nvPicPr>
        <p:blipFill>
          <a:blip r:embed="rId29"/>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7"/>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0"/>
          <a:stretch>
            <a:fillRect/>
          </a:stretch>
        </p:blipFill>
        <p:spPr>
          <a:xfrm>
            <a:off x="333375" y="5238750"/>
            <a:ext cx="7429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Melting Maki Bites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Sushi Ice Cream Cupcakes are a Cute and Kitschy Way to Beat the Heat</a:t>
            </a:r>
          </a:p>
        </p:txBody>
      </p:sp>
      <p:pic>
        <p:nvPicPr>
          <p:cNvPr id="53" name="Image" descr="Image">
            <a:hlinkClick r:id="rId31" tooltip="Go to trend"/>
          </p:cNvPr>
          <p:cNvPicPr>
            <a:picLocks noChangeAspect="1"/>
          </p:cNvPicPr>
          <p:nvPr/>
        </p:nvPicPr>
        <p:blipFill>
          <a:blip r:embed="rId32"/>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7"/>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3"/>
          <a:stretch>
            <a:fillRect/>
          </a:stretch>
        </p:blipFill>
        <p:spPr>
          <a:xfrm>
            <a:off x="2524125" y="5238750"/>
            <a:ext cx="9144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Ridiculously Large Rolls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Giant Sushi is Taking Over in Japan Among Diehard Fish Fans</a:t>
            </a:r>
          </a:p>
        </p:txBody>
      </p:sp>
      <p:pic>
        <p:nvPicPr>
          <p:cNvPr id="58" name="Image" descr="Image">
            <a:hlinkClick r:id="rId34" tooltip="Go to trend"/>
          </p:cNvPr>
          <p:cNvPicPr>
            <a:picLocks noChangeAspect="1"/>
          </p:cNvPicPr>
          <p:nvPr/>
        </p:nvPicPr>
        <p:blipFill>
          <a:blip r:embed="rId35"/>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7"/>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6"/>
          <a:stretch>
            <a:fillRect/>
          </a:stretch>
        </p:blipFill>
        <p:spPr>
          <a:xfrm>
            <a:off x="4714875" y="5238750"/>
            <a:ext cx="6858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Ethical Sashimi</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Bamboo Sushi in Portland is a Certified B Corp That Values the Environment</a:t>
            </a:r>
          </a:p>
        </p:txBody>
      </p:sp>
      <p:pic>
        <p:nvPicPr>
          <p:cNvPr id="63" name="Image" descr="Image">
            <a:hlinkClick r:id="rId37" tooltip="Go to trend"/>
          </p:cNvPr>
          <p:cNvPicPr>
            <a:picLocks noChangeAspect="1"/>
          </p:cNvPicPr>
          <p:nvPr/>
        </p:nvPicPr>
        <p:blipFill>
          <a:blip r:embed="rId38"/>
          <a:stretch>
            <a:fillRect/>
          </a:stretch>
        </p:blipFill>
        <p:spPr>
          <a:xfrm>
            <a:off x="6905625" y="4000500"/>
            <a:ext cx="952500" cy="647700"/>
          </a:xfrm>
          <a:prstGeom prst="rect">
            <a:avLst/>
          </a:prstGeom>
        </p:spPr>
      </p:pic>
      <p:pic>
        <p:nvPicPr>
          <p:cNvPr id="64" name="bar1" descr="bar1"/>
          <p:cNvPicPr>
            <a:picLocks noChangeAspect="1"/>
          </p:cNvPicPr>
          <p:nvPr/>
        </p:nvPicPr>
        <p:blipFill>
          <a:blip r:embed="rId39"/>
          <a:stretch>
            <a:fillRect/>
          </a:stretch>
        </p:blipFill>
        <p:spPr>
          <a:xfrm>
            <a:off x="6905625" y="4648200"/>
            <a:ext cx="952500" cy="38100"/>
          </a:xfrm>
          <a:prstGeom prst="rect">
            <a:avLst/>
          </a:prstGeom>
        </p:spPr>
      </p:pic>
      <p:pic>
        <p:nvPicPr>
          <p:cNvPr id="65" name="bar1" descr="bar1"/>
          <p:cNvPicPr>
            <a:picLocks noChangeAspect="1"/>
          </p:cNvPicPr>
          <p:nvPr/>
        </p:nvPicPr>
        <p:blipFill>
          <a:blip r:embed="rId40"/>
          <a:stretch>
            <a:fillRect/>
          </a:stretch>
        </p:blipFill>
        <p:spPr>
          <a:xfrm>
            <a:off x="6905625" y="4648200"/>
            <a:ext cx="419100" cy="38100"/>
          </a:xfrm>
          <a:prstGeom prst="rect">
            <a:avLst/>
          </a:prstGeom>
        </p:spPr>
      </p:pic>
      <p:sp>
        <p:nvSpPr>
          <p:cNvPr id="66" name="TextBox 65"/>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Sweet Maki-Inspired Bites</a:t>
            </a:r>
          </a:p>
        </p:txBody>
      </p:sp>
      <p:pic>
        <p:nvPicPr>
          <p:cNvPr id="67" name="Image" descr="Image">
            <a:hlinkClick r:id="rId41" tooltip="Go to trend"/>
          </p:cNvPr>
          <p:cNvPicPr>
            <a:picLocks noChangeAspect="1"/>
          </p:cNvPicPr>
          <p:nvPr/>
        </p:nvPicPr>
        <p:blipFill>
          <a:blip r:embed="rId42"/>
          <a:stretch>
            <a:fillRect/>
          </a:stretch>
        </p:blipFill>
        <p:spPr>
          <a:xfrm>
            <a:off x="6905625" y="4762500"/>
            <a:ext cx="952500" cy="647700"/>
          </a:xfrm>
          <a:prstGeom prst="rect">
            <a:avLst/>
          </a:prstGeom>
        </p:spPr>
      </p:pic>
      <p:pic>
        <p:nvPicPr>
          <p:cNvPr id="68" name="bar1" descr="bar1"/>
          <p:cNvPicPr>
            <a:picLocks noChangeAspect="1"/>
          </p:cNvPicPr>
          <p:nvPr/>
        </p:nvPicPr>
        <p:blipFill>
          <a:blip r:embed="rId39"/>
          <a:stretch>
            <a:fillRect/>
          </a:stretch>
        </p:blipFill>
        <p:spPr>
          <a:xfrm>
            <a:off x="6905625" y="5410200"/>
            <a:ext cx="952500" cy="38100"/>
          </a:xfrm>
          <a:prstGeom prst="rect">
            <a:avLst/>
          </a:prstGeom>
        </p:spPr>
      </p:pic>
      <p:pic>
        <p:nvPicPr>
          <p:cNvPr id="69" name="bar1" descr="bar1"/>
          <p:cNvPicPr>
            <a:picLocks noChangeAspect="1"/>
          </p:cNvPicPr>
          <p:nvPr/>
        </p:nvPicPr>
        <p:blipFill>
          <a:blip r:embed="rId43"/>
          <a:stretch>
            <a:fillRect/>
          </a:stretch>
        </p:blipFill>
        <p:spPr>
          <a:xfrm>
            <a:off x="6905625" y="5410200"/>
            <a:ext cx="304800" cy="38100"/>
          </a:xfrm>
          <a:prstGeom prst="rect">
            <a:avLst/>
          </a:prstGeom>
        </p:spPr>
      </p:pic>
      <p:sp>
        <p:nvSpPr>
          <p:cNvPr id="70" name="TextBox 69"/>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Zombie Food Treats</a:t>
            </a:r>
          </a:p>
        </p:txBody>
      </p:sp>
      <p:pic>
        <p:nvPicPr>
          <p:cNvPr id="71" name="Image" descr="Image">
            <a:hlinkClick r:id="rId44" tooltip="Go to trend"/>
          </p:cNvPr>
          <p:cNvPicPr>
            <a:picLocks noChangeAspect="1"/>
          </p:cNvPicPr>
          <p:nvPr/>
        </p:nvPicPr>
        <p:blipFill>
          <a:blip r:embed="rId45"/>
          <a:stretch>
            <a:fillRect/>
          </a:stretch>
        </p:blipFill>
        <p:spPr>
          <a:xfrm>
            <a:off x="6905625" y="5524500"/>
            <a:ext cx="952500" cy="647700"/>
          </a:xfrm>
          <a:prstGeom prst="rect">
            <a:avLst/>
          </a:prstGeom>
        </p:spPr>
      </p:pic>
      <p:pic>
        <p:nvPicPr>
          <p:cNvPr id="72" name="bar1" descr="bar1"/>
          <p:cNvPicPr>
            <a:picLocks noChangeAspect="1"/>
          </p:cNvPicPr>
          <p:nvPr/>
        </p:nvPicPr>
        <p:blipFill>
          <a:blip r:embed="rId39"/>
          <a:stretch>
            <a:fillRect/>
          </a:stretch>
        </p:blipFill>
        <p:spPr>
          <a:xfrm>
            <a:off x="6905625" y="6172200"/>
            <a:ext cx="952500" cy="38100"/>
          </a:xfrm>
          <a:prstGeom prst="rect">
            <a:avLst/>
          </a:prstGeom>
        </p:spPr>
      </p:pic>
      <p:pic>
        <p:nvPicPr>
          <p:cNvPr id="73" name="bar1" descr="bar1"/>
          <p:cNvPicPr>
            <a:picLocks noChangeAspect="1"/>
          </p:cNvPicPr>
          <p:nvPr/>
        </p:nvPicPr>
        <p:blipFill>
          <a:blip r:embed="rId46"/>
          <a:stretch>
            <a:fillRect/>
          </a:stretch>
        </p:blipFill>
        <p:spPr>
          <a:xfrm>
            <a:off x="6905625" y="6172200"/>
            <a:ext cx="342900" cy="38100"/>
          </a:xfrm>
          <a:prstGeom prst="rect">
            <a:avLst/>
          </a:prstGeom>
        </p:spPr>
      </p:pic>
      <p:sp>
        <p:nvSpPr>
          <p:cNvPr id="74" name="TextBox 73"/>
          <p:cNvSpPr txBox="1"/>
          <p:nvPr/>
        </p:nvSpPr>
        <p:spPr>
          <a:xfrm>
            <a:off x="7858125" y="5476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Maki-Inspired Winter Accessories</a:t>
            </a:r>
          </a:p>
        </p:txBody>
      </p:sp>
    </p:spTree>
    <p:extLst>
      <p:ext uri="{BB962C8B-B14F-4D97-AF65-F5344CB8AC3E}">
        <p14:creationId xmlns:p14="http://schemas.microsoft.com/office/powerpoint/2010/main" val="3625886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5362575" y="6238875"/>
            <a:ext cx="3781425" cy="619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Dystopia Fascination</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Attracted to the faux reality of a repressive futuristic world</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Modern consumers are intrigued by the idea of a future dystopian world, as evidenced by the popularity of the recently released film The Hunger Games, as well as the prevalence of imagery, products and other innovations that suggest a repressive and controlled society operating under the guise of a utopian world. These innovations not only appeal to our fascination and wonder but also serve as reminders that the pursuit of uto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 Ideas + 80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dirty="0">
                <a:solidFill>
                  <a:srgbClr val="808080"/>
                </a:solidFill>
                <a:latin typeface="Arial"/>
              </a:rPr>
              <a:t>http://www.trendhunter.com/id/147253</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dirty="0">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3524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4191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57175"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14668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Monochromatic Dystopia Paintings</a:t>
            </a:r>
          </a:p>
        </p:txBody>
      </p:sp>
      <p:sp>
        <p:nvSpPr>
          <p:cNvPr id="32" name="TextBox 31"/>
          <p:cNvSpPr txBox="1"/>
          <p:nvPr/>
        </p:nvSpPr>
        <p:spPr>
          <a:xfrm>
            <a:off x="2381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Michael Peck Transports Viewers to Foreboding Worlds</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18"/>
          <a:stretch>
            <a:fillRect/>
          </a:stretch>
        </p:blipFill>
        <p:spPr>
          <a:xfrm>
            <a:off x="2524125" y="3143250"/>
            <a:ext cx="14668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Dystopia Cartoon Mashups </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Hunger Games Characters as Simpsons Stars are Hilarious</a:t>
            </a:r>
          </a:p>
        </p:txBody>
      </p:sp>
      <p:pic>
        <p:nvPicPr>
          <p:cNvPr id="38" name="Image" descr="Image">
            <a:hlinkClick r:id="rId21" tooltip="Go to trend"/>
          </p:cNvPr>
          <p:cNvPicPr>
            <a:picLocks noChangeAspect="1"/>
          </p:cNvPicPr>
          <p:nvPr/>
        </p:nvPicPr>
        <p:blipFill>
          <a:blip r:embed="rId22"/>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3"/>
          <a:stretch>
            <a:fillRect/>
          </a:stretch>
        </p:blipFill>
        <p:spPr>
          <a:xfrm>
            <a:off x="4714875" y="3143250"/>
            <a:ext cx="12954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Film-Inspired Photoblogs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Capitol Couture is a Tumblr Based on Fashion from The Hunger Games</a:t>
            </a:r>
          </a:p>
        </p:txBody>
      </p:sp>
      <p:pic>
        <p:nvPicPr>
          <p:cNvPr id="43"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6"/>
          <a:stretch>
            <a:fillRect/>
          </a:stretch>
        </p:blipFill>
        <p:spPr>
          <a:xfrm>
            <a:off x="6905625" y="3143250"/>
            <a:ext cx="10668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Futuristic Dystopian Art</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Alexandra Damacsek Uses Morbid Photo Manipulation to Create a Dark World</a:t>
            </a:r>
          </a:p>
        </p:txBody>
      </p:sp>
      <p:pic>
        <p:nvPicPr>
          <p:cNvPr id="48" name="Image" descr="Image">
            <a:hlinkClick r:id="rId27" tooltip="Go to trend"/>
          </p:cNvPr>
          <p:cNvPicPr>
            <a:picLocks noChangeAspect="1"/>
          </p:cNvPicPr>
          <p:nvPr/>
        </p:nvPicPr>
        <p:blipFill>
          <a:blip r:embed="rId28"/>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7"/>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29"/>
          <a:stretch>
            <a:fillRect/>
          </a:stretch>
        </p:blipFill>
        <p:spPr>
          <a:xfrm>
            <a:off x="333375" y="5238750"/>
            <a:ext cx="6858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Dystopian Industrial Structures</a:t>
            </a:r>
          </a:p>
        </p:txBody>
      </p:sp>
      <p:sp>
        <p:nvSpPr>
          <p:cNvPr id="52" name="TextBox 51"/>
          <p:cNvSpPr txBox="1"/>
          <p:nvPr/>
        </p:nvSpPr>
        <p:spPr>
          <a:xfrm>
            <a:off x="2381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Samitaur Tower Provides Information and Art to its Citizens</a:t>
            </a:r>
          </a:p>
        </p:txBody>
      </p:sp>
      <p:pic>
        <p:nvPicPr>
          <p:cNvPr id="53" name="Image" descr="Image">
            <a:hlinkClick r:id="rId30" tooltip="Go to trend"/>
          </p:cNvPr>
          <p:cNvPicPr>
            <a:picLocks noChangeAspect="1"/>
          </p:cNvPicPr>
          <p:nvPr/>
        </p:nvPicPr>
        <p:blipFill>
          <a:blip r:embed="rId31"/>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7"/>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2"/>
          <a:stretch>
            <a:fillRect/>
          </a:stretch>
        </p:blipFill>
        <p:spPr>
          <a:xfrm>
            <a:off x="2524125" y="5238750"/>
            <a:ext cx="9715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Surreal Dystopian Illustrations</a:t>
            </a:r>
          </a:p>
        </p:txBody>
      </p:sp>
      <p:sp>
        <p:nvSpPr>
          <p:cNvPr id="57" name="TextBox 56"/>
          <p:cNvSpPr txBox="1"/>
          <p:nvPr/>
        </p:nvSpPr>
        <p:spPr>
          <a:xfrm>
            <a:off x="24288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Niklas Lundberg Creates Dark and Dramatic Graphic Designs</a:t>
            </a:r>
          </a:p>
        </p:txBody>
      </p:sp>
      <p:pic>
        <p:nvPicPr>
          <p:cNvPr id="58" name="Image" descr="Image">
            <a:hlinkClick r:id="rId33" tooltip="Go to trend"/>
          </p:cNvPr>
          <p:cNvPicPr>
            <a:picLocks noChangeAspect="1"/>
          </p:cNvPicPr>
          <p:nvPr/>
        </p:nvPicPr>
        <p:blipFill>
          <a:blip r:embed="rId34"/>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7"/>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5"/>
          <a:stretch>
            <a:fillRect/>
          </a:stretch>
        </p:blipFill>
        <p:spPr>
          <a:xfrm>
            <a:off x="4714875" y="5238750"/>
            <a:ext cx="10287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Avant-Garde Anarchist Captures</a:t>
            </a:r>
          </a:p>
        </p:txBody>
      </p:sp>
      <p:sp>
        <p:nvSpPr>
          <p:cNvPr id="62" name="TextBox 61"/>
          <p:cNvSpPr txBox="1"/>
          <p:nvPr/>
        </p:nvSpPr>
        <p:spPr>
          <a:xfrm>
            <a:off x="46196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Jeff Bark Bullett Magazine Editorial is Dark and Dystopian</a:t>
            </a:r>
          </a:p>
        </p:txBody>
      </p:sp>
      <p:pic>
        <p:nvPicPr>
          <p:cNvPr id="63" name="Image" descr="Image">
            <a:hlinkClick r:id="rId36" tooltip="Go to trend"/>
          </p:cNvPr>
          <p:cNvPicPr>
            <a:picLocks noChangeAspect="1"/>
          </p:cNvPicPr>
          <p:nvPr/>
        </p:nvPicPr>
        <p:blipFill>
          <a:blip r:embed="rId37"/>
          <a:stretch>
            <a:fillRect/>
          </a:stretch>
        </p:blipFill>
        <p:spPr>
          <a:xfrm>
            <a:off x="6905625" y="4000500"/>
            <a:ext cx="952500" cy="647700"/>
          </a:xfrm>
          <a:prstGeom prst="rect">
            <a:avLst/>
          </a:prstGeom>
        </p:spPr>
      </p:pic>
      <p:pic>
        <p:nvPicPr>
          <p:cNvPr id="64" name="bar1" descr="bar1"/>
          <p:cNvPicPr>
            <a:picLocks noChangeAspect="1"/>
          </p:cNvPicPr>
          <p:nvPr/>
        </p:nvPicPr>
        <p:blipFill>
          <a:blip r:embed="rId38"/>
          <a:stretch>
            <a:fillRect/>
          </a:stretch>
        </p:blipFill>
        <p:spPr>
          <a:xfrm>
            <a:off x="6905625" y="4648200"/>
            <a:ext cx="952500" cy="38100"/>
          </a:xfrm>
          <a:prstGeom prst="rect">
            <a:avLst/>
          </a:prstGeom>
        </p:spPr>
      </p:pic>
      <p:pic>
        <p:nvPicPr>
          <p:cNvPr id="65" name="bar1" descr="bar1"/>
          <p:cNvPicPr>
            <a:picLocks noChangeAspect="1"/>
          </p:cNvPicPr>
          <p:nvPr/>
        </p:nvPicPr>
        <p:blipFill>
          <a:blip r:embed="rId39"/>
          <a:stretch>
            <a:fillRect/>
          </a:stretch>
        </p:blipFill>
        <p:spPr>
          <a:xfrm>
            <a:off x="6905625" y="4648200"/>
            <a:ext cx="504825" cy="38100"/>
          </a:xfrm>
          <a:prstGeom prst="rect">
            <a:avLst/>
          </a:prstGeom>
        </p:spPr>
      </p:pic>
      <p:sp>
        <p:nvSpPr>
          <p:cNvPr id="66" name="TextBox 65"/>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Post-Apocalyptic Pendants </a:t>
            </a:r>
          </a:p>
        </p:txBody>
      </p:sp>
      <p:pic>
        <p:nvPicPr>
          <p:cNvPr id="67" name="Image" descr="Image">
            <a:hlinkClick r:id="rId40" tooltip="Go to trend"/>
          </p:cNvPr>
          <p:cNvPicPr>
            <a:picLocks noChangeAspect="1"/>
          </p:cNvPicPr>
          <p:nvPr/>
        </p:nvPicPr>
        <p:blipFill>
          <a:blip r:embed="rId41"/>
          <a:stretch>
            <a:fillRect/>
          </a:stretch>
        </p:blipFill>
        <p:spPr>
          <a:xfrm>
            <a:off x="6905625" y="4762500"/>
            <a:ext cx="952500" cy="647700"/>
          </a:xfrm>
          <a:prstGeom prst="rect">
            <a:avLst/>
          </a:prstGeom>
        </p:spPr>
      </p:pic>
      <p:pic>
        <p:nvPicPr>
          <p:cNvPr id="68" name="bar1" descr="bar1"/>
          <p:cNvPicPr>
            <a:picLocks noChangeAspect="1"/>
          </p:cNvPicPr>
          <p:nvPr/>
        </p:nvPicPr>
        <p:blipFill>
          <a:blip r:embed="rId38"/>
          <a:stretch>
            <a:fillRect/>
          </a:stretch>
        </p:blipFill>
        <p:spPr>
          <a:xfrm>
            <a:off x="6905625" y="5410200"/>
            <a:ext cx="952500" cy="38100"/>
          </a:xfrm>
          <a:prstGeom prst="rect">
            <a:avLst/>
          </a:prstGeom>
        </p:spPr>
      </p:pic>
      <p:pic>
        <p:nvPicPr>
          <p:cNvPr id="69" name="bar1" descr="bar1"/>
          <p:cNvPicPr>
            <a:picLocks noChangeAspect="1"/>
          </p:cNvPicPr>
          <p:nvPr/>
        </p:nvPicPr>
        <p:blipFill>
          <a:blip r:embed="rId42"/>
          <a:stretch>
            <a:fillRect/>
          </a:stretch>
        </p:blipFill>
        <p:spPr>
          <a:xfrm>
            <a:off x="6905625" y="5410200"/>
            <a:ext cx="361950" cy="38100"/>
          </a:xfrm>
          <a:prstGeom prst="rect">
            <a:avLst/>
          </a:prstGeom>
        </p:spPr>
      </p:pic>
      <p:sp>
        <p:nvSpPr>
          <p:cNvPr id="70" name="TextBox 69"/>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Dystopian Jean Ads</a:t>
            </a:r>
          </a:p>
        </p:txBody>
      </p:sp>
      <p:pic>
        <p:nvPicPr>
          <p:cNvPr id="71" name="Image" descr="Image">
            <a:hlinkClick r:id="rId43" tooltip="Go to trend"/>
          </p:cNvPr>
          <p:cNvPicPr>
            <a:picLocks noChangeAspect="1"/>
          </p:cNvPicPr>
          <p:nvPr/>
        </p:nvPicPr>
        <p:blipFill>
          <a:blip r:embed="rId44"/>
          <a:stretch>
            <a:fillRect/>
          </a:stretch>
        </p:blipFill>
        <p:spPr>
          <a:xfrm>
            <a:off x="6905625" y="5524500"/>
            <a:ext cx="952500" cy="647700"/>
          </a:xfrm>
          <a:prstGeom prst="rect">
            <a:avLst/>
          </a:prstGeom>
        </p:spPr>
      </p:pic>
      <p:pic>
        <p:nvPicPr>
          <p:cNvPr id="72" name="bar1" descr="bar1"/>
          <p:cNvPicPr>
            <a:picLocks noChangeAspect="1"/>
          </p:cNvPicPr>
          <p:nvPr/>
        </p:nvPicPr>
        <p:blipFill>
          <a:blip r:embed="rId38"/>
          <a:stretch>
            <a:fillRect/>
          </a:stretch>
        </p:blipFill>
        <p:spPr>
          <a:xfrm>
            <a:off x="6905625" y="6172200"/>
            <a:ext cx="952500" cy="38100"/>
          </a:xfrm>
          <a:prstGeom prst="rect">
            <a:avLst/>
          </a:prstGeom>
        </p:spPr>
      </p:pic>
      <p:pic>
        <p:nvPicPr>
          <p:cNvPr id="73" name="bar1" descr="bar1"/>
          <p:cNvPicPr>
            <a:picLocks noChangeAspect="1"/>
          </p:cNvPicPr>
          <p:nvPr/>
        </p:nvPicPr>
        <p:blipFill>
          <a:blip r:embed="rId45"/>
          <a:stretch>
            <a:fillRect/>
          </a:stretch>
        </p:blipFill>
        <p:spPr>
          <a:xfrm>
            <a:off x="6905625" y="6172200"/>
            <a:ext cx="390525" cy="38100"/>
          </a:xfrm>
          <a:prstGeom prst="rect">
            <a:avLst/>
          </a:prstGeom>
        </p:spPr>
      </p:pic>
      <p:sp>
        <p:nvSpPr>
          <p:cNvPr id="74" name="TextBox 73"/>
          <p:cNvSpPr txBox="1"/>
          <p:nvPr/>
        </p:nvSpPr>
        <p:spPr>
          <a:xfrm>
            <a:off x="7858125" y="5476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Plush Toy Dystopias</a:t>
            </a:r>
          </a:p>
        </p:txBody>
      </p:sp>
    </p:spTree>
    <p:extLst>
      <p:ext uri="{BB962C8B-B14F-4D97-AF65-F5344CB8AC3E}">
        <p14:creationId xmlns:p14="http://schemas.microsoft.com/office/powerpoint/2010/main" val="526420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5362575" y="6238875"/>
            <a:ext cx="3781425" cy="619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4EA9"/>
                </a:solidFill>
                <a:latin typeface="Arial"/>
              </a:rPr>
              <a:t>Wearable Multitasking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Hi-tech watches that perform more functions than simple time-telling</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Today's on-the-go consumers are constantly looking for products that will help them multitask, and one area in which multi-functionality may influence purchasing decisions is watch design. Because watches can be worn, they provide a convenient method of storing data, connecting to friends, making payments and more. Saving people the time and trouble it takes to find similar functions and apps on their computers, phones or tabl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Ideas + 70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dirty="0">
                <a:solidFill>
                  <a:srgbClr val="808080"/>
                </a:solidFill>
                <a:latin typeface="Arial"/>
              </a:rPr>
              <a:t>http://www.trendhunter.com/id/146768</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3619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4000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57175"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13716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Luxe iPod Nano Watches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ZShock Diamond Lunatik iPod Nano Function Watch Shines</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11811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Credit Card Timepieces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LAKS Watch2Pay System Allows for Contactless Payments</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11430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Remote GPS Watches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Citizen Satellite Wave Remains Accurate No Matter Where You Are</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11430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Networking Pocket Watches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Serendipity from Hoang M Nguyen Puts a New Spin on Social Media</a:t>
            </a:r>
          </a:p>
        </p:txBody>
      </p:sp>
      <p:pic>
        <p:nvPicPr>
          <p:cNvPr id="48" name="Image" descr="Image">
            <a:hlinkClick r:id="rId28" tooltip="Go to trend"/>
          </p:cNvPr>
          <p:cNvPicPr>
            <a:picLocks noChangeAspect="1"/>
          </p:cNvPicPr>
          <p:nvPr/>
        </p:nvPicPr>
        <p:blipFill>
          <a:blip r:embed="rId29"/>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7"/>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0"/>
          <a:stretch>
            <a:fillRect/>
          </a:stretch>
        </p:blipFill>
        <p:spPr>
          <a:xfrm>
            <a:off x="333375" y="5238750"/>
            <a:ext cx="12001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Multitasking Wrist Watches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imWatch Lets You Stay Connected Online Wherever You Go</a:t>
            </a:r>
          </a:p>
        </p:txBody>
      </p:sp>
      <p:pic>
        <p:nvPicPr>
          <p:cNvPr id="53" name="Image" descr="Image">
            <a:hlinkClick r:id="rId31" tooltip="Go to trend"/>
          </p:cNvPr>
          <p:cNvPicPr>
            <a:picLocks noChangeAspect="1"/>
          </p:cNvPicPr>
          <p:nvPr/>
        </p:nvPicPr>
        <p:blipFill>
          <a:blip r:embed="rId32"/>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7"/>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3"/>
          <a:stretch>
            <a:fillRect/>
          </a:stretch>
        </p:blipFill>
        <p:spPr>
          <a:xfrm>
            <a:off x="2524125" y="5238750"/>
            <a:ext cx="6477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Music-Tracking Time-Tellers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Guitime Function Watch Tells Time &amp; Helps You Fine-Tune Your Sound</a:t>
            </a:r>
          </a:p>
        </p:txBody>
      </p:sp>
      <p:pic>
        <p:nvPicPr>
          <p:cNvPr id="58" name="Image" descr="Image">
            <a:hlinkClick r:id="rId34" tooltip="Go to trend"/>
          </p:cNvPr>
          <p:cNvPicPr>
            <a:picLocks noChangeAspect="1"/>
          </p:cNvPicPr>
          <p:nvPr/>
        </p:nvPicPr>
        <p:blipFill>
          <a:blip r:embed="rId35"/>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7"/>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6"/>
          <a:stretch>
            <a:fillRect/>
          </a:stretch>
        </p:blipFill>
        <p:spPr>
          <a:xfrm>
            <a:off x="4714875" y="5238750"/>
            <a:ext cx="8382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Triathlete Training Watches</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Garmin Forerunner 910XT is Designed for Multisport Training</a:t>
            </a:r>
          </a:p>
        </p:txBody>
      </p:sp>
      <p:pic>
        <p:nvPicPr>
          <p:cNvPr id="63" name="Image" descr="Image">
            <a:hlinkClick r:id="rId37" tooltip="Go to trend"/>
          </p:cNvPr>
          <p:cNvPicPr>
            <a:picLocks noChangeAspect="1"/>
          </p:cNvPicPr>
          <p:nvPr/>
        </p:nvPicPr>
        <p:blipFill>
          <a:blip r:embed="rId38"/>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7"/>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39"/>
          <a:stretch>
            <a:fillRect/>
          </a:stretch>
        </p:blipFill>
        <p:spPr>
          <a:xfrm>
            <a:off x="6905625" y="5238750"/>
            <a:ext cx="43815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Calorie-Counting Wristwatches</a:t>
            </a:r>
          </a:p>
        </p:txBody>
      </p:sp>
      <p:sp>
        <p:nvSpPr>
          <p:cNvPr id="67" name="TextBox 66"/>
          <p:cNvSpPr txBox="1"/>
          <p:nvPr/>
        </p:nvSpPr>
        <p:spPr>
          <a:xfrm>
            <a:off x="68103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Bite Counter is Designed to Help You Cut Down at Dinner Time</a:t>
            </a:r>
          </a:p>
        </p:txBody>
      </p:sp>
    </p:spTree>
    <p:extLst>
      <p:ext uri="{BB962C8B-B14F-4D97-AF65-F5344CB8AC3E}">
        <p14:creationId xmlns:p14="http://schemas.microsoft.com/office/powerpoint/2010/main" val="178129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C:\Users\Jeremy\Desktop\Trend-Report-Covers-2013-45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4806" y="2655961"/>
            <a:ext cx="1178949" cy="9808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Jeremy\Desktop\Trend Hunter\Learning-Platform.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8036" y="5110202"/>
            <a:ext cx="1154705" cy="825586"/>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3802479" y="1491199"/>
            <a:ext cx="5000625" cy="3200400"/>
            <a:chOff x="3587750" y="1817688"/>
            <a:chExt cx="5000625" cy="3200400"/>
          </a:xfrm>
        </p:grpSpPr>
        <p:pic>
          <p:nvPicPr>
            <p:cNvPr id="33"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87750" y="1817688"/>
              <a:ext cx="50006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descr="C:\Users\Jeremy\Desktop\Trend Reports\Screenshots\Trend-Platform-Screenshot-10.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328071" y="2021304"/>
              <a:ext cx="3532561" cy="2573897"/>
            </a:xfrm>
            <a:prstGeom prst="rect">
              <a:avLst/>
            </a:prstGeom>
            <a:noFill/>
            <a:extLst>
              <a:ext uri="{909E8E84-426E-40DD-AFC4-6F175D3DCCD1}">
                <a14:hiddenFill xmlns:a14="http://schemas.microsoft.com/office/drawing/2010/main">
                  <a:solidFill>
                    <a:srgbClr val="FFFFFF"/>
                  </a:solidFill>
                </a14:hiddenFill>
              </a:ext>
            </a:extLst>
          </p:spPr>
        </p:pic>
      </p:grpSp>
      <p:sp>
        <p:nvSpPr>
          <p:cNvPr id="119" name="Rectangle 118"/>
          <p:cNvSpPr>
            <a:spLocks noChangeArrowheads="1"/>
          </p:cNvSpPr>
          <p:nvPr/>
        </p:nvSpPr>
        <p:spPr bwMode="auto">
          <a:xfrm>
            <a:off x="4044950" y="4713361"/>
            <a:ext cx="485616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685800" indent="-685800" eaLnBrk="0" fontAlgn="base" hangingPunct="0">
              <a:lnSpc>
                <a:spcPct val="70000"/>
              </a:lnSpc>
              <a:spcBef>
                <a:spcPct val="0"/>
              </a:spcBef>
              <a:spcAft>
                <a:spcPct val="0"/>
              </a:spcAft>
              <a:buClr>
                <a:srgbClr val="000000"/>
              </a:buClr>
            </a:pPr>
            <a:r>
              <a:rPr lang="en-US" sz="2000" dirty="0">
                <a:solidFill>
                  <a:srgbClr val="000000"/>
                </a:solidFill>
                <a:latin typeface="Arial" pitchFamily="34" charset="0"/>
                <a:cs typeface="Arial" pitchFamily="34" charset="0"/>
              </a:rPr>
              <a:t>1. </a:t>
            </a:r>
            <a:r>
              <a:rPr lang="en-US" sz="2000" dirty="0" smtClean="0">
                <a:solidFill>
                  <a:srgbClr val="000000"/>
                </a:solidFill>
                <a:latin typeface="Arial" pitchFamily="34" charset="0"/>
                <a:cs typeface="Arial" pitchFamily="34" charset="0"/>
              </a:rPr>
              <a:t>Find Better Ideas </a:t>
            </a:r>
            <a:r>
              <a:rPr lang="en-US" sz="2000" dirty="0" err="1" smtClean="0">
                <a:solidFill>
                  <a:srgbClr val="000000"/>
                </a:solidFill>
                <a:latin typeface="Arial" pitchFamily="34" charset="0"/>
                <a:cs typeface="Arial" pitchFamily="34" charset="0"/>
              </a:rPr>
              <a:t>Faster</a:t>
            </a:r>
            <a:r>
              <a:rPr lang="en-US" sz="2000" baseline="30000" dirty="0" err="1" smtClean="0">
                <a:solidFill>
                  <a:srgbClr val="000000"/>
                </a:solidFill>
                <a:latin typeface="Arial" pitchFamily="34" charset="0"/>
                <a:cs typeface="Arial" pitchFamily="34" charset="0"/>
              </a:rPr>
              <a:t>TM</a:t>
            </a:r>
            <a:endParaRPr lang="en-US" sz="2000" dirty="0">
              <a:solidFill>
                <a:srgbClr val="000000"/>
              </a:solidFill>
              <a:latin typeface="Arial" pitchFamily="34" charset="0"/>
              <a:cs typeface="Arial" pitchFamily="34" charset="0"/>
            </a:endParaRPr>
          </a:p>
        </p:txBody>
      </p:sp>
      <p:sp>
        <p:nvSpPr>
          <p:cNvPr id="126" name="Rectangle 125"/>
          <p:cNvSpPr>
            <a:spLocks noChangeArrowheads="1"/>
          </p:cNvSpPr>
          <p:nvPr/>
        </p:nvSpPr>
        <p:spPr bwMode="auto">
          <a:xfrm>
            <a:off x="4059238" y="5130873"/>
            <a:ext cx="485616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685800" indent="-685800" eaLnBrk="0" fontAlgn="base" hangingPunct="0">
              <a:lnSpc>
                <a:spcPct val="70000"/>
              </a:lnSpc>
              <a:spcBef>
                <a:spcPct val="0"/>
              </a:spcBef>
              <a:spcAft>
                <a:spcPct val="0"/>
              </a:spcAft>
              <a:buClr>
                <a:srgbClr val="000000"/>
              </a:buClr>
            </a:pPr>
            <a:r>
              <a:rPr lang="en-US" sz="2000" dirty="0">
                <a:solidFill>
                  <a:srgbClr val="000000"/>
                </a:solidFill>
                <a:latin typeface="Arial" pitchFamily="34" charset="0"/>
                <a:cs typeface="Arial" pitchFamily="34" charset="0"/>
              </a:rPr>
              <a:t>2. Track competitor innovation</a:t>
            </a:r>
          </a:p>
        </p:txBody>
      </p:sp>
      <p:sp>
        <p:nvSpPr>
          <p:cNvPr id="127" name="Rectangle 126"/>
          <p:cNvSpPr>
            <a:spLocks noChangeArrowheads="1"/>
          </p:cNvSpPr>
          <p:nvPr/>
        </p:nvSpPr>
        <p:spPr bwMode="auto">
          <a:xfrm>
            <a:off x="4059238" y="5573786"/>
            <a:ext cx="485616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685800" indent="-685800" eaLnBrk="0" fontAlgn="base" hangingPunct="0">
              <a:lnSpc>
                <a:spcPct val="70000"/>
              </a:lnSpc>
              <a:spcBef>
                <a:spcPct val="0"/>
              </a:spcBef>
              <a:spcAft>
                <a:spcPct val="0"/>
              </a:spcAft>
              <a:buClr>
                <a:srgbClr val="000000"/>
              </a:buClr>
            </a:pPr>
            <a:r>
              <a:rPr lang="en-US" sz="2000" dirty="0">
                <a:solidFill>
                  <a:srgbClr val="000000"/>
                </a:solidFill>
                <a:latin typeface="Arial" pitchFamily="34" charset="0"/>
                <a:cs typeface="Arial" pitchFamily="34" charset="0"/>
              </a:rPr>
              <a:t>3. Identify emerging opportunities </a:t>
            </a:r>
          </a:p>
        </p:txBody>
      </p:sp>
      <p:sp>
        <p:nvSpPr>
          <p:cNvPr id="31" name="Left Brace 30"/>
          <p:cNvSpPr>
            <a:spLocks/>
          </p:cNvSpPr>
          <p:nvPr/>
        </p:nvSpPr>
        <p:spPr bwMode="auto">
          <a:xfrm rot="10800000">
            <a:off x="3233056" y="1566018"/>
            <a:ext cx="533400" cy="4604307"/>
          </a:xfrm>
          <a:prstGeom prst="leftBrace">
            <a:avLst>
              <a:gd name="adj1" fmla="val 79753"/>
              <a:gd name="adj2" fmla="val 38268"/>
            </a:avLst>
          </a:prstGeom>
          <a:noFill/>
          <a:ln w="28575" algn="ctr">
            <a:solidFill>
              <a:schemeClr val="bg1">
                <a:lumMod val="8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lnSpc>
                <a:spcPct val="80000"/>
              </a:lnSpc>
              <a:spcBef>
                <a:spcPct val="0"/>
              </a:spcBef>
              <a:spcAft>
                <a:spcPct val="0"/>
              </a:spcAft>
            </a:pPr>
            <a:endParaRPr lang="en-US" sz="2100">
              <a:solidFill>
                <a:srgbClr val="FFFFFF"/>
              </a:solidFill>
              <a:latin typeface="Arial" charset="0"/>
            </a:endParaRPr>
          </a:p>
        </p:txBody>
      </p:sp>
      <p:sp>
        <p:nvSpPr>
          <p:cNvPr id="35" name="Rectangle 68"/>
          <p:cNvSpPr>
            <a:spLocks noChangeArrowheads="1"/>
          </p:cNvSpPr>
          <p:nvPr/>
        </p:nvSpPr>
        <p:spPr bwMode="auto">
          <a:xfrm>
            <a:off x="1742578" y="1589161"/>
            <a:ext cx="168671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fontAlgn="base">
              <a:lnSpc>
                <a:spcPct val="80000"/>
              </a:lnSpc>
              <a:spcBef>
                <a:spcPct val="0"/>
              </a:spcBef>
              <a:spcAft>
                <a:spcPct val="0"/>
              </a:spcAft>
            </a:pPr>
            <a:r>
              <a:rPr lang="en-US" sz="2000" b="1" dirty="0" smtClean="0">
                <a:solidFill>
                  <a:srgbClr val="000000"/>
                </a:solidFill>
                <a:latin typeface="+mj-lt"/>
              </a:rPr>
              <a:t>Curated Reports</a:t>
            </a:r>
          </a:p>
          <a:p>
            <a:pPr fontAlgn="base">
              <a:lnSpc>
                <a:spcPct val="80000"/>
              </a:lnSpc>
              <a:spcBef>
                <a:spcPct val="0"/>
              </a:spcBef>
              <a:spcAft>
                <a:spcPct val="0"/>
              </a:spcAft>
            </a:pPr>
            <a:r>
              <a:rPr lang="en-US" sz="1200" b="1" dirty="0" smtClean="0">
                <a:solidFill>
                  <a:srgbClr val="FF0000"/>
                </a:solidFill>
                <a:latin typeface="+mj-lt"/>
              </a:rPr>
              <a:t>Monthly Reports</a:t>
            </a:r>
            <a:endParaRPr lang="en-US" sz="1200" b="1" dirty="0">
              <a:solidFill>
                <a:srgbClr val="FF0000"/>
              </a:solidFill>
              <a:latin typeface="+mj-lt"/>
            </a:endParaRPr>
          </a:p>
        </p:txBody>
      </p:sp>
      <p:sp>
        <p:nvSpPr>
          <p:cNvPr id="36" name="Rectangle 68"/>
          <p:cNvSpPr>
            <a:spLocks noChangeArrowheads="1"/>
          </p:cNvSpPr>
          <p:nvPr/>
        </p:nvSpPr>
        <p:spPr bwMode="auto">
          <a:xfrm>
            <a:off x="1742578" y="3955372"/>
            <a:ext cx="168671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fontAlgn="base">
              <a:lnSpc>
                <a:spcPct val="80000"/>
              </a:lnSpc>
              <a:spcBef>
                <a:spcPct val="0"/>
              </a:spcBef>
              <a:spcAft>
                <a:spcPct val="0"/>
              </a:spcAft>
            </a:pPr>
            <a:r>
              <a:rPr lang="en-US" sz="2000" b="1" dirty="0" smtClean="0">
                <a:solidFill>
                  <a:srgbClr val="000000"/>
                </a:solidFill>
                <a:latin typeface="+mj-lt"/>
              </a:rPr>
              <a:t>Custom Dashboard</a:t>
            </a:r>
            <a:r>
              <a:rPr lang="en-US" b="1" dirty="0" smtClean="0">
                <a:solidFill>
                  <a:srgbClr val="000000"/>
                </a:solidFill>
                <a:latin typeface="+mj-lt"/>
              </a:rPr>
              <a:t/>
            </a:r>
            <a:br>
              <a:rPr lang="en-US" b="1" dirty="0" smtClean="0">
                <a:solidFill>
                  <a:srgbClr val="000000"/>
                </a:solidFill>
                <a:latin typeface="+mj-lt"/>
              </a:rPr>
            </a:br>
            <a:r>
              <a:rPr lang="en-US" sz="1200" b="1" dirty="0" smtClean="0">
                <a:solidFill>
                  <a:srgbClr val="FF0000"/>
                </a:solidFill>
                <a:latin typeface="+mj-lt"/>
              </a:rPr>
              <a:t>180,000 Ideas</a:t>
            </a:r>
            <a:endParaRPr lang="en-US" sz="1200" b="1" dirty="0">
              <a:solidFill>
                <a:srgbClr val="FF0000"/>
              </a:solidFill>
              <a:latin typeface="+mj-lt"/>
            </a:endParaRPr>
          </a:p>
        </p:txBody>
      </p:sp>
      <p:sp>
        <p:nvSpPr>
          <p:cNvPr id="37" name="Rectangle 68"/>
          <p:cNvSpPr>
            <a:spLocks noChangeArrowheads="1"/>
          </p:cNvSpPr>
          <p:nvPr/>
        </p:nvSpPr>
        <p:spPr bwMode="auto">
          <a:xfrm>
            <a:off x="1742576" y="2722454"/>
            <a:ext cx="168672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fontAlgn="base">
              <a:lnSpc>
                <a:spcPct val="80000"/>
              </a:lnSpc>
              <a:spcBef>
                <a:spcPct val="0"/>
              </a:spcBef>
              <a:spcAft>
                <a:spcPct val="0"/>
              </a:spcAft>
            </a:pPr>
            <a:r>
              <a:rPr lang="en-US" sz="2000" b="1" dirty="0" smtClean="0">
                <a:solidFill>
                  <a:srgbClr val="000000"/>
                </a:solidFill>
                <a:latin typeface="+mj-lt"/>
              </a:rPr>
              <a:t>Reports &amp; PRO Content</a:t>
            </a:r>
            <a:r>
              <a:rPr lang="en-US" b="1" dirty="0" smtClean="0">
                <a:solidFill>
                  <a:srgbClr val="000000"/>
                </a:solidFill>
                <a:latin typeface="+mj-lt"/>
              </a:rPr>
              <a:t/>
            </a:r>
            <a:br>
              <a:rPr lang="en-US" b="1" dirty="0" smtClean="0">
                <a:solidFill>
                  <a:srgbClr val="000000"/>
                </a:solidFill>
                <a:latin typeface="+mj-lt"/>
              </a:rPr>
            </a:br>
            <a:r>
              <a:rPr lang="en-US" sz="1200" b="1" dirty="0" smtClean="0">
                <a:solidFill>
                  <a:srgbClr val="FF0000"/>
                </a:solidFill>
                <a:latin typeface="+mj-lt"/>
              </a:rPr>
              <a:t>2,000 PRO Trends</a:t>
            </a:r>
            <a:endParaRPr lang="en-US" sz="1200" b="1" dirty="0">
              <a:solidFill>
                <a:srgbClr val="FF0000"/>
              </a:solidFill>
              <a:latin typeface="+mj-lt"/>
            </a:endParaRPr>
          </a:p>
        </p:txBody>
      </p:sp>
      <p:sp>
        <p:nvSpPr>
          <p:cNvPr id="38" name="Rectangle 68"/>
          <p:cNvSpPr>
            <a:spLocks noChangeArrowheads="1"/>
          </p:cNvSpPr>
          <p:nvPr/>
        </p:nvSpPr>
        <p:spPr bwMode="auto">
          <a:xfrm>
            <a:off x="1752897" y="5122357"/>
            <a:ext cx="1638004" cy="1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fontAlgn="base">
              <a:lnSpc>
                <a:spcPct val="80000"/>
              </a:lnSpc>
              <a:spcBef>
                <a:spcPct val="0"/>
              </a:spcBef>
              <a:spcAft>
                <a:spcPct val="0"/>
              </a:spcAft>
            </a:pPr>
            <a:r>
              <a:rPr lang="en-US" sz="2000" b="1" dirty="0" smtClean="0">
                <a:solidFill>
                  <a:srgbClr val="000000"/>
                </a:solidFill>
                <a:latin typeface="+mj-lt"/>
              </a:rPr>
              <a:t>eLearning</a:t>
            </a:r>
            <a:r>
              <a:rPr lang="en-US" b="1" dirty="0" smtClean="0">
                <a:solidFill>
                  <a:srgbClr val="000000"/>
                </a:solidFill>
                <a:latin typeface="+mj-lt"/>
              </a:rPr>
              <a:t> </a:t>
            </a:r>
            <a:br>
              <a:rPr lang="en-US" b="1" dirty="0" smtClean="0">
                <a:solidFill>
                  <a:srgbClr val="000000"/>
                </a:solidFill>
                <a:latin typeface="+mj-lt"/>
              </a:rPr>
            </a:br>
            <a:r>
              <a:rPr lang="en-US" sz="1200" b="1" dirty="0" smtClean="0">
                <a:solidFill>
                  <a:srgbClr val="FF0000"/>
                </a:solidFill>
                <a:latin typeface="+mj-lt"/>
              </a:rPr>
              <a:t>2,000 Videos</a:t>
            </a:r>
            <a:br>
              <a:rPr lang="en-US" sz="1200" b="1" dirty="0" smtClean="0">
                <a:solidFill>
                  <a:srgbClr val="FF0000"/>
                </a:solidFill>
                <a:latin typeface="+mj-lt"/>
              </a:rPr>
            </a:br>
            <a:r>
              <a:rPr lang="en-US" sz="1100" b="1" dirty="0" smtClean="0">
                <a:solidFill>
                  <a:srgbClr val="FF0000"/>
                </a:solidFill>
                <a:latin typeface="+mj-lt"/>
              </a:rPr>
              <a:t/>
            </a:r>
            <a:br>
              <a:rPr lang="en-US" sz="1100" b="1" dirty="0" smtClean="0">
                <a:solidFill>
                  <a:srgbClr val="FF0000"/>
                </a:solidFill>
                <a:latin typeface="+mj-lt"/>
              </a:rPr>
            </a:br>
            <a:r>
              <a:rPr lang="en-US" sz="2000" b="1" dirty="0" smtClean="0">
                <a:solidFill>
                  <a:srgbClr val="000000"/>
                </a:solidFill>
                <a:latin typeface="+mj-lt"/>
              </a:rPr>
              <a:t>+ Optional</a:t>
            </a:r>
          </a:p>
          <a:p>
            <a:pPr fontAlgn="base">
              <a:lnSpc>
                <a:spcPct val="80000"/>
              </a:lnSpc>
              <a:spcBef>
                <a:spcPct val="0"/>
              </a:spcBef>
              <a:spcAft>
                <a:spcPct val="0"/>
              </a:spcAft>
            </a:pPr>
            <a:r>
              <a:rPr lang="en-US" sz="2000" b="1" dirty="0" smtClean="0">
                <a:solidFill>
                  <a:srgbClr val="000000"/>
                </a:solidFill>
                <a:latin typeface="+mj-lt"/>
              </a:rPr>
              <a:t>Workshops</a:t>
            </a:r>
            <a:endParaRPr lang="en-US" sz="2000" b="1" dirty="0">
              <a:solidFill>
                <a:srgbClr val="000000"/>
              </a:solidFill>
              <a:latin typeface="+mj-lt"/>
            </a:endParaRPr>
          </a:p>
        </p:txBody>
      </p:sp>
      <p:pic>
        <p:nvPicPr>
          <p:cNvPr id="39" name="Picture 7"/>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58037" y="1593488"/>
            <a:ext cx="1165718" cy="65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 name="Picture 6" descr="Trend Hunter PRO"/>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b="7887"/>
          <a:stretch/>
        </p:blipFill>
        <p:spPr bwMode="auto">
          <a:xfrm>
            <a:off x="392348" y="3875161"/>
            <a:ext cx="1293257" cy="89938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a:spLocks noChangeArrowheads="1"/>
          </p:cNvSpPr>
          <p:nvPr/>
        </p:nvSpPr>
        <p:spPr bwMode="auto">
          <a:xfrm>
            <a:off x="4059238" y="6005142"/>
            <a:ext cx="485616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685800" indent="-685800" eaLnBrk="0" fontAlgn="base" hangingPunct="0">
              <a:lnSpc>
                <a:spcPct val="70000"/>
              </a:lnSpc>
              <a:spcBef>
                <a:spcPct val="0"/>
              </a:spcBef>
              <a:spcAft>
                <a:spcPct val="0"/>
              </a:spcAft>
              <a:buClr>
                <a:srgbClr val="000000"/>
              </a:buClr>
            </a:pPr>
            <a:r>
              <a:rPr lang="en-US" sz="2000" dirty="0" smtClean="0">
                <a:solidFill>
                  <a:srgbClr val="000000"/>
                </a:solidFill>
                <a:latin typeface="Arial" pitchFamily="34" charset="0"/>
                <a:cs typeface="Arial" pitchFamily="34" charset="0"/>
              </a:rPr>
              <a:t>4. Save time and effort</a:t>
            </a:r>
            <a:endParaRPr lang="en-US" sz="2000" dirty="0">
              <a:solidFill>
                <a:srgbClr val="000000"/>
              </a:solidFill>
              <a:latin typeface="Arial" pitchFamily="34" charset="0"/>
              <a:cs typeface="Arial" pitchFamily="34" charset="0"/>
            </a:endParaRPr>
          </a:p>
        </p:txBody>
      </p:sp>
      <p:sp>
        <p:nvSpPr>
          <p:cNvPr id="22" name="TextBox 21"/>
          <p:cNvSpPr txBox="1"/>
          <p:nvPr/>
        </p:nvSpPr>
        <p:spPr>
          <a:xfrm>
            <a:off x="268704" y="27210"/>
            <a:ext cx="6589295" cy="646331"/>
          </a:xfrm>
          <a:prstGeom prst="rect">
            <a:avLst/>
          </a:prstGeom>
        </p:spPr>
        <p:txBody>
          <a:bodyPr vertOverflow="overflow" horzOverflow="overflow" wrap="square" lIns="91440" tIns="45720" rIns="91440" bIns="45720" numCol="1" rtlCol="0">
            <a:spAutoFit/>
          </a:bodyPr>
          <a:lstStyle/>
          <a:p>
            <a:pPr lvl="0" fontAlgn="base"/>
            <a:r>
              <a:rPr lang="en-US" sz="3600" b="1" dirty="0" smtClean="0">
                <a:solidFill>
                  <a:srgbClr val="FF0000"/>
                </a:solidFill>
                <a:latin typeface="Arial" pitchFamily="34" charset="0"/>
                <a:cs typeface="Arial" pitchFamily="34" charset="0"/>
              </a:rPr>
              <a:t>Find Better Ideas, Faster</a:t>
            </a:r>
          </a:p>
        </p:txBody>
      </p:sp>
      <p:sp>
        <p:nvSpPr>
          <p:cNvPr id="23" name="TextBox 22"/>
          <p:cNvSpPr txBox="1"/>
          <p:nvPr/>
        </p:nvSpPr>
        <p:spPr>
          <a:xfrm>
            <a:off x="285750" y="611817"/>
            <a:ext cx="8477250" cy="523220"/>
          </a:xfrm>
          <a:prstGeom prst="rect">
            <a:avLst/>
          </a:prstGeom>
        </p:spPr>
        <p:txBody>
          <a:bodyPr vertOverflow="overflow" horzOverflow="overflow" wrap="square" lIns="91440" tIns="45720" rIns="91440" bIns="45720" numCol="1" rtlCol="0">
            <a:spAutoFit/>
          </a:bodyPr>
          <a:lstStyle/>
          <a:p>
            <a:pPr lvl="0" fontAlgn="base"/>
            <a:r>
              <a:rPr lang="en-US" sz="1400" dirty="0" smtClean="0">
                <a:solidFill>
                  <a:schemeClr val="tx1">
                    <a:lumMod val="50000"/>
                    <a:lumOff val="50000"/>
                  </a:schemeClr>
                </a:solidFill>
                <a:latin typeface="Arial"/>
              </a:rPr>
              <a:t>Join </a:t>
            </a:r>
            <a:r>
              <a:rPr lang="en-US" sz="1400" dirty="0">
                <a:solidFill>
                  <a:schemeClr val="tx1">
                    <a:lumMod val="50000"/>
                    <a:lumOff val="50000"/>
                  </a:schemeClr>
                </a:solidFill>
                <a:latin typeface="Arial"/>
              </a:rPr>
              <a:t>leading brands who supercharge innovation with our Trend Reports and </a:t>
            </a:r>
            <a:r>
              <a:rPr lang="en-US" sz="1400" dirty="0" smtClean="0">
                <a:solidFill>
                  <a:schemeClr val="tx1">
                    <a:lumMod val="50000"/>
                    <a:lumOff val="50000"/>
                  </a:schemeClr>
                </a:solidFill>
                <a:latin typeface="Arial"/>
              </a:rPr>
              <a:t>Advisory </a:t>
            </a:r>
            <a:r>
              <a:rPr lang="en-US" sz="1400" dirty="0" smtClean="0">
                <a:solidFill>
                  <a:schemeClr val="tx1">
                    <a:lumMod val="50000"/>
                    <a:lumOff val="50000"/>
                  </a:schemeClr>
                </a:solidFill>
                <a:latin typeface="Arial"/>
              </a:rPr>
              <a:t>service.  Starting </a:t>
            </a:r>
            <a:r>
              <a:rPr lang="en-US" sz="1400" dirty="0" smtClean="0">
                <a:solidFill>
                  <a:schemeClr val="tx1">
                    <a:lumMod val="50000"/>
                    <a:lumOff val="50000"/>
                  </a:schemeClr>
                </a:solidFill>
                <a:latin typeface="Arial"/>
              </a:rPr>
              <a:t>at $9k / </a:t>
            </a:r>
            <a:r>
              <a:rPr lang="en-US" sz="1400" dirty="0" smtClean="0">
                <a:solidFill>
                  <a:schemeClr val="tx1">
                    <a:lumMod val="50000"/>
                    <a:lumOff val="50000"/>
                  </a:schemeClr>
                </a:solidFill>
                <a:latin typeface="Arial"/>
              </a:rPr>
              <a:t>year, </a:t>
            </a:r>
            <a:r>
              <a:rPr lang="en-US" sz="1400" dirty="0" smtClean="0">
                <a:solidFill>
                  <a:schemeClr val="tx1">
                    <a:lumMod val="50000"/>
                    <a:lumOff val="50000"/>
                  </a:schemeClr>
                </a:solidFill>
                <a:latin typeface="Arial"/>
              </a:rPr>
              <a:t>your team can get monthly curated reports and special access to the </a:t>
            </a:r>
            <a:r>
              <a:rPr lang="en-US" sz="1400" dirty="0">
                <a:solidFill>
                  <a:schemeClr val="tx1">
                    <a:lumMod val="50000"/>
                    <a:lumOff val="50000"/>
                  </a:schemeClr>
                </a:solidFill>
                <a:latin typeface="Arial"/>
              </a:rPr>
              <a:t>world’s #1 trend platform. </a:t>
            </a:r>
          </a:p>
        </p:txBody>
      </p:sp>
      <p:sp>
        <p:nvSpPr>
          <p:cNvPr id="24" name="Rectangle 23"/>
          <p:cNvSpPr/>
          <p:nvPr/>
        </p:nvSpPr>
        <p:spPr>
          <a:xfrm>
            <a:off x="5614737" y="66661"/>
            <a:ext cx="357790" cy="307777"/>
          </a:xfrm>
          <a:prstGeom prst="rect">
            <a:avLst/>
          </a:prstGeom>
        </p:spPr>
        <p:txBody>
          <a:bodyPr wrap="none">
            <a:spAutoFit/>
          </a:bodyPr>
          <a:lstStyle/>
          <a:p>
            <a:r>
              <a:rPr lang="en-US" sz="1400" b="1" baseline="30000" dirty="0">
                <a:solidFill>
                  <a:srgbClr val="FF0000"/>
                </a:solidFill>
                <a:latin typeface="Arial" pitchFamily="34" charset="0"/>
                <a:cs typeface="Arial" pitchFamily="34" charset="0"/>
              </a:rPr>
              <a:t>TM</a:t>
            </a:r>
            <a:endParaRPr lang="en-US" sz="1400" dirty="0"/>
          </a:p>
        </p:txBody>
      </p:sp>
    </p:spTree>
    <p:extLst>
      <p:ext uri="{BB962C8B-B14F-4D97-AF65-F5344CB8AC3E}">
        <p14:creationId xmlns:p14="http://schemas.microsoft.com/office/powerpoint/2010/main" val="3077200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250"/>
                                        <p:tgtEl>
                                          <p:spTgt spid="119"/>
                                        </p:tgtEl>
                                      </p:cBhvr>
                                    </p:animEffect>
                                    <p:anim calcmode="lin" valueType="num">
                                      <p:cBhvr>
                                        <p:cTn id="8" dur="250" fill="hold"/>
                                        <p:tgtEl>
                                          <p:spTgt spid="119"/>
                                        </p:tgtEl>
                                        <p:attrNameLst>
                                          <p:attrName>ppt_x</p:attrName>
                                        </p:attrNameLst>
                                      </p:cBhvr>
                                      <p:tavLst>
                                        <p:tav tm="0">
                                          <p:val>
                                            <p:strVal val="#ppt_x"/>
                                          </p:val>
                                        </p:tav>
                                        <p:tav tm="100000">
                                          <p:val>
                                            <p:strVal val="#ppt_x"/>
                                          </p:val>
                                        </p:tav>
                                      </p:tavLst>
                                    </p:anim>
                                    <p:anim calcmode="lin" valueType="num">
                                      <p:cBhvr>
                                        <p:cTn id="9" dur="25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6"/>
                                        </p:tgtEl>
                                        <p:attrNameLst>
                                          <p:attrName>style.visibility</p:attrName>
                                        </p:attrNameLst>
                                      </p:cBhvr>
                                      <p:to>
                                        <p:strVal val="visible"/>
                                      </p:to>
                                    </p:set>
                                    <p:animEffect transition="in" filter="fade">
                                      <p:cBhvr>
                                        <p:cTn id="14" dur="250"/>
                                        <p:tgtEl>
                                          <p:spTgt spid="126"/>
                                        </p:tgtEl>
                                      </p:cBhvr>
                                    </p:animEffect>
                                    <p:anim calcmode="lin" valueType="num">
                                      <p:cBhvr>
                                        <p:cTn id="15" dur="250" fill="hold"/>
                                        <p:tgtEl>
                                          <p:spTgt spid="126"/>
                                        </p:tgtEl>
                                        <p:attrNameLst>
                                          <p:attrName>ppt_x</p:attrName>
                                        </p:attrNameLst>
                                      </p:cBhvr>
                                      <p:tavLst>
                                        <p:tav tm="0">
                                          <p:val>
                                            <p:strVal val="#ppt_x"/>
                                          </p:val>
                                        </p:tav>
                                        <p:tav tm="100000">
                                          <p:val>
                                            <p:strVal val="#ppt_x"/>
                                          </p:val>
                                        </p:tav>
                                      </p:tavLst>
                                    </p:anim>
                                    <p:anim calcmode="lin" valueType="num">
                                      <p:cBhvr>
                                        <p:cTn id="16" dur="25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250"/>
                                        <p:tgtEl>
                                          <p:spTgt spid="127"/>
                                        </p:tgtEl>
                                      </p:cBhvr>
                                    </p:animEffect>
                                    <p:anim calcmode="lin" valueType="num">
                                      <p:cBhvr>
                                        <p:cTn id="22" dur="250" fill="hold"/>
                                        <p:tgtEl>
                                          <p:spTgt spid="127"/>
                                        </p:tgtEl>
                                        <p:attrNameLst>
                                          <p:attrName>ppt_x</p:attrName>
                                        </p:attrNameLst>
                                      </p:cBhvr>
                                      <p:tavLst>
                                        <p:tav tm="0">
                                          <p:val>
                                            <p:strVal val="#ppt_x"/>
                                          </p:val>
                                        </p:tav>
                                        <p:tav tm="100000">
                                          <p:val>
                                            <p:strVal val="#ppt_x"/>
                                          </p:val>
                                        </p:tav>
                                      </p:tavLst>
                                    </p:anim>
                                    <p:anim calcmode="lin" valueType="num">
                                      <p:cBhvr>
                                        <p:cTn id="23" dur="250" fill="hold"/>
                                        <p:tgtEl>
                                          <p:spTgt spid="127"/>
                                        </p:tgtEl>
                                        <p:attrNameLst>
                                          <p:attrName>ppt_y</p:attrName>
                                        </p:attrNameLst>
                                      </p:cBhvr>
                                      <p:tavLst>
                                        <p:tav tm="0">
                                          <p:val>
                                            <p:strVal val="#ppt_y+.1"/>
                                          </p:val>
                                        </p:tav>
                                        <p:tav tm="100000">
                                          <p:val>
                                            <p:strVal val="#ppt_y"/>
                                          </p:val>
                                        </p:tav>
                                      </p:tavLst>
                                    </p:anim>
                                  </p:childTnLst>
                                </p:cTn>
                              </p:par>
                            </p:childTnLst>
                          </p:cTn>
                        </p:par>
                        <p:par>
                          <p:cTn id="24" fill="hold">
                            <p:stCondLst>
                              <p:cond delay="25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50"/>
                                        <p:tgtEl>
                                          <p:spTgt spid="21"/>
                                        </p:tgtEl>
                                      </p:cBhvr>
                                    </p:animEffect>
                                    <p:anim calcmode="lin" valueType="num">
                                      <p:cBhvr>
                                        <p:cTn id="33" dur="250" fill="hold"/>
                                        <p:tgtEl>
                                          <p:spTgt spid="21"/>
                                        </p:tgtEl>
                                        <p:attrNameLst>
                                          <p:attrName>ppt_x</p:attrName>
                                        </p:attrNameLst>
                                      </p:cBhvr>
                                      <p:tavLst>
                                        <p:tav tm="0">
                                          <p:val>
                                            <p:strVal val="#ppt_x"/>
                                          </p:val>
                                        </p:tav>
                                        <p:tav tm="100000">
                                          <p:val>
                                            <p:strVal val="#ppt_x"/>
                                          </p:val>
                                        </p:tav>
                                      </p:tavLst>
                                    </p:anim>
                                    <p:anim calcmode="lin" valueType="num">
                                      <p:cBhvr>
                                        <p:cTn id="34"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6" grpId="0"/>
      <p:bldP spid="127" grpId="0"/>
      <p:bldP spid="31" grpId="0"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5362575" y="6238875"/>
            <a:ext cx="3781425" cy="619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IndustREtail</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Business interiors go ultra-minimalist with an industrial aesthetic</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Designers have been embracing minimalism throughout the past few years, and now this direction is going to the extreme, with the industrial aesthetic becoming the design go-to for retail and business interiors. Featuring raw wood, concrete materials and other bare-bones, unfinished elements, these industrial-looking retail and business spaces provide consumers with a more subdued sensory experience and offer a clean aesthetic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Ideas + 61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http://www.trendhunter.com/id/150445</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3524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3619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76225"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13906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Rustic Industrial Restaurants</a:t>
            </a:r>
          </a:p>
        </p:txBody>
      </p:sp>
      <p:sp>
        <p:nvSpPr>
          <p:cNvPr id="32" name="TextBox 31"/>
          <p:cNvSpPr txBox="1"/>
          <p:nvPr/>
        </p:nvSpPr>
        <p:spPr>
          <a:xfrm>
            <a:off x="2381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Cocotte Presents a Gritty Interior Design</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12192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Wine Cellar Lounges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Carbon Bar Offers an Industrial and Contemporary Atmosphere</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12954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Industrial Ice Cream Shops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Polka Gelato by Vonsung Features a Cool Concrete Design</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8763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Ruggedly Raw Boutiques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Hostem Shop in London Offers a Simple &amp; Unfinished Look</a:t>
            </a:r>
          </a:p>
        </p:txBody>
      </p:sp>
      <p:pic>
        <p:nvPicPr>
          <p:cNvPr id="48" name="Image" descr="Image">
            <a:hlinkClick r:id="rId28" tooltip="Go to trend"/>
          </p:cNvPr>
          <p:cNvPicPr>
            <a:picLocks noChangeAspect="1"/>
          </p:cNvPicPr>
          <p:nvPr/>
        </p:nvPicPr>
        <p:blipFill>
          <a:blip r:embed="rId29"/>
          <a:stretch>
            <a:fillRect/>
          </a:stretch>
        </p:blipFill>
        <p:spPr>
          <a:xfrm>
            <a:off x="952500" y="4000500"/>
            <a:ext cx="1905000" cy="1247775"/>
          </a:xfrm>
          <a:prstGeom prst="rect">
            <a:avLst/>
          </a:prstGeom>
        </p:spPr>
      </p:pic>
      <p:pic>
        <p:nvPicPr>
          <p:cNvPr id="49" name="bar1" descr="bar1"/>
          <p:cNvPicPr>
            <a:picLocks noChangeAspect="1"/>
          </p:cNvPicPr>
          <p:nvPr/>
        </p:nvPicPr>
        <p:blipFill>
          <a:blip r:embed="rId17"/>
          <a:stretch>
            <a:fillRect/>
          </a:stretch>
        </p:blipFill>
        <p:spPr>
          <a:xfrm>
            <a:off x="952500" y="5238750"/>
            <a:ext cx="1905000" cy="38100"/>
          </a:xfrm>
          <a:prstGeom prst="rect">
            <a:avLst/>
          </a:prstGeom>
        </p:spPr>
      </p:pic>
      <p:pic>
        <p:nvPicPr>
          <p:cNvPr id="50" name="bar1" descr="bar1"/>
          <p:cNvPicPr>
            <a:picLocks noChangeAspect="1"/>
          </p:cNvPicPr>
          <p:nvPr/>
        </p:nvPicPr>
        <p:blipFill>
          <a:blip r:embed="rId30"/>
          <a:stretch>
            <a:fillRect/>
          </a:stretch>
        </p:blipFill>
        <p:spPr>
          <a:xfrm>
            <a:off x="952500" y="5238750"/>
            <a:ext cx="1047750" cy="38100"/>
          </a:xfrm>
          <a:prstGeom prst="rect">
            <a:avLst/>
          </a:prstGeom>
        </p:spPr>
      </p:pic>
      <p:sp>
        <p:nvSpPr>
          <p:cNvPr id="51" name="TextBox 50"/>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Contemporary Concrete Galleries</a:t>
            </a:r>
          </a:p>
        </p:txBody>
      </p:sp>
      <p:sp>
        <p:nvSpPr>
          <p:cNvPr id="52" name="TextBox 51"/>
          <p:cNvSpPr txBox="1"/>
          <p:nvPr/>
        </p:nvSpPr>
        <p:spPr>
          <a:xfrm>
            <a:off x="857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Pitsou Kedem Designs Stylish Showroom for B&amp;B Italia</a:t>
            </a:r>
          </a:p>
        </p:txBody>
      </p:sp>
      <p:pic>
        <p:nvPicPr>
          <p:cNvPr id="53" name="Image" descr="Image">
            <a:hlinkClick r:id="rId31" tooltip="Go to trend"/>
          </p:cNvPr>
          <p:cNvPicPr>
            <a:picLocks noChangeAspect="1"/>
          </p:cNvPicPr>
          <p:nvPr/>
        </p:nvPicPr>
        <p:blipFill>
          <a:blip r:embed="rId32"/>
          <a:stretch>
            <a:fillRect/>
          </a:stretch>
        </p:blipFill>
        <p:spPr>
          <a:xfrm>
            <a:off x="3619500" y="4000500"/>
            <a:ext cx="1905000" cy="1247775"/>
          </a:xfrm>
          <a:prstGeom prst="rect">
            <a:avLst/>
          </a:prstGeom>
        </p:spPr>
      </p:pic>
      <p:pic>
        <p:nvPicPr>
          <p:cNvPr id="54" name="bar1" descr="bar1"/>
          <p:cNvPicPr>
            <a:picLocks noChangeAspect="1"/>
          </p:cNvPicPr>
          <p:nvPr/>
        </p:nvPicPr>
        <p:blipFill>
          <a:blip r:embed="rId17"/>
          <a:stretch>
            <a:fillRect/>
          </a:stretch>
        </p:blipFill>
        <p:spPr>
          <a:xfrm>
            <a:off x="3619500" y="5238750"/>
            <a:ext cx="1905000" cy="38100"/>
          </a:xfrm>
          <a:prstGeom prst="rect">
            <a:avLst/>
          </a:prstGeom>
        </p:spPr>
      </p:pic>
      <p:pic>
        <p:nvPicPr>
          <p:cNvPr id="55" name="bar1" descr="bar1"/>
          <p:cNvPicPr>
            <a:picLocks noChangeAspect="1"/>
          </p:cNvPicPr>
          <p:nvPr/>
        </p:nvPicPr>
        <p:blipFill>
          <a:blip r:embed="rId33"/>
          <a:stretch>
            <a:fillRect/>
          </a:stretch>
        </p:blipFill>
        <p:spPr>
          <a:xfrm>
            <a:off x="3619500" y="5238750"/>
            <a:ext cx="895350" cy="38100"/>
          </a:xfrm>
          <a:prstGeom prst="rect">
            <a:avLst/>
          </a:prstGeom>
        </p:spPr>
      </p:pic>
      <p:sp>
        <p:nvSpPr>
          <p:cNvPr id="56" name="TextBox 55"/>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Industrial Minimalist Shops</a:t>
            </a:r>
          </a:p>
        </p:txBody>
      </p:sp>
      <p:sp>
        <p:nvSpPr>
          <p:cNvPr id="57" name="TextBox 56"/>
          <p:cNvSpPr txBox="1"/>
          <p:nvPr/>
        </p:nvSpPr>
        <p:spPr>
          <a:xfrm>
            <a:off x="3524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Local Firm's First Concept Store is Straightforward &amp; Stylish</a:t>
            </a:r>
          </a:p>
        </p:txBody>
      </p:sp>
      <p:pic>
        <p:nvPicPr>
          <p:cNvPr id="58" name="Image" descr="Image">
            <a:hlinkClick r:id="rId34" tooltip="Go to trend"/>
          </p:cNvPr>
          <p:cNvPicPr>
            <a:picLocks noChangeAspect="1"/>
          </p:cNvPicPr>
          <p:nvPr/>
        </p:nvPicPr>
        <p:blipFill>
          <a:blip r:embed="rId35"/>
          <a:stretch>
            <a:fillRect/>
          </a:stretch>
        </p:blipFill>
        <p:spPr>
          <a:xfrm>
            <a:off x="6286500" y="4000500"/>
            <a:ext cx="1905000" cy="1247775"/>
          </a:xfrm>
          <a:prstGeom prst="rect">
            <a:avLst/>
          </a:prstGeom>
        </p:spPr>
      </p:pic>
      <p:pic>
        <p:nvPicPr>
          <p:cNvPr id="59" name="bar1" descr="bar1"/>
          <p:cNvPicPr>
            <a:picLocks noChangeAspect="1"/>
          </p:cNvPicPr>
          <p:nvPr/>
        </p:nvPicPr>
        <p:blipFill>
          <a:blip r:embed="rId17"/>
          <a:stretch>
            <a:fillRect/>
          </a:stretch>
        </p:blipFill>
        <p:spPr>
          <a:xfrm>
            <a:off x="6286500" y="5238750"/>
            <a:ext cx="1905000" cy="38100"/>
          </a:xfrm>
          <a:prstGeom prst="rect">
            <a:avLst/>
          </a:prstGeom>
        </p:spPr>
      </p:pic>
      <p:pic>
        <p:nvPicPr>
          <p:cNvPr id="60" name="bar1" descr="bar1"/>
          <p:cNvPicPr>
            <a:picLocks noChangeAspect="1"/>
          </p:cNvPicPr>
          <p:nvPr/>
        </p:nvPicPr>
        <p:blipFill>
          <a:blip r:embed="rId36"/>
          <a:stretch>
            <a:fillRect/>
          </a:stretch>
        </p:blipFill>
        <p:spPr>
          <a:xfrm>
            <a:off x="6286500" y="5238750"/>
            <a:ext cx="876300" cy="38100"/>
          </a:xfrm>
          <a:prstGeom prst="rect">
            <a:avLst/>
          </a:prstGeom>
        </p:spPr>
      </p:pic>
      <p:sp>
        <p:nvSpPr>
          <p:cNvPr id="61" name="TextBox 60"/>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All-Encompassing Jean Retail</a:t>
            </a:r>
          </a:p>
        </p:txBody>
      </p:sp>
      <p:sp>
        <p:nvSpPr>
          <p:cNvPr id="62" name="TextBox 61"/>
          <p:cNvSpPr txBox="1"/>
          <p:nvPr/>
        </p:nvSpPr>
        <p:spPr>
          <a:xfrm>
            <a:off x="6191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Levi Strauss's Industrie Denim Store is Complete with "Jean-iuses"</a:t>
            </a:r>
          </a:p>
        </p:txBody>
      </p:sp>
    </p:spTree>
    <p:extLst>
      <p:ext uri="{BB962C8B-B14F-4D97-AF65-F5344CB8AC3E}">
        <p14:creationId xmlns:p14="http://schemas.microsoft.com/office/powerpoint/2010/main" val="3126665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5362575" y="6238875"/>
            <a:ext cx="3781425" cy="619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Life-Stages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A901"/>
                </a:solidFill>
                <a:latin typeface="Arial"/>
              </a:rPr>
              <a:t>Millennial Madness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Focusing on the Gen Y segment to better understand burgeoning needs &amp; demands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These days, it's all about marketing to Millennials. This demographic cohort has a higher level of discretionary income relative to prior generations, as well as vastly different preferences and mindsets, such as a greater familiarity with modern technology (and the willingness to spend money on it), lower level of religiosity and an entrepreneurial -- rather than rebellious -- nature. A deeper understanding of Millennials' ne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+ 52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http://www.trendhunter.com/id/146767</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3143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2381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57175"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952500" y="1905000"/>
            <a:ext cx="1905000" cy="1247775"/>
          </a:xfrm>
          <a:prstGeom prst="rect">
            <a:avLst/>
          </a:prstGeom>
        </p:spPr>
      </p:pic>
      <p:pic>
        <p:nvPicPr>
          <p:cNvPr id="29" name="bar1" descr="bar1"/>
          <p:cNvPicPr>
            <a:picLocks noChangeAspect="1"/>
          </p:cNvPicPr>
          <p:nvPr/>
        </p:nvPicPr>
        <p:blipFill>
          <a:blip r:embed="rId17"/>
          <a:stretch>
            <a:fillRect/>
          </a:stretch>
        </p:blipFill>
        <p:spPr>
          <a:xfrm>
            <a:off x="952500" y="3143250"/>
            <a:ext cx="1905000" cy="38100"/>
          </a:xfrm>
          <a:prstGeom prst="rect">
            <a:avLst/>
          </a:prstGeom>
        </p:spPr>
      </p:pic>
      <p:pic>
        <p:nvPicPr>
          <p:cNvPr id="30" name="bar1" descr="bar1"/>
          <p:cNvPicPr>
            <a:picLocks noChangeAspect="1"/>
          </p:cNvPicPr>
          <p:nvPr/>
        </p:nvPicPr>
        <p:blipFill>
          <a:blip r:embed="rId18"/>
          <a:stretch>
            <a:fillRect/>
          </a:stretch>
        </p:blipFill>
        <p:spPr>
          <a:xfrm>
            <a:off x="952500" y="3143250"/>
            <a:ext cx="1524000" cy="38100"/>
          </a:xfrm>
          <a:prstGeom prst="rect">
            <a:avLst/>
          </a:prstGeom>
        </p:spPr>
      </p:pic>
      <p:sp>
        <p:nvSpPr>
          <p:cNvPr id="31" name="TextBox 30"/>
          <p:cNvSpPr txBox="1"/>
          <p:nvPr/>
        </p:nvSpPr>
        <p:spPr>
          <a:xfrm>
            <a:off x="857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Generational Marketing Guides</a:t>
            </a:r>
          </a:p>
        </p:txBody>
      </p:sp>
      <p:sp>
        <p:nvSpPr>
          <p:cNvPr id="32" name="TextBox 31"/>
          <p:cNvSpPr txBox="1"/>
          <p:nvPr/>
        </p:nvSpPr>
        <p:spPr>
          <a:xfrm>
            <a:off x="857250"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Millennials Infographic Breaks Down Gen Y</a:t>
            </a:r>
          </a:p>
        </p:txBody>
      </p:sp>
      <p:pic>
        <p:nvPicPr>
          <p:cNvPr id="33" name="Image" descr="Image">
            <a:hlinkClick r:id="rId19" tooltip="Go to trend"/>
          </p:cNvPr>
          <p:cNvPicPr>
            <a:picLocks noChangeAspect="1"/>
          </p:cNvPicPr>
          <p:nvPr/>
        </p:nvPicPr>
        <p:blipFill>
          <a:blip r:embed="rId20"/>
          <a:stretch>
            <a:fillRect/>
          </a:stretch>
        </p:blipFill>
        <p:spPr>
          <a:xfrm>
            <a:off x="3619500" y="1905000"/>
            <a:ext cx="1905000" cy="1247775"/>
          </a:xfrm>
          <a:prstGeom prst="rect">
            <a:avLst/>
          </a:prstGeom>
        </p:spPr>
      </p:pic>
      <p:pic>
        <p:nvPicPr>
          <p:cNvPr id="34" name="bar1" descr="bar1"/>
          <p:cNvPicPr>
            <a:picLocks noChangeAspect="1"/>
          </p:cNvPicPr>
          <p:nvPr/>
        </p:nvPicPr>
        <p:blipFill>
          <a:blip r:embed="rId17"/>
          <a:stretch>
            <a:fillRect/>
          </a:stretch>
        </p:blipFill>
        <p:spPr>
          <a:xfrm>
            <a:off x="3619500" y="3143250"/>
            <a:ext cx="1905000" cy="38100"/>
          </a:xfrm>
          <a:prstGeom prst="rect">
            <a:avLst/>
          </a:prstGeom>
        </p:spPr>
      </p:pic>
      <p:pic>
        <p:nvPicPr>
          <p:cNvPr id="35" name="bar1" descr="bar1"/>
          <p:cNvPicPr>
            <a:picLocks noChangeAspect="1"/>
          </p:cNvPicPr>
          <p:nvPr/>
        </p:nvPicPr>
        <p:blipFill>
          <a:blip r:embed="rId21"/>
          <a:stretch>
            <a:fillRect/>
          </a:stretch>
        </p:blipFill>
        <p:spPr>
          <a:xfrm>
            <a:off x="3619500" y="3143250"/>
            <a:ext cx="1238250" cy="38100"/>
          </a:xfrm>
          <a:prstGeom prst="rect">
            <a:avLst/>
          </a:prstGeom>
        </p:spPr>
      </p:pic>
      <p:sp>
        <p:nvSpPr>
          <p:cNvPr id="36" name="TextBox 35"/>
          <p:cNvSpPr txBox="1"/>
          <p:nvPr/>
        </p:nvSpPr>
        <p:spPr>
          <a:xfrm>
            <a:off x="3524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Generation Y Foodie Graphs</a:t>
            </a:r>
          </a:p>
        </p:txBody>
      </p:sp>
      <p:sp>
        <p:nvSpPr>
          <p:cNvPr id="37" name="TextBox 36"/>
          <p:cNvSpPr txBox="1"/>
          <p:nvPr/>
        </p:nvSpPr>
        <p:spPr>
          <a:xfrm>
            <a:off x="3524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How Millennials Eat Infographic Tracks Cuisine Choices</a:t>
            </a:r>
          </a:p>
        </p:txBody>
      </p:sp>
      <p:pic>
        <p:nvPicPr>
          <p:cNvPr id="38" name="Image" descr="Image">
            <a:hlinkClick r:id="rId22" tooltip="Go to trend"/>
          </p:cNvPr>
          <p:cNvPicPr>
            <a:picLocks noChangeAspect="1"/>
          </p:cNvPicPr>
          <p:nvPr/>
        </p:nvPicPr>
        <p:blipFill>
          <a:blip r:embed="rId23"/>
          <a:stretch>
            <a:fillRect/>
          </a:stretch>
        </p:blipFill>
        <p:spPr>
          <a:xfrm>
            <a:off x="6286500" y="1905000"/>
            <a:ext cx="1905000" cy="1247775"/>
          </a:xfrm>
          <a:prstGeom prst="rect">
            <a:avLst/>
          </a:prstGeom>
        </p:spPr>
      </p:pic>
      <p:pic>
        <p:nvPicPr>
          <p:cNvPr id="39" name="bar1" descr="bar1"/>
          <p:cNvPicPr>
            <a:picLocks noChangeAspect="1"/>
          </p:cNvPicPr>
          <p:nvPr/>
        </p:nvPicPr>
        <p:blipFill>
          <a:blip r:embed="rId17"/>
          <a:stretch>
            <a:fillRect/>
          </a:stretch>
        </p:blipFill>
        <p:spPr>
          <a:xfrm>
            <a:off x="6286500" y="3143250"/>
            <a:ext cx="1905000" cy="38100"/>
          </a:xfrm>
          <a:prstGeom prst="rect">
            <a:avLst/>
          </a:prstGeom>
        </p:spPr>
      </p:pic>
      <p:pic>
        <p:nvPicPr>
          <p:cNvPr id="40" name="bar1" descr="bar1"/>
          <p:cNvPicPr>
            <a:picLocks noChangeAspect="1"/>
          </p:cNvPicPr>
          <p:nvPr/>
        </p:nvPicPr>
        <p:blipFill>
          <a:blip r:embed="rId24"/>
          <a:stretch>
            <a:fillRect/>
          </a:stretch>
        </p:blipFill>
        <p:spPr>
          <a:xfrm>
            <a:off x="6286500" y="3143250"/>
            <a:ext cx="933450" cy="38100"/>
          </a:xfrm>
          <a:prstGeom prst="rect">
            <a:avLst/>
          </a:prstGeom>
        </p:spPr>
      </p:pic>
      <p:sp>
        <p:nvSpPr>
          <p:cNvPr id="41" name="TextBox 40"/>
          <p:cNvSpPr txBox="1"/>
          <p:nvPr/>
        </p:nvSpPr>
        <p:spPr>
          <a:xfrm>
            <a:off x="6191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Doomed Millennial Infographics</a:t>
            </a:r>
          </a:p>
        </p:txBody>
      </p:sp>
      <p:sp>
        <p:nvSpPr>
          <p:cNvPr id="42" name="TextBox 41"/>
          <p:cNvSpPr txBox="1"/>
          <p:nvPr/>
        </p:nvSpPr>
        <p:spPr>
          <a:xfrm>
            <a:off x="6191250"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'Generation Screwed' Outlines Ominous Unemployment Rates</a:t>
            </a:r>
          </a:p>
        </p:txBody>
      </p:sp>
      <p:pic>
        <p:nvPicPr>
          <p:cNvPr id="43" name="Image" descr="Image">
            <a:hlinkClick r:id="rId25" tooltip="Go to trend"/>
          </p:cNvPr>
          <p:cNvPicPr>
            <a:picLocks noChangeAspect="1"/>
          </p:cNvPicPr>
          <p:nvPr/>
        </p:nvPicPr>
        <p:blipFill>
          <a:blip r:embed="rId26"/>
          <a:stretch>
            <a:fillRect/>
          </a:stretch>
        </p:blipFill>
        <p:spPr>
          <a:xfrm>
            <a:off x="952500" y="4000500"/>
            <a:ext cx="1905000" cy="1247775"/>
          </a:xfrm>
          <a:prstGeom prst="rect">
            <a:avLst/>
          </a:prstGeom>
        </p:spPr>
      </p:pic>
      <p:pic>
        <p:nvPicPr>
          <p:cNvPr id="44" name="bar1" descr="bar1"/>
          <p:cNvPicPr>
            <a:picLocks noChangeAspect="1"/>
          </p:cNvPicPr>
          <p:nvPr/>
        </p:nvPicPr>
        <p:blipFill>
          <a:blip r:embed="rId17"/>
          <a:stretch>
            <a:fillRect/>
          </a:stretch>
        </p:blipFill>
        <p:spPr>
          <a:xfrm>
            <a:off x="952500" y="5238750"/>
            <a:ext cx="1905000" cy="38100"/>
          </a:xfrm>
          <a:prstGeom prst="rect">
            <a:avLst/>
          </a:prstGeom>
        </p:spPr>
      </p:pic>
      <p:pic>
        <p:nvPicPr>
          <p:cNvPr id="45" name="bar1" descr="bar1"/>
          <p:cNvPicPr>
            <a:picLocks noChangeAspect="1"/>
          </p:cNvPicPr>
          <p:nvPr/>
        </p:nvPicPr>
        <p:blipFill>
          <a:blip r:embed="rId27"/>
          <a:stretch>
            <a:fillRect/>
          </a:stretch>
        </p:blipFill>
        <p:spPr>
          <a:xfrm>
            <a:off x="952500" y="5238750"/>
            <a:ext cx="685800" cy="38100"/>
          </a:xfrm>
          <a:prstGeom prst="rect">
            <a:avLst/>
          </a:prstGeom>
        </p:spPr>
      </p:pic>
      <p:sp>
        <p:nvSpPr>
          <p:cNvPr id="46" name="TextBox 45"/>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Generation-Focused Autos</a:t>
            </a:r>
          </a:p>
        </p:txBody>
      </p:sp>
      <p:sp>
        <p:nvSpPr>
          <p:cNvPr id="47" name="TextBox 46"/>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Chevy Code 130R and Tru 140S Aimed at Millennials</a:t>
            </a:r>
          </a:p>
        </p:txBody>
      </p:sp>
      <p:pic>
        <p:nvPicPr>
          <p:cNvPr id="48" name="Image" descr="Image">
            <a:hlinkClick r:id="rId28" tooltip="Go to trend"/>
          </p:cNvPr>
          <p:cNvPicPr>
            <a:picLocks noChangeAspect="1"/>
          </p:cNvPicPr>
          <p:nvPr/>
        </p:nvPicPr>
        <p:blipFill>
          <a:blip r:embed="rId29"/>
          <a:stretch>
            <a:fillRect/>
          </a:stretch>
        </p:blipFill>
        <p:spPr>
          <a:xfrm>
            <a:off x="3619500" y="4000500"/>
            <a:ext cx="1905000" cy="1247775"/>
          </a:xfrm>
          <a:prstGeom prst="rect">
            <a:avLst/>
          </a:prstGeom>
        </p:spPr>
      </p:pic>
      <p:pic>
        <p:nvPicPr>
          <p:cNvPr id="49" name="bar1" descr="bar1"/>
          <p:cNvPicPr>
            <a:picLocks noChangeAspect="1"/>
          </p:cNvPicPr>
          <p:nvPr/>
        </p:nvPicPr>
        <p:blipFill>
          <a:blip r:embed="rId17"/>
          <a:stretch>
            <a:fillRect/>
          </a:stretch>
        </p:blipFill>
        <p:spPr>
          <a:xfrm>
            <a:off x="3619500" y="5238750"/>
            <a:ext cx="1905000" cy="38100"/>
          </a:xfrm>
          <a:prstGeom prst="rect">
            <a:avLst/>
          </a:prstGeom>
        </p:spPr>
      </p:pic>
      <p:pic>
        <p:nvPicPr>
          <p:cNvPr id="50" name="bar1" descr="bar1"/>
          <p:cNvPicPr>
            <a:picLocks noChangeAspect="1"/>
          </p:cNvPicPr>
          <p:nvPr/>
        </p:nvPicPr>
        <p:blipFill>
          <a:blip r:embed="rId30"/>
          <a:stretch>
            <a:fillRect/>
          </a:stretch>
        </p:blipFill>
        <p:spPr>
          <a:xfrm>
            <a:off x="3619500" y="5238750"/>
            <a:ext cx="723900" cy="38100"/>
          </a:xfrm>
          <a:prstGeom prst="rect">
            <a:avLst/>
          </a:prstGeom>
        </p:spPr>
      </p:pic>
      <p:sp>
        <p:nvSpPr>
          <p:cNvPr id="51" name="TextBox 50"/>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Amusing Abbreviation Stationary</a:t>
            </a:r>
          </a:p>
        </p:txBody>
      </p:sp>
      <p:sp>
        <p:nvSpPr>
          <p:cNvPr id="52" name="TextBox 51"/>
          <p:cNvSpPr txBox="1"/>
          <p:nvPr/>
        </p:nvSpPr>
        <p:spPr>
          <a:xfrm>
            <a:off x="3524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Fred Flare's 'OMG Sticky Notes' Boast Slang Terminology</a:t>
            </a:r>
          </a:p>
        </p:txBody>
      </p:sp>
      <p:pic>
        <p:nvPicPr>
          <p:cNvPr id="53" name="Image" descr="Image">
            <a:hlinkClick r:id="rId31" tooltip="Go to trend"/>
          </p:cNvPr>
          <p:cNvPicPr>
            <a:picLocks noChangeAspect="1"/>
          </p:cNvPicPr>
          <p:nvPr/>
        </p:nvPicPr>
        <p:blipFill>
          <a:blip r:embed="rId32"/>
          <a:stretch>
            <a:fillRect/>
          </a:stretch>
        </p:blipFill>
        <p:spPr>
          <a:xfrm>
            <a:off x="6286500" y="4000500"/>
            <a:ext cx="1905000" cy="1247775"/>
          </a:xfrm>
          <a:prstGeom prst="rect">
            <a:avLst/>
          </a:prstGeom>
        </p:spPr>
      </p:pic>
      <p:pic>
        <p:nvPicPr>
          <p:cNvPr id="54" name="bar1" descr="bar1"/>
          <p:cNvPicPr>
            <a:picLocks noChangeAspect="1"/>
          </p:cNvPicPr>
          <p:nvPr/>
        </p:nvPicPr>
        <p:blipFill>
          <a:blip r:embed="rId17"/>
          <a:stretch>
            <a:fillRect/>
          </a:stretch>
        </p:blipFill>
        <p:spPr>
          <a:xfrm>
            <a:off x="6286500" y="5238750"/>
            <a:ext cx="1905000" cy="38100"/>
          </a:xfrm>
          <a:prstGeom prst="rect">
            <a:avLst/>
          </a:prstGeom>
        </p:spPr>
      </p:pic>
      <p:pic>
        <p:nvPicPr>
          <p:cNvPr id="55" name="bar1" descr="bar1"/>
          <p:cNvPicPr>
            <a:picLocks noChangeAspect="1"/>
          </p:cNvPicPr>
          <p:nvPr/>
        </p:nvPicPr>
        <p:blipFill>
          <a:blip r:embed="rId33"/>
          <a:stretch>
            <a:fillRect/>
          </a:stretch>
        </p:blipFill>
        <p:spPr>
          <a:xfrm>
            <a:off x="6286500" y="5238750"/>
            <a:ext cx="552450" cy="38100"/>
          </a:xfrm>
          <a:prstGeom prst="rect">
            <a:avLst/>
          </a:prstGeom>
        </p:spPr>
      </p:pic>
      <p:sp>
        <p:nvSpPr>
          <p:cNvPr id="56" name="TextBox 55"/>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Simplified Social Media Manuals</a:t>
            </a:r>
          </a:p>
        </p:txBody>
      </p:sp>
      <p:sp>
        <p:nvSpPr>
          <p:cNvPr id="57" name="TextBox 56"/>
          <p:cNvSpPr txBox="1"/>
          <p:nvPr/>
        </p:nvSpPr>
        <p:spPr>
          <a:xfrm>
            <a:off x="6191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Tok&amp;Stok Twitter Manual Makes Furniture Assembly a Breeze</a:t>
            </a:r>
          </a:p>
        </p:txBody>
      </p:sp>
    </p:spTree>
    <p:extLst>
      <p:ext uri="{BB962C8B-B14F-4D97-AF65-F5344CB8AC3E}">
        <p14:creationId xmlns:p14="http://schemas.microsoft.com/office/powerpoint/2010/main" val="2522013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5362575" y="6238875"/>
            <a:ext cx="3781425" cy="619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Upgraded Ordinary</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Rebranding everyday condiments to increase customer awareness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When you think of spices and condiments like ketchup, you think of the most well-known brand (for example, Heinz) -- or you don't think of any brand at all. In an effort to recreate awareness, brands are rebranding these everyday products with more innovative and eye-catching packaging as well as augmented ingredients. When consumers perceive little difference between ordinary products like condiments, product revamps like the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Ideas + 62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http://www.trendhunter.com/id/136238</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2762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3143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57175"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13525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Cute Nudist Branding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Zest Packaging Promises that its Contents Have Nothing to Hide</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10096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Alchemist Spice Branding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Sheffield &amp; Sons Packaging Evokes an Ingredient Purity</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8001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Cute Condiment Cartons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Temma Packaging has a Delightfully Delicious Disposition</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6477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Freehand Condiment Branding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Senor John's BBQ Sauces Packaging Helps the Homeless</a:t>
            </a:r>
          </a:p>
        </p:txBody>
      </p:sp>
      <p:pic>
        <p:nvPicPr>
          <p:cNvPr id="48" name="Image" descr="Image">
            <a:hlinkClick r:id="rId28" tooltip="Go to trend"/>
          </p:cNvPr>
          <p:cNvPicPr>
            <a:picLocks noChangeAspect="1"/>
          </p:cNvPicPr>
          <p:nvPr/>
        </p:nvPicPr>
        <p:blipFill>
          <a:blip r:embed="rId29"/>
          <a:stretch>
            <a:fillRect/>
          </a:stretch>
        </p:blipFill>
        <p:spPr>
          <a:xfrm>
            <a:off x="952500" y="4000500"/>
            <a:ext cx="1905000" cy="1247775"/>
          </a:xfrm>
          <a:prstGeom prst="rect">
            <a:avLst/>
          </a:prstGeom>
        </p:spPr>
      </p:pic>
      <p:pic>
        <p:nvPicPr>
          <p:cNvPr id="49" name="bar1" descr="bar1"/>
          <p:cNvPicPr>
            <a:picLocks noChangeAspect="1"/>
          </p:cNvPicPr>
          <p:nvPr/>
        </p:nvPicPr>
        <p:blipFill>
          <a:blip r:embed="rId17"/>
          <a:stretch>
            <a:fillRect/>
          </a:stretch>
        </p:blipFill>
        <p:spPr>
          <a:xfrm>
            <a:off x="952500" y="5238750"/>
            <a:ext cx="1905000" cy="38100"/>
          </a:xfrm>
          <a:prstGeom prst="rect">
            <a:avLst/>
          </a:prstGeom>
        </p:spPr>
      </p:pic>
      <p:pic>
        <p:nvPicPr>
          <p:cNvPr id="50" name="bar1" descr="bar1"/>
          <p:cNvPicPr>
            <a:picLocks noChangeAspect="1"/>
          </p:cNvPicPr>
          <p:nvPr/>
        </p:nvPicPr>
        <p:blipFill>
          <a:blip r:embed="rId30"/>
          <a:stretch>
            <a:fillRect/>
          </a:stretch>
        </p:blipFill>
        <p:spPr>
          <a:xfrm>
            <a:off x="952500" y="5238750"/>
            <a:ext cx="971550" cy="38100"/>
          </a:xfrm>
          <a:prstGeom prst="rect">
            <a:avLst/>
          </a:prstGeom>
        </p:spPr>
      </p:pic>
      <p:sp>
        <p:nvSpPr>
          <p:cNvPr id="51" name="TextBox 50"/>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Classy Condiment Upgrades</a:t>
            </a:r>
          </a:p>
        </p:txBody>
      </p:sp>
      <p:sp>
        <p:nvSpPr>
          <p:cNvPr id="52" name="TextBox 51"/>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Heinz Ketchup Balsamic Vinegar is for More Refined Tastes</a:t>
            </a:r>
          </a:p>
        </p:txBody>
      </p:sp>
      <p:pic>
        <p:nvPicPr>
          <p:cNvPr id="53" name="Image" descr="Image">
            <a:hlinkClick r:id="rId31" tooltip="Go to trend"/>
          </p:cNvPr>
          <p:cNvPicPr>
            <a:picLocks noChangeAspect="1"/>
          </p:cNvPicPr>
          <p:nvPr/>
        </p:nvPicPr>
        <p:blipFill>
          <a:blip r:embed="rId32"/>
          <a:stretch>
            <a:fillRect/>
          </a:stretch>
        </p:blipFill>
        <p:spPr>
          <a:xfrm>
            <a:off x="3619500" y="4000500"/>
            <a:ext cx="1905000" cy="1247775"/>
          </a:xfrm>
          <a:prstGeom prst="rect">
            <a:avLst/>
          </a:prstGeom>
        </p:spPr>
      </p:pic>
      <p:pic>
        <p:nvPicPr>
          <p:cNvPr id="54" name="bar1" descr="bar1"/>
          <p:cNvPicPr>
            <a:picLocks noChangeAspect="1"/>
          </p:cNvPicPr>
          <p:nvPr/>
        </p:nvPicPr>
        <p:blipFill>
          <a:blip r:embed="rId17"/>
          <a:stretch>
            <a:fillRect/>
          </a:stretch>
        </p:blipFill>
        <p:spPr>
          <a:xfrm>
            <a:off x="3619500" y="5238750"/>
            <a:ext cx="1905000" cy="38100"/>
          </a:xfrm>
          <a:prstGeom prst="rect">
            <a:avLst/>
          </a:prstGeom>
        </p:spPr>
      </p:pic>
      <p:pic>
        <p:nvPicPr>
          <p:cNvPr id="55" name="bar1" descr="bar1"/>
          <p:cNvPicPr>
            <a:picLocks noChangeAspect="1"/>
          </p:cNvPicPr>
          <p:nvPr/>
        </p:nvPicPr>
        <p:blipFill>
          <a:blip r:embed="rId33"/>
          <a:stretch>
            <a:fillRect/>
          </a:stretch>
        </p:blipFill>
        <p:spPr>
          <a:xfrm>
            <a:off x="3619500" y="5238750"/>
            <a:ext cx="704850" cy="38100"/>
          </a:xfrm>
          <a:prstGeom prst="rect">
            <a:avLst/>
          </a:prstGeom>
        </p:spPr>
      </p:pic>
      <p:sp>
        <p:nvSpPr>
          <p:cNvPr id="56" name="TextBox 55"/>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Caulking Branded Condiments</a:t>
            </a:r>
          </a:p>
        </p:txBody>
      </p:sp>
      <p:sp>
        <p:nvSpPr>
          <p:cNvPr id="57" name="TextBox 56"/>
          <p:cNvSpPr txBox="1"/>
          <p:nvPr/>
        </p:nvSpPr>
        <p:spPr>
          <a:xfrm>
            <a:off x="3524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Montage Saus Packaging Looks More Like Epoxy Applicators</a:t>
            </a:r>
          </a:p>
        </p:txBody>
      </p:sp>
      <p:pic>
        <p:nvPicPr>
          <p:cNvPr id="58" name="Image" descr="Image">
            <a:hlinkClick r:id="rId34" tooltip="Go to trend"/>
          </p:cNvPr>
          <p:cNvPicPr>
            <a:picLocks noChangeAspect="1"/>
          </p:cNvPicPr>
          <p:nvPr/>
        </p:nvPicPr>
        <p:blipFill>
          <a:blip r:embed="rId35"/>
          <a:stretch>
            <a:fillRect/>
          </a:stretch>
        </p:blipFill>
        <p:spPr>
          <a:xfrm>
            <a:off x="6286500" y="4000500"/>
            <a:ext cx="1905000" cy="1247775"/>
          </a:xfrm>
          <a:prstGeom prst="rect">
            <a:avLst/>
          </a:prstGeom>
        </p:spPr>
      </p:pic>
      <p:pic>
        <p:nvPicPr>
          <p:cNvPr id="59" name="bar1" descr="bar1"/>
          <p:cNvPicPr>
            <a:picLocks noChangeAspect="1"/>
          </p:cNvPicPr>
          <p:nvPr/>
        </p:nvPicPr>
        <p:blipFill>
          <a:blip r:embed="rId17"/>
          <a:stretch>
            <a:fillRect/>
          </a:stretch>
        </p:blipFill>
        <p:spPr>
          <a:xfrm>
            <a:off x="6286500" y="5238750"/>
            <a:ext cx="1905000" cy="38100"/>
          </a:xfrm>
          <a:prstGeom prst="rect">
            <a:avLst/>
          </a:prstGeom>
        </p:spPr>
      </p:pic>
      <p:pic>
        <p:nvPicPr>
          <p:cNvPr id="60" name="bar1" descr="bar1"/>
          <p:cNvPicPr>
            <a:picLocks noChangeAspect="1"/>
          </p:cNvPicPr>
          <p:nvPr/>
        </p:nvPicPr>
        <p:blipFill>
          <a:blip r:embed="rId36"/>
          <a:stretch>
            <a:fillRect/>
          </a:stretch>
        </p:blipFill>
        <p:spPr>
          <a:xfrm>
            <a:off x="6286500" y="5238750"/>
            <a:ext cx="419100" cy="38100"/>
          </a:xfrm>
          <a:prstGeom prst="rect">
            <a:avLst/>
          </a:prstGeom>
        </p:spPr>
      </p:pic>
      <p:sp>
        <p:nvSpPr>
          <p:cNvPr id="61" name="TextBox 60"/>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Luxurious Cooking Condiments</a:t>
            </a:r>
          </a:p>
        </p:txBody>
      </p:sp>
      <p:sp>
        <p:nvSpPr>
          <p:cNvPr id="62" name="TextBox 61"/>
          <p:cNvSpPr txBox="1"/>
          <p:nvPr/>
        </p:nvSpPr>
        <p:spPr>
          <a:xfrm>
            <a:off x="6191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Golden Olive Oil is Infused With Real Flakes of Gold</a:t>
            </a:r>
          </a:p>
        </p:txBody>
      </p:sp>
    </p:spTree>
    <p:extLst>
      <p:ext uri="{BB962C8B-B14F-4D97-AF65-F5344CB8AC3E}">
        <p14:creationId xmlns:p14="http://schemas.microsoft.com/office/powerpoint/2010/main" val="3096754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5362575" y="6238875"/>
            <a:ext cx="3781425" cy="619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08B400"/>
                </a:solidFill>
                <a:latin typeface="Arial"/>
              </a:rPr>
              <a:t>Sustainitecture</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More than just green, these structures are built to sustain themselves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The last year has seen more and more designs of eco-friendly architecture, the most ambitious of which are sky-scraping towers that can actually, according to their designers, sustain themselves. Through the use of special agricultural systems and alternative energy elements, these structures are built to achieve a level of unprecedented sustainability, based on goals to feed large percentages of urban populations. As unbeliev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Ideas + 46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http://www.trendhunter.com/id/126204</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3048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2762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2860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12573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Sustainable Crystallized Structures</a:t>
            </a:r>
          </a:p>
        </p:txBody>
      </p:sp>
      <p:sp>
        <p:nvSpPr>
          <p:cNvPr id="32" name="TextBox 31"/>
          <p:cNvSpPr txBox="1"/>
          <p:nvPr/>
        </p:nvSpPr>
        <p:spPr>
          <a:xfrm>
            <a:off x="2381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London Farm Tower is a Solution to Food Crisis</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10477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Self-Sustaining Cubitecture</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Matrix Gateway Complex is an Astounding Innovative Green Structure</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8191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City-Saving Eco Structures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Riparian Urbanism Aims to Revitalize the City of Detroit</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8763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Mile-High Urban Farms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Bionic Arch is the Latest Eco Project from Vincent Callebaut</a:t>
            </a:r>
          </a:p>
        </p:txBody>
      </p:sp>
      <p:pic>
        <p:nvPicPr>
          <p:cNvPr id="48" name="Image" descr="Image">
            <a:hlinkClick r:id="rId28" tooltip="Go to trend"/>
          </p:cNvPr>
          <p:cNvPicPr>
            <a:picLocks noChangeAspect="1"/>
          </p:cNvPicPr>
          <p:nvPr/>
        </p:nvPicPr>
        <p:blipFill>
          <a:blip r:embed="rId29"/>
          <a:stretch>
            <a:fillRect/>
          </a:stretch>
        </p:blipFill>
        <p:spPr>
          <a:xfrm>
            <a:off x="952500" y="4000500"/>
            <a:ext cx="1905000" cy="1247775"/>
          </a:xfrm>
          <a:prstGeom prst="rect">
            <a:avLst/>
          </a:prstGeom>
        </p:spPr>
      </p:pic>
      <p:pic>
        <p:nvPicPr>
          <p:cNvPr id="49" name="bar1" descr="bar1"/>
          <p:cNvPicPr>
            <a:picLocks noChangeAspect="1"/>
          </p:cNvPicPr>
          <p:nvPr/>
        </p:nvPicPr>
        <p:blipFill>
          <a:blip r:embed="rId17"/>
          <a:stretch>
            <a:fillRect/>
          </a:stretch>
        </p:blipFill>
        <p:spPr>
          <a:xfrm>
            <a:off x="952500" y="5238750"/>
            <a:ext cx="1905000" cy="38100"/>
          </a:xfrm>
          <a:prstGeom prst="rect">
            <a:avLst/>
          </a:prstGeom>
        </p:spPr>
      </p:pic>
      <p:pic>
        <p:nvPicPr>
          <p:cNvPr id="50" name="bar1" descr="bar1"/>
          <p:cNvPicPr>
            <a:picLocks noChangeAspect="1"/>
          </p:cNvPicPr>
          <p:nvPr/>
        </p:nvPicPr>
        <p:blipFill>
          <a:blip r:embed="rId30"/>
          <a:stretch>
            <a:fillRect/>
          </a:stretch>
        </p:blipFill>
        <p:spPr>
          <a:xfrm>
            <a:off x="952500" y="5238750"/>
            <a:ext cx="666750" cy="38100"/>
          </a:xfrm>
          <a:prstGeom prst="rect">
            <a:avLst/>
          </a:prstGeom>
        </p:spPr>
      </p:pic>
      <p:sp>
        <p:nvSpPr>
          <p:cNvPr id="51" name="TextBox 50"/>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Actualized Urban Jungles</a:t>
            </a:r>
          </a:p>
        </p:txBody>
      </p:sp>
      <p:sp>
        <p:nvSpPr>
          <p:cNvPr id="52" name="TextBox 51"/>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Vertical Farms for the AWR Competition are the Future of London</a:t>
            </a:r>
          </a:p>
        </p:txBody>
      </p:sp>
      <p:pic>
        <p:nvPicPr>
          <p:cNvPr id="53" name="Image" descr="Image">
            <a:hlinkClick r:id="rId31" tooltip="Go to trend"/>
          </p:cNvPr>
          <p:cNvPicPr>
            <a:picLocks noChangeAspect="1"/>
          </p:cNvPicPr>
          <p:nvPr/>
        </p:nvPicPr>
        <p:blipFill>
          <a:blip r:embed="rId32"/>
          <a:stretch>
            <a:fillRect/>
          </a:stretch>
        </p:blipFill>
        <p:spPr>
          <a:xfrm>
            <a:off x="3619500" y="4000500"/>
            <a:ext cx="1905000" cy="1247775"/>
          </a:xfrm>
          <a:prstGeom prst="rect">
            <a:avLst/>
          </a:prstGeom>
        </p:spPr>
      </p:pic>
      <p:pic>
        <p:nvPicPr>
          <p:cNvPr id="54" name="bar1" descr="bar1"/>
          <p:cNvPicPr>
            <a:picLocks noChangeAspect="1"/>
          </p:cNvPicPr>
          <p:nvPr/>
        </p:nvPicPr>
        <p:blipFill>
          <a:blip r:embed="rId17"/>
          <a:stretch>
            <a:fillRect/>
          </a:stretch>
        </p:blipFill>
        <p:spPr>
          <a:xfrm>
            <a:off x="3619500" y="5238750"/>
            <a:ext cx="1905000" cy="38100"/>
          </a:xfrm>
          <a:prstGeom prst="rect">
            <a:avLst/>
          </a:prstGeom>
        </p:spPr>
      </p:pic>
      <p:pic>
        <p:nvPicPr>
          <p:cNvPr id="55" name="bar1" descr="bar1"/>
          <p:cNvPicPr>
            <a:picLocks noChangeAspect="1"/>
          </p:cNvPicPr>
          <p:nvPr/>
        </p:nvPicPr>
        <p:blipFill>
          <a:blip r:embed="rId33"/>
          <a:stretch>
            <a:fillRect/>
          </a:stretch>
        </p:blipFill>
        <p:spPr>
          <a:xfrm>
            <a:off x="3619500" y="5238750"/>
            <a:ext cx="704850" cy="38100"/>
          </a:xfrm>
          <a:prstGeom prst="rect">
            <a:avLst/>
          </a:prstGeom>
        </p:spPr>
      </p:pic>
      <p:sp>
        <p:nvSpPr>
          <p:cNvPr id="56" name="TextBox 55"/>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Sustainable Twin Towers</a:t>
            </a:r>
          </a:p>
        </p:txBody>
      </p:sp>
      <p:sp>
        <p:nvSpPr>
          <p:cNvPr id="57" name="TextBox 56"/>
          <p:cNvSpPr txBox="1"/>
          <p:nvPr/>
        </p:nvSpPr>
        <p:spPr>
          <a:xfrm>
            <a:off x="3524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Vikas Pawar Designs an Eco-Friendly Set of Towers for Northern India</a:t>
            </a:r>
          </a:p>
        </p:txBody>
      </p:sp>
      <p:pic>
        <p:nvPicPr>
          <p:cNvPr id="58" name="Image" descr="Image">
            <a:hlinkClick r:id="rId34" tooltip="Go to trend"/>
          </p:cNvPr>
          <p:cNvPicPr>
            <a:picLocks noChangeAspect="1"/>
          </p:cNvPicPr>
          <p:nvPr/>
        </p:nvPicPr>
        <p:blipFill>
          <a:blip r:embed="rId35"/>
          <a:stretch>
            <a:fillRect/>
          </a:stretch>
        </p:blipFill>
        <p:spPr>
          <a:xfrm>
            <a:off x="6286500" y="4000500"/>
            <a:ext cx="1905000" cy="1247775"/>
          </a:xfrm>
          <a:prstGeom prst="rect">
            <a:avLst/>
          </a:prstGeom>
        </p:spPr>
      </p:pic>
      <p:pic>
        <p:nvPicPr>
          <p:cNvPr id="59" name="bar1" descr="bar1"/>
          <p:cNvPicPr>
            <a:picLocks noChangeAspect="1"/>
          </p:cNvPicPr>
          <p:nvPr/>
        </p:nvPicPr>
        <p:blipFill>
          <a:blip r:embed="rId17"/>
          <a:stretch>
            <a:fillRect/>
          </a:stretch>
        </p:blipFill>
        <p:spPr>
          <a:xfrm>
            <a:off x="6286500" y="5238750"/>
            <a:ext cx="1905000" cy="38100"/>
          </a:xfrm>
          <a:prstGeom prst="rect">
            <a:avLst/>
          </a:prstGeom>
        </p:spPr>
      </p:pic>
      <p:pic>
        <p:nvPicPr>
          <p:cNvPr id="60" name="bar1" descr="bar1"/>
          <p:cNvPicPr>
            <a:picLocks noChangeAspect="1"/>
          </p:cNvPicPr>
          <p:nvPr/>
        </p:nvPicPr>
        <p:blipFill>
          <a:blip r:embed="rId36"/>
          <a:stretch>
            <a:fillRect/>
          </a:stretch>
        </p:blipFill>
        <p:spPr>
          <a:xfrm>
            <a:off x="6286500" y="5238750"/>
            <a:ext cx="533400" cy="38100"/>
          </a:xfrm>
          <a:prstGeom prst="rect">
            <a:avLst/>
          </a:prstGeom>
        </p:spPr>
      </p:pic>
      <p:sp>
        <p:nvSpPr>
          <p:cNvPr id="61" name="TextBox 60"/>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Manure-Powered Urban Farms</a:t>
            </a:r>
          </a:p>
        </p:txBody>
      </p:sp>
      <p:sp>
        <p:nvSpPr>
          <p:cNvPr id="62" name="TextBox 61"/>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Gastropolis by All That is Solid Converts Methane Into Energy</a:t>
            </a:r>
          </a:p>
        </p:txBody>
      </p:sp>
    </p:spTree>
    <p:extLst>
      <p:ext uri="{BB962C8B-B14F-4D97-AF65-F5344CB8AC3E}">
        <p14:creationId xmlns:p14="http://schemas.microsoft.com/office/powerpoint/2010/main" val="3293108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5362575" y="6238875"/>
            <a:ext cx="3781425" cy="619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Physical Virtual</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Providing both an augmented reality and tangible experience in one</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According to Forrester Research, Inc., online shopping in the United States will increase to $327 billion by the year 2016. This is no small number, but while online shopping is convenient, one thing shoppers don't get is a semblance of physicality -- a tangible store experience -- which may make online shopping a less pleasurable experience. However, bridging the gap between the physical retail store and the completely virtua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+ 53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http://www.trendhunter.com/id/158383</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5.8</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4000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2190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95275"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952500" y="1905000"/>
            <a:ext cx="1905000" cy="1247775"/>
          </a:xfrm>
          <a:prstGeom prst="rect">
            <a:avLst/>
          </a:prstGeom>
        </p:spPr>
      </p:pic>
      <p:pic>
        <p:nvPicPr>
          <p:cNvPr id="29" name="bar1" descr="bar1"/>
          <p:cNvPicPr>
            <a:picLocks noChangeAspect="1"/>
          </p:cNvPicPr>
          <p:nvPr/>
        </p:nvPicPr>
        <p:blipFill>
          <a:blip r:embed="rId17"/>
          <a:stretch>
            <a:fillRect/>
          </a:stretch>
        </p:blipFill>
        <p:spPr>
          <a:xfrm>
            <a:off x="952500" y="3143250"/>
            <a:ext cx="1905000" cy="38100"/>
          </a:xfrm>
          <a:prstGeom prst="rect">
            <a:avLst/>
          </a:prstGeom>
        </p:spPr>
      </p:pic>
      <p:pic>
        <p:nvPicPr>
          <p:cNvPr id="30" name="bar1" descr="bar1"/>
          <p:cNvPicPr>
            <a:picLocks noChangeAspect="1"/>
          </p:cNvPicPr>
          <p:nvPr/>
        </p:nvPicPr>
        <p:blipFill>
          <a:blip r:embed="rId18"/>
          <a:stretch>
            <a:fillRect/>
          </a:stretch>
        </p:blipFill>
        <p:spPr>
          <a:xfrm>
            <a:off x="952500" y="3143250"/>
            <a:ext cx="1409700" cy="38100"/>
          </a:xfrm>
          <a:prstGeom prst="rect">
            <a:avLst/>
          </a:prstGeom>
        </p:spPr>
      </p:pic>
      <p:sp>
        <p:nvSpPr>
          <p:cNvPr id="31" name="TextBox 30"/>
          <p:cNvSpPr txBox="1"/>
          <p:nvPr/>
        </p:nvSpPr>
        <p:spPr>
          <a:xfrm>
            <a:off x="857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Pop-Up Shopping Pods</a:t>
            </a:r>
          </a:p>
        </p:txBody>
      </p:sp>
      <p:sp>
        <p:nvSpPr>
          <p:cNvPr id="32" name="TextBox 31"/>
          <p:cNvSpPr txBox="1"/>
          <p:nvPr/>
        </p:nvSpPr>
        <p:spPr>
          <a:xfrm>
            <a:off x="857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Nike+ Fuelstations</a:t>
            </a:r>
          </a:p>
        </p:txBody>
      </p:sp>
      <p:pic>
        <p:nvPicPr>
          <p:cNvPr id="33" name="Image" descr="Image">
            <a:hlinkClick r:id="rId19" tooltip="Go to trend"/>
          </p:cNvPr>
          <p:cNvPicPr>
            <a:picLocks noChangeAspect="1"/>
          </p:cNvPicPr>
          <p:nvPr/>
        </p:nvPicPr>
        <p:blipFill>
          <a:blip r:embed="rId20"/>
          <a:stretch>
            <a:fillRect/>
          </a:stretch>
        </p:blipFill>
        <p:spPr>
          <a:xfrm>
            <a:off x="3619500" y="1905000"/>
            <a:ext cx="1905000" cy="1247775"/>
          </a:xfrm>
          <a:prstGeom prst="rect">
            <a:avLst/>
          </a:prstGeom>
        </p:spPr>
      </p:pic>
      <p:pic>
        <p:nvPicPr>
          <p:cNvPr id="34" name="bar1" descr="bar1"/>
          <p:cNvPicPr>
            <a:picLocks noChangeAspect="1"/>
          </p:cNvPicPr>
          <p:nvPr/>
        </p:nvPicPr>
        <p:blipFill>
          <a:blip r:embed="rId17"/>
          <a:stretch>
            <a:fillRect/>
          </a:stretch>
        </p:blipFill>
        <p:spPr>
          <a:xfrm>
            <a:off x="3619500" y="3143250"/>
            <a:ext cx="1905000" cy="38100"/>
          </a:xfrm>
          <a:prstGeom prst="rect">
            <a:avLst/>
          </a:prstGeom>
        </p:spPr>
      </p:pic>
      <p:pic>
        <p:nvPicPr>
          <p:cNvPr id="35" name="bar1" descr="bar1"/>
          <p:cNvPicPr>
            <a:picLocks noChangeAspect="1"/>
          </p:cNvPicPr>
          <p:nvPr/>
        </p:nvPicPr>
        <p:blipFill>
          <a:blip r:embed="rId21"/>
          <a:stretch>
            <a:fillRect/>
          </a:stretch>
        </p:blipFill>
        <p:spPr>
          <a:xfrm>
            <a:off x="3619500" y="3143250"/>
            <a:ext cx="1200150" cy="38100"/>
          </a:xfrm>
          <a:prstGeom prst="rect">
            <a:avLst/>
          </a:prstGeom>
        </p:spPr>
      </p:pic>
      <p:sp>
        <p:nvSpPr>
          <p:cNvPr id="36" name="TextBox 35"/>
          <p:cNvSpPr txBox="1"/>
          <p:nvPr/>
        </p:nvSpPr>
        <p:spPr>
          <a:xfrm>
            <a:off x="3524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Scannable Window Shopping</a:t>
            </a:r>
          </a:p>
        </p:txBody>
      </p:sp>
      <p:sp>
        <p:nvSpPr>
          <p:cNvPr id="37" name="TextBox 36"/>
          <p:cNvSpPr txBox="1"/>
          <p:nvPr/>
        </p:nvSpPr>
        <p:spPr>
          <a:xfrm>
            <a:off x="3524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John Lewis Virtual Shop Lets People Conveniently Click and Collect</a:t>
            </a:r>
          </a:p>
        </p:txBody>
      </p:sp>
      <p:pic>
        <p:nvPicPr>
          <p:cNvPr id="38" name="Image" descr="Image">
            <a:hlinkClick r:id="rId22" tooltip="Go to trend"/>
          </p:cNvPr>
          <p:cNvPicPr>
            <a:picLocks noChangeAspect="1"/>
          </p:cNvPicPr>
          <p:nvPr/>
        </p:nvPicPr>
        <p:blipFill>
          <a:blip r:embed="rId23"/>
          <a:stretch>
            <a:fillRect/>
          </a:stretch>
        </p:blipFill>
        <p:spPr>
          <a:xfrm>
            <a:off x="6286500" y="1905000"/>
            <a:ext cx="1905000" cy="1247775"/>
          </a:xfrm>
          <a:prstGeom prst="rect">
            <a:avLst/>
          </a:prstGeom>
        </p:spPr>
      </p:pic>
      <p:pic>
        <p:nvPicPr>
          <p:cNvPr id="39" name="bar1" descr="bar1"/>
          <p:cNvPicPr>
            <a:picLocks noChangeAspect="1"/>
          </p:cNvPicPr>
          <p:nvPr/>
        </p:nvPicPr>
        <p:blipFill>
          <a:blip r:embed="rId17"/>
          <a:stretch>
            <a:fillRect/>
          </a:stretch>
        </p:blipFill>
        <p:spPr>
          <a:xfrm>
            <a:off x="6286500" y="3143250"/>
            <a:ext cx="1905000" cy="38100"/>
          </a:xfrm>
          <a:prstGeom prst="rect">
            <a:avLst/>
          </a:prstGeom>
        </p:spPr>
      </p:pic>
      <p:pic>
        <p:nvPicPr>
          <p:cNvPr id="40" name="bar1" descr="bar1"/>
          <p:cNvPicPr>
            <a:picLocks noChangeAspect="1"/>
          </p:cNvPicPr>
          <p:nvPr/>
        </p:nvPicPr>
        <p:blipFill>
          <a:blip r:embed="rId24"/>
          <a:stretch>
            <a:fillRect/>
          </a:stretch>
        </p:blipFill>
        <p:spPr>
          <a:xfrm>
            <a:off x="6286500" y="3143250"/>
            <a:ext cx="1181100" cy="38100"/>
          </a:xfrm>
          <a:prstGeom prst="rect">
            <a:avLst/>
          </a:prstGeom>
        </p:spPr>
      </p:pic>
      <p:sp>
        <p:nvSpPr>
          <p:cNvPr id="41" name="TextBox 40"/>
          <p:cNvSpPr txBox="1"/>
          <p:nvPr/>
        </p:nvSpPr>
        <p:spPr>
          <a:xfrm>
            <a:off x="6191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Virtual Subway Supermarkets</a:t>
            </a:r>
          </a:p>
        </p:txBody>
      </p:sp>
      <p:sp>
        <p:nvSpPr>
          <p:cNvPr id="42" name="TextBox 41"/>
          <p:cNvSpPr txBox="1"/>
          <p:nvPr/>
        </p:nvSpPr>
        <p:spPr>
          <a:xfrm>
            <a:off x="6191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Homeplus Uses Clever Marketing Campaign to Become Number One</a:t>
            </a:r>
          </a:p>
        </p:txBody>
      </p:sp>
      <p:pic>
        <p:nvPicPr>
          <p:cNvPr id="43" name="Image" descr="Image">
            <a:hlinkClick r:id="rId25" tooltip="Go to trend"/>
          </p:cNvPr>
          <p:cNvPicPr>
            <a:picLocks noChangeAspect="1"/>
          </p:cNvPicPr>
          <p:nvPr/>
        </p:nvPicPr>
        <p:blipFill>
          <a:blip r:embed="rId26"/>
          <a:stretch>
            <a:fillRect/>
          </a:stretch>
        </p:blipFill>
        <p:spPr>
          <a:xfrm>
            <a:off x="952500" y="4000500"/>
            <a:ext cx="1905000" cy="1247775"/>
          </a:xfrm>
          <a:prstGeom prst="rect">
            <a:avLst/>
          </a:prstGeom>
        </p:spPr>
      </p:pic>
      <p:pic>
        <p:nvPicPr>
          <p:cNvPr id="44" name="bar1" descr="bar1"/>
          <p:cNvPicPr>
            <a:picLocks noChangeAspect="1"/>
          </p:cNvPicPr>
          <p:nvPr/>
        </p:nvPicPr>
        <p:blipFill>
          <a:blip r:embed="rId17"/>
          <a:stretch>
            <a:fillRect/>
          </a:stretch>
        </p:blipFill>
        <p:spPr>
          <a:xfrm>
            <a:off x="952500" y="5238750"/>
            <a:ext cx="1905000" cy="38100"/>
          </a:xfrm>
          <a:prstGeom prst="rect">
            <a:avLst/>
          </a:prstGeom>
        </p:spPr>
      </p:pic>
      <p:pic>
        <p:nvPicPr>
          <p:cNvPr id="45" name="bar1" descr="bar1"/>
          <p:cNvPicPr>
            <a:picLocks noChangeAspect="1"/>
          </p:cNvPicPr>
          <p:nvPr/>
        </p:nvPicPr>
        <p:blipFill>
          <a:blip r:embed="rId27"/>
          <a:stretch>
            <a:fillRect/>
          </a:stretch>
        </p:blipFill>
        <p:spPr>
          <a:xfrm>
            <a:off x="952500" y="5238750"/>
            <a:ext cx="1028700" cy="38100"/>
          </a:xfrm>
          <a:prstGeom prst="rect">
            <a:avLst/>
          </a:prstGeom>
        </p:spPr>
      </p:pic>
      <p:sp>
        <p:nvSpPr>
          <p:cNvPr id="46" name="TextBox 45"/>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Scannable Product Deliveries</a:t>
            </a:r>
          </a:p>
        </p:txBody>
      </p:sp>
      <p:sp>
        <p:nvSpPr>
          <p:cNvPr id="47" name="TextBox 46"/>
          <p:cNvSpPr txBox="1"/>
          <p:nvPr/>
        </p:nvSpPr>
        <p:spPr>
          <a:xfrm>
            <a:off x="857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Walmart and P&amp;G's PGMobile Trucks Offer Convenience &amp; Accessibility</a:t>
            </a:r>
          </a:p>
        </p:txBody>
      </p:sp>
      <p:pic>
        <p:nvPicPr>
          <p:cNvPr id="48" name="Image" descr="Image">
            <a:hlinkClick r:id="rId28" tooltip="Go to trend"/>
          </p:cNvPr>
          <p:cNvPicPr>
            <a:picLocks noChangeAspect="1"/>
          </p:cNvPicPr>
          <p:nvPr/>
        </p:nvPicPr>
        <p:blipFill>
          <a:blip r:embed="rId29"/>
          <a:stretch>
            <a:fillRect/>
          </a:stretch>
        </p:blipFill>
        <p:spPr>
          <a:xfrm>
            <a:off x="3619500" y="4000500"/>
            <a:ext cx="1905000" cy="1247775"/>
          </a:xfrm>
          <a:prstGeom prst="rect">
            <a:avLst/>
          </a:prstGeom>
        </p:spPr>
      </p:pic>
      <p:pic>
        <p:nvPicPr>
          <p:cNvPr id="49" name="bar1" descr="bar1"/>
          <p:cNvPicPr>
            <a:picLocks noChangeAspect="1"/>
          </p:cNvPicPr>
          <p:nvPr/>
        </p:nvPicPr>
        <p:blipFill>
          <a:blip r:embed="rId17"/>
          <a:stretch>
            <a:fillRect/>
          </a:stretch>
        </p:blipFill>
        <p:spPr>
          <a:xfrm>
            <a:off x="3619500" y="5238750"/>
            <a:ext cx="1905000" cy="38100"/>
          </a:xfrm>
          <a:prstGeom prst="rect">
            <a:avLst/>
          </a:prstGeom>
        </p:spPr>
      </p:pic>
      <p:pic>
        <p:nvPicPr>
          <p:cNvPr id="50" name="bar1" descr="bar1"/>
          <p:cNvPicPr>
            <a:picLocks noChangeAspect="1"/>
          </p:cNvPicPr>
          <p:nvPr/>
        </p:nvPicPr>
        <p:blipFill>
          <a:blip r:embed="rId30"/>
          <a:stretch>
            <a:fillRect/>
          </a:stretch>
        </p:blipFill>
        <p:spPr>
          <a:xfrm>
            <a:off x="3619500" y="5238750"/>
            <a:ext cx="933450" cy="38100"/>
          </a:xfrm>
          <a:prstGeom prst="rect">
            <a:avLst/>
          </a:prstGeom>
        </p:spPr>
      </p:pic>
      <p:sp>
        <p:nvSpPr>
          <p:cNvPr id="51" name="TextBox 50"/>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Real-Life App Stores</a:t>
            </a:r>
          </a:p>
        </p:txBody>
      </p:sp>
      <p:sp>
        <p:nvSpPr>
          <p:cNvPr id="52" name="TextBox 51"/>
          <p:cNvSpPr txBox="1"/>
          <p:nvPr/>
        </p:nvSpPr>
        <p:spPr>
          <a:xfrm>
            <a:off x="3524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Openspace Store is a Physical Retail Shop That Sells Apps</a:t>
            </a:r>
          </a:p>
        </p:txBody>
      </p:sp>
      <p:pic>
        <p:nvPicPr>
          <p:cNvPr id="53" name="Image" descr="Image">
            <a:hlinkClick r:id="rId31" tooltip="Go to trend"/>
          </p:cNvPr>
          <p:cNvPicPr>
            <a:picLocks noChangeAspect="1"/>
          </p:cNvPicPr>
          <p:nvPr/>
        </p:nvPicPr>
        <p:blipFill>
          <a:blip r:embed="rId32"/>
          <a:stretch>
            <a:fillRect/>
          </a:stretch>
        </p:blipFill>
        <p:spPr>
          <a:xfrm>
            <a:off x="6286500" y="4000500"/>
            <a:ext cx="1905000" cy="1247775"/>
          </a:xfrm>
          <a:prstGeom prst="rect">
            <a:avLst/>
          </a:prstGeom>
        </p:spPr>
      </p:pic>
      <p:pic>
        <p:nvPicPr>
          <p:cNvPr id="54" name="bar1" descr="bar1"/>
          <p:cNvPicPr>
            <a:picLocks noChangeAspect="1"/>
          </p:cNvPicPr>
          <p:nvPr/>
        </p:nvPicPr>
        <p:blipFill>
          <a:blip r:embed="rId17"/>
          <a:stretch>
            <a:fillRect/>
          </a:stretch>
        </p:blipFill>
        <p:spPr>
          <a:xfrm>
            <a:off x="6286500" y="5238750"/>
            <a:ext cx="1905000" cy="38100"/>
          </a:xfrm>
          <a:prstGeom prst="rect">
            <a:avLst/>
          </a:prstGeom>
        </p:spPr>
      </p:pic>
      <p:pic>
        <p:nvPicPr>
          <p:cNvPr id="55" name="bar1" descr="bar1"/>
          <p:cNvPicPr>
            <a:picLocks noChangeAspect="1"/>
          </p:cNvPicPr>
          <p:nvPr/>
        </p:nvPicPr>
        <p:blipFill>
          <a:blip r:embed="rId33"/>
          <a:stretch>
            <a:fillRect/>
          </a:stretch>
        </p:blipFill>
        <p:spPr>
          <a:xfrm>
            <a:off x="6286500" y="5238750"/>
            <a:ext cx="457200" cy="38100"/>
          </a:xfrm>
          <a:prstGeom prst="rect">
            <a:avLst/>
          </a:prstGeom>
        </p:spPr>
      </p:pic>
      <p:sp>
        <p:nvSpPr>
          <p:cNvPr id="56" name="TextBox 55"/>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Digital Holiday Donations</a:t>
            </a:r>
          </a:p>
        </p:txBody>
      </p:sp>
      <p:sp>
        <p:nvSpPr>
          <p:cNvPr id="57" name="TextBox 56"/>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eBay Give a Toy Store Lets You Donate Toys by Scanning</a:t>
            </a:r>
          </a:p>
        </p:txBody>
      </p:sp>
    </p:spTree>
    <p:extLst>
      <p:ext uri="{BB962C8B-B14F-4D97-AF65-F5344CB8AC3E}">
        <p14:creationId xmlns:p14="http://schemas.microsoft.com/office/powerpoint/2010/main" val="1916656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5362575" y="6238875"/>
            <a:ext cx="3781425" cy="619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Shoppertainment</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Engaging customers through an exciting and entertaining retail experience</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To grab the attention of today's shoppers, retailers are looking for more innovative ways to create an exciting in-store shopping experience. Thus, the era of "shoppertainment" is born, in which stores are readily adding interactive and exciting elements such as theaters, musical displays, digital showrooms and more. IKEA, for example, even hosts slumber parties at its Essex store, giving customers a night of movies, food, man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Ideas + 63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http://www.trendhunter.com/id/161990</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3524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2762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314325"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14097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Pop-Up Shopping Pods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Nike+ Fuelstations</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11811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Interactive Digital Showrooms</a:t>
            </a:r>
          </a:p>
        </p:txBody>
      </p:sp>
      <p:sp>
        <p:nvSpPr>
          <p:cNvPr id="37" name="TextBox 36"/>
          <p:cNvSpPr txBox="1"/>
          <p:nvPr/>
        </p:nvSpPr>
        <p:spPr>
          <a:xfrm>
            <a:off x="24288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Audi City Will Provide Customers With a New Buying Experience</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11430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Linguistic Retail Campaigns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Selfridges 'Words Words Words' Celebrates Power of Written Word</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7048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Cinematic Couture Shops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Louis Vuitton 'Roma Etoile' Boutique Will House a Small Theater</a:t>
            </a:r>
          </a:p>
        </p:txBody>
      </p:sp>
      <p:pic>
        <p:nvPicPr>
          <p:cNvPr id="48" name="Image" descr="Image">
            <a:hlinkClick r:id="rId28" tooltip="Go to trend"/>
          </p:cNvPr>
          <p:cNvPicPr>
            <a:picLocks noChangeAspect="1"/>
          </p:cNvPicPr>
          <p:nvPr/>
        </p:nvPicPr>
        <p:blipFill>
          <a:blip r:embed="rId29"/>
          <a:stretch>
            <a:fillRect/>
          </a:stretch>
        </p:blipFill>
        <p:spPr>
          <a:xfrm>
            <a:off x="952500" y="4000500"/>
            <a:ext cx="1905000" cy="1247775"/>
          </a:xfrm>
          <a:prstGeom prst="rect">
            <a:avLst/>
          </a:prstGeom>
        </p:spPr>
      </p:pic>
      <p:pic>
        <p:nvPicPr>
          <p:cNvPr id="49" name="bar1" descr="bar1"/>
          <p:cNvPicPr>
            <a:picLocks noChangeAspect="1"/>
          </p:cNvPicPr>
          <p:nvPr/>
        </p:nvPicPr>
        <p:blipFill>
          <a:blip r:embed="rId17"/>
          <a:stretch>
            <a:fillRect/>
          </a:stretch>
        </p:blipFill>
        <p:spPr>
          <a:xfrm>
            <a:off x="952500" y="5238750"/>
            <a:ext cx="1905000" cy="38100"/>
          </a:xfrm>
          <a:prstGeom prst="rect">
            <a:avLst/>
          </a:prstGeom>
        </p:spPr>
      </p:pic>
      <p:pic>
        <p:nvPicPr>
          <p:cNvPr id="50" name="bar1" descr="bar1"/>
          <p:cNvPicPr>
            <a:picLocks noChangeAspect="1"/>
          </p:cNvPicPr>
          <p:nvPr/>
        </p:nvPicPr>
        <p:blipFill>
          <a:blip r:embed="rId30"/>
          <a:stretch>
            <a:fillRect/>
          </a:stretch>
        </p:blipFill>
        <p:spPr>
          <a:xfrm>
            <a:off x="952500" y="5238750"/>
            <a:ext cx="971550" cy="38100"/>
          </a:xfrm>
          <a:prstGeom prst="rect">
            <a:avLst/>
          </a:prstGeom>
        </p:spPr>
      </p:pic>
      <p:sp>
        <p:nvSpPr>
          <p:cNvPr id="51" name="TextBox 50"/>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Furniture Store Slumber Parties</a:t>
            </a:r>
          </a:p>
        </p:txBody>
      </p:sp>
      <p:sp>
        <p:nvSpPr>
          <p:cNvPr id="52" name="TextBox 51"/>
          <p:cNvSpPr txBox="1"/>
          <p:nvPr/>
        </p:nvSpPr>
        <p:spPr>
          <a:xfrm>
            <a:off x="857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IKEA Sleepover Offers Fans a Night of Fun &amp; Pampering</a:t>
            </a:r>
          </a:p>
        </p:txBody>
      </p:sp>
      <p:pic>
        <p:nvPicPr>
          <p:cNvPr id="53" name="Image" descr="Image">
            <a:hlinkClick r:id="rId31" tooltip="Go to trend"/>
          </p:cNvPr>
          <p:cNvPicPr>
            <a:picLocks noChangeAspect="1"/>
          </p:cNvPicPr>
          <p:nvPr/>
        </p:nvPicPr>
        <p:blipFill>
          <a:blip r:embed="rId32"/>
          <a:stretch>
            <a:fillRect/>
          </a:stretch>
        </p:blipFill>
        <p:spPr>
          <a:xfrm>
            <a:off x="3619500" y="4000500"/>
            <a:ext cx="1905000" cy="1247775"/>
          </a:xfrm>
          <a:prstGeom prst="rect">
            <a:avLst/>
          </a:prstGeom>
        </p:spPr>
      </p:pic>
      <p:pic>
        <p:nvPicPr>
          <p:cNvPr id="54" name="bar1" descr="bar1"/>
          <p:cNvPicPr>
            <a:picLocks noChangeAspect="1"/>
          </p:cNvPicPr>
          <p:nvPr/>
        </p:nvPicPr>
        <p:blipFill>
          <a:blip r:embed="rId17"/>
          <a:stretch>
            <a:fillRect/>
          </a:stretch>
        </p:blipFill>
        <p:spPr>
          <a:xfrm>
            <a:off x="3619500" y="5238750"/>
            <a:ext cx="1905000" cy="38100"/>
          </a:xfrm>
          <a:prstGeom prst="rect">
            <a:avLst/>
          </a:prstGeom>
        </p:spPr>
      </p:pic>
      <p:pic>
        <p:nvPicPr>
          <p:cNvPr id="55" name="bar1" descr="bar1"/>
          <p:cNvPicPr>
            <a:picLocks noChangeAspect="1"/>
          </p:cNvPicPr>
          <p:nvPr/>
        </p:nvPicPr>
        <p:blipFill>
          <a:blip r:embed="rId33"/>
          <a:stretch>
            <a:fillRect/>
          </a:stretch>
        </p:blipFill>
        <p:spPr>
          <a:xfrm>
            <a:off x="3619500" y="5238750"/>
            <a:ext cx="895350" cy="38100"/>
          </a:xfrm>
          <a:prstGeom prst="rect">
            <a:avLst/>
          </a:prstGeom>
        </p:spPr>
      </p:pic>
      <p:sp>
        <p:nvSpPr>
          <p:cNvPr id="56" name="TextBox 55"/>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Boutique Simulation Games</a:t>
            </a:r>
          </a:p>
        </p:txBody>
      </p:sp>
      <p:sp>
        <p:nvSpPr>
          <p:cNvPr id="57" name="TextBox 56"/>
          <p:cNvSpPr txBox="1"/>
          <p:nvPr/>
        </p:nvSpPr>
        <p:spPr>
          <a:xfrm>
            <a:off x="3524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Stylmee Lets Users Curate &amp; Sell Fashion Products in a Virtual Store</a:t>
            </a:r>
          </a:p>
        </p:txBody>
      </p:sp>
      <p:pic>
        <p:nvPicPr>
          <p:cNvPr id="58" name="Image" descr="Image">
            <a:hlinkClick r:id="rId34" tooltip="Go to trend"/>
          </p:cNvPr>
          <p:cNvPicPr>
            <a:picLocks noChangeAspect="1"/>
          </p:cNvPicPr>
          <p:nvPr/>
        </p:nvPicPr>
        <p:blipFill>
          <a:blip r:embed="rId35"/>
          <a:stretch>
            <a:fillRect/>
          </a:stretch>
        </p:blipFill>
        <p:spPr>
          <a:xfrm>
            <a:off x="6286500" y="4000500"/>
            <a:ext cx="1905000" cy="1247775"/>
          </a:xfrm>
          <a:prstGeom prst="rect">
            <a:avLst/>
          </a:prstGeom>
        </p:spPr>
      </p:pic>
      <p:pic>
        <p:nvPicPr>
          <p:cNvPr id="59" name="bar1" descr="bar1"/>
          <p:cNvPicPr>
            <a:picLocks noChangeAspect="1"/>
          </p:cNvPicPr>
          <p:nvPr/>
        </p:nvPicPr>
        <p:blipFill>
          <a:blip r:embed="rId17"/>
          <a:stretch>
            <a:fillRect/>
          </a:stretch>
        </p:blipFill>
        <p:spPr>
          <a:xfrm>
            <a:off x="6286500" y="5238750"/>
            <a:ext cx="1905000" cy="38100"/>
          </a:xfrm>
          <a:prstGeom prst="rect">
            <a:avLst/>
          </a:prstGeom>
        </p:spPr>
      </p:pic>
      <p:pic>
        <p:nvPicPr>
          <p:cNvPr id="60" name="bar1" descr="bar1"/>
          <p:cNvPicPr>
            <a:picLocks noChangeAspect="1"/>
          </p:cNvPicPr>
          <p:nvPr/>
        </p:nvPicPr>
        <p:blipFill>
          <a:blip r:embed="rId36"/>
          <a:stretch>
            <a:fillRect/>
          </a:stretch>
        </p:blipFill>
        <p:spPr>
          <a:xfrm>
            <a:off x="6286500" y="5238750"/>
            <a:ext cx="762000" cy="38100"/>
          </a:xfrm>
          <a:prstGeom prst="rect">
            <a:avLst/>
          </a:prstGeom>
        </p:spPr>
      </p:pic>
      <p:sp>
        <p:nvSpPr>
          <p:cNvPr id="61" name="TextBox 60"/>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Musical Retail Displays</a:t>
            </a:r>
          </a:p>
        </p:txBody>
      </p:sp>
      <p:sp>
        <p:nvSpPr>
          <p:cNvPr id="62" name="TextBox 61"/>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Calvin Klein Sound Installation Offers Customers an Audio Experience</a:t>
            </a:r>
          </a:p>
        </p:txBody>
      </p:sp>
    </p:spTree>
    <p:extLst>
      <p:ext uri="{BB962C8B-B14F-4D97-AF65-F5344CB8AC3E}">
        <p14:creationId xmlns:p14="http://schemas.microsoft.com/office/powerpoint/2010/main" val="1234818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5362575" y="6238875"/>
            <a:ext cx="3781425" cy="619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Social Good</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Benefit Brands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Social cause companies badging themselves with B Corp certification</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B Corp certification is a new accreditation given to companies that use the power of business toward social and environmental issues. The number of B Corps is steadily increasing, with over 450 companies currently certified, and the impetus for the certification is clear: Just as Fair Trade and LEED certifications elevate the appeal of certain products to cause-driven consumers, so too does B Corporation certification elevate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Ideas + 52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http://www.trendhunter.com/id/146536</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2857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2095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57175"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12001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Outdoor Gear for Good</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Patagonia Pays Employees to Volunteer for Eco Nonprofits</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10858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1-for-1 Sport Businesses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One World Futbol Shares Unbreakable Soccer Balls</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7810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Mission-Based Investing</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'Renewal2 Investment Fund' Helps Foster Triple Bottom Line Success</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6286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Altruistic Law Firms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Rimon is a Certified B Corp and Donates 10% Of Its Profits to Charity</a:t>
            </a:r>
          </a:p>
        </p:txBody>
      </p:sp>
      <p:pic>
        <p:nvPicPr>
          <p:cNvPr id="48" name="Image" descr="Image">
            <a:hlinkClick r:id="rId28" tooltip="Go to trend"/>
          </p:cNvPr>
          <p:cNvPicPr>
            <a:picLocks noChangeAspect="1"/>
          </p:cNvPicPr>
          <p:nvPr/>
        </p:nvPicPr>
        <p:blipFill>
          <a:blip r:embed="rId29"/>
          <a:stretch>
            <a:fillRect/>
          </a:stretch>
        </p:blipFill>
        <p:spPr>
          <a:xfrm>
            <a:off x="952500" y="4000500"/>
            <a:ext cx="1905000" cy="1247775"/>
          </a:xfrm>
          <a:prstGeom prst="rect">
            <a:avLst/>
          </a:prstGeom>
        </p:spPr>
      </p:pic>
      <p:pic>
        <p:nvPicPr>
          <p:cNvPr id="49" name="bar1" descr="bar1"/>
          <p:cNvPicPr>
            <a:picLocks noChangeAspect="1"/>
          </p:cNvPicPr>
          <p:nvPr/>
        </p:nvPicPr>
        <p:blipFill>
          <a:blip r:embed="rId17"/>
          <a:stretch>
            <a:fillRect/>
          </a:stretch>
        </p:blipFill>
        <p:spPr>
          <a:xfrm>
            <a:off x="952500" y="5238750"/>
            <a:ext cx="1905000" cy="38100"/>
          </a:xfrm>
          <a:prstGeom prst="rect">
            <a:avLst/>
          </a:prstGeom>
        </p:spPr>
      </p:pic>
      <p:pic>
        <p:nvPicPr>
          <p:cNvPr id="50" name="bar1" descr="bar1"/>
          <p:cNvPicPr>
            <a:picLocks noChangeAspect="1"/>
          </p:cNvPicPr>
          <p:nvPr/>
        </p:nvPicPr>
        <p:blipFill>
          <a:blip r:embed="rId30"/>
          <a:stretch>
            <a:fillRect/>
          </a:stretch>
        </p:blipFill>
        <p:spPr>
          <a:xfrm>
            <a:off x="952500" y="5238750"/>
            <a:ext cx="800100" cy="38100"/>
          </a:xfrm>
          <a:prstGeom prst="rect">
            <a:avLst/>
          </a:prstGeom>
        </p:spPr>
      </p:pic>
      <p:sp>
        <p:nvSpPr>
          <p:cNvPr id="51" name="TextBox 50"/>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Clean Tech for Non-Profits</a:t>
            </a:r>
          </a:p>
        </p:txBody>
      </p:sp>
      <p:sp>
        <p:nvSpPr>
          <p:cNvPr id="52" name="TextBox 51"/>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Sun Light &amp; Power Offers Photovoltaic and Solar Thermal Energy</a:t>
            </a:r>
          </a:p>
        </p:txBody>
      </p:sp>
      <p:pic>
        <p:nvPicPr>
          <p:cNvPr id="53" name="Image" descr="Image">
            <a:hlinkClick r:id="rId31" tooltip="Go to trend"/>
          </p:cNvPr>
          <p:cNvPicPr>
            <a:picLocks noChangeAspect="1"/>
          </p:cNvPicPr>
          <p:nvPr/>
        </p:nvPicPr>
        <p:blipFill>
          <a:blip r:embed="rId32"/>
          <a:stretch>
            <a:fillRect/>
          </a:stretch>
        </p:blipFill>
        <p:spPr>
          <a:xfrm>
            <a:off x="3619500" y="4000500"/>
            <a:ext cx="1905000" cy="1247775"/>
          </a:xfrm>
          <a:prstGeom prst="rect">
            <a:avLst/>
          </a:prstGeom>
        </p:spPr>
      </p:pic>
      <p:pic>
        <p:nvPicPr>
          <p:cNvPr id="54" name="bar1" descr="bar1"/>
          <p:cNvPicPr>
            <a:picLocks noChangeAspect="1"/>
          </p:cNvPicPr>
          <p:nvPr/>
        </p:nvPicPr>
        <p:blipFill>
          <a:blip r:embed="rId17"/>
          <a:stretch>
            <a:fillRect/>
          </a:stretch>
        </p:blipFill>
        <p:spPr>
          <a:xfrm>
            <a:off x="3619500" y="5238750"/>
            <a:ext cx="1905000" cy="38100"/>
          </a:xfrm>
          <a:prstGeom prst="rect">
            <a:avLst/>
          </a:prstGeom>
        </p:spPr>
      </p:pic>
      <p:pic>
        <p:nvPicPr>
          <p:cNvPr id="55" name="bar1" descr="bar1"/>
          <p:cNvPicPr>
            <a:picLocks noChangeAspect="1"/>
          </p:cNvPicPr>
          <p:nvPr/>
        </p:nvPicPr>
        <p:blipFill>
          <a:blip r:embed="rId27"/>
          <a:stretch>
            <a:fillRect/>
          </a:stretch>
        </p:blipFill>
        <p:spPr>
          <a:xfrm>
            <a:off x="3619500" y="5238750"/>
            <a:ext cx="628650" cy="38100"/>
          </a:xfrm>
          <a:prstGeom prst="rect">
            <a:avLst/>
          </a:prstGeom>
        </p:spPr>
      </p:pic>
      <p:sp>
        <p:nvSpPr>
          <p:cNvPr id="56" name="TextBox 55"/>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Purpose-Driven IT Companies</a:t>
            </a:r>
          </a:p>
        </p:txBody>
      </p:sp>
      <p:sp>
        <p:nvSpPr>
          <p:cNvPr id="57" name="TextBox 56"/>
          <p:cNvSpPr txBox="1"/>
          <p:nvPr/>
        </p:nvSpPr>
        <p:spPr>
          <a:xfrm>
            <a:off x="3524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Better The World is a B Corporation Using Technology for Social Good</a:t>
            </a:r>
          </a:p>
        </p:txBody>
      </p:sp>
      <p:pic>
        <p:nvPicPr>
          <p:cNvPr id="58" name="Image" descr="Image">
            <a:hlinkClick r:id="rId33" tooltip="Go to trend"/>
          </p:cNvPr>
          <p:cNvPicPr>
            <a:picLocks noChangeAspect="1"/>
          </p:cNvPicPr>
          <p:nvPr/>
        </p:nvPicPr>
        <p:blipFill>
          <a:blip r:embed="rId34"/>
          <a:stretch>
            <a:fillRect/>
          </a:stretch>
        </p:blipFill>
        <p:spPr>
          <a:xfrm>
            <a:off x="6286500" y="4000500"/>
            <a:ext cx="1905000" cy="1247775"/>
          </a:xfrm>
          <a:prstGeom prst="rect">
            <a:avLst/>
          </a:prstGeom>
        </p:spPr>
      </p:pic>
      <p:pic>
        <p:nvPicPr>
          <p:cNvPr id="59" name="bar1" descr="bar1"/>
          <p:cNvPicPr>
            <a:picLocks noChangeAspect="1"/>
          </p:cNvPicPr>
          <p:nvPr/>
        </p:nvPicPr>
        <p:blipFill>
          <a:blip r:embed="rId17"/>
          <a:stretch>
            <a:fillRect/>
          </a:stretch>
        </p:blipFill>
        <p:spPr>
          <a:xfrm>
            <a:off x="6286500" y="5238750"/>
            <a:ext cx="1905000" cy="38100"/>
          </a:xfrm>
          <a:prstGeom prst="rect">
            <a:avLst/>
          </a:prstGeom>
        </p:spPr>
      </p:pic>
      <p:pic>
        <p:nvPicPr>
          <p:cNvPr id="60" name="bar1" descr="bar1"/>
          <p:cNvPicPr>
            <a:picLocks noChangeAspect="1"/>
          </p:cNvPicPr>
          <p:nvPr/>
        </p:nvPicPr>
        <p:blipFill>
          <a:blip r:embed="rId35"/>
          <a:stretch>
            <a:fillRect/>
          </a:stretch>
        </p:blipFill>
        <p:spPr>
          <a:xfrm>
            <a:off x="6286500" y="5238750"/>
            <a:ext cx="495300" cy="38100"/>
          </a:xfrm>
          <a:prstGeom prst="rect">
            <a:avLst/>
          </a:prstGeom>
        </p:spPr>
      </p:pic>
      <p:sp>
        <p:nvSpPr>
          <p:cNvPr id="61" name="TextBox 60"/>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 Corp Commerce</a:t>
            </a:r>
          </a:p>
        </p:txBody>
      </p:sp>
      <p:sp>
        <p:nvSpPr>
          <p:cNvPr id="62" name="TextBox 61"/>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Dharma Merchant Services Makes Credit Cards Greener, More Philanthropic</a:t>
            </a:r>
          </a:p>
        </p:txBody>
      </p:sp>
    </p:spTree>
    <p:extLst>
      <p:ext uri="{BB962C8B-B14F-4D97-AF65-F5344CB8AC3E}">
        <p14:creationId xmlns:p14="http://schemas.microsoft.com/office/powerpoint/2010/main" val="2035070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5362575" y="6238875"/>
            <a:ext cx="3781425" cy="619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Shoptimization</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Innovative tools and apps helping shoppers maximize benefits and discounts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With so many choices available in today's marketplace, shoppers are beginning to realize that paying full price isn't always necessary and that with fierce competition among retailers, there is always some reward or discount from which a shopper can benefit. Thus, a slew of tools and apps helping shoppers get the most out of their shopping experience -- whether it be through sale notifications or helping consumers optimize rew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+ 50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http://www.trendhunter.com/id/164824</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3048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1143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333375"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952500" y="1905000"/>
            <a:ext cx="1905000" cy="1247775"/>
          </a:xfrm>
          <a:prstGeom prst="rect">
            <a:avLst/>
          </a:prstGeom>
        </p:spPr>
      </p:pic>
      <p:pic>
        <p:nvPicPr>
          <p:cNvPr id="29" name="bar1" descr="bar1"/>
          <p:cNvPicPr>
            <a:picLocks noChangeAspect="1"/>
          </p:cNvPicPr>
          <p:nvPr/>
        </p:nvPicPr>
        <p:blipFill>
          <a:blip r:embed="rId17"/>
          <a:stretch>
            <a:fillRect/>
          </a:stretch>
        </p:blipFill>
        <p:spPr>
          <a:xfrm>
            <a:off x="952500" y="3143250"/>
            <a:ext cx="1905000" cy="38100"/>
          </a:xfrm>
          <a:prstGeom prst="rect">
            <a:avLst/>
          </a:prstGeom>
        </p:spPr>
      </p:pic>
      <p:pic>
        <p:nvPicPr>
          <p:cNvPr id="30" name="bar1" descr="bar1"/>
          <p:cNvPicPr>
            <a:picLocks noChangeAspect="1"/>
          </p:cNvPicPr>
          <p:nvPr/>
        </p:nvPicPr>
        <p:blipFill>
          <a:blip r:embed="rId18"/>
          <a:stretch>
            <a:fillRect/>
          </a:stretch>
        </p:blipFill>
        <p:spPr>
          <a:xfrm>
            <a:off x="952500" y="3143250"/>
            <a:ext cx="1047750" cy="38100"/>
          </a:xfrm>
          <a:prstGeom prst="rect">
            <a:avLst/>
          </a:prstGeom>
        </p:spPr>
      </p:pic>
      <p:sp>
        <p:nvSpPr>
          <p:cNvPr id="31" name="TextBox 30"/>
          <p:cNvSpPr txBox="1"/>
          <p:nvPr/>
        </p:nvSpPr>
        <p:spPr>
          <a:xfrm>
            <a:off x="857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Personalized Virtual Boutiques</a:t>
            </a:r>
          </a:p>
        </p:txBody>
      </p:sp>
      <p:sp>
        <p:nvSpPr>
          <p:cNvPr id="32" name="TextBox 31"/>
          <p:cNvSpPr txBox="1"/>
          <p:nvPr/>
        </p:nvSpPr>
        <p:spPr>
          <a:xfrm>
            <a:off x="857250"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Boutine Lets You Create Your Own Outfits, Shop Looks &amp; Earn Money</a:t>
            </a:r>
          </a:p>
        </p:txBody>
      </p:sp>
      <p:pic>
        <p:nvPicPr>
          <p:cNvPr id="33" name="Image" descr="Image">
            <a:hlinkClick r:id="rId19" tooltip="Go to trend"/>
          </p:cNvPr>
          <p:cNvPicPr>
            <a:picLocks noChangeAspect="1"/>
          </p:cNvPicPr>
          <p:nvPr/>
        </p:nvPicPr>
        <p:blipFill>
          <a:blip r:embed="rId20"/>
          <a:stretch>
            <a:fillRect/>
          </a:stretch>
        </p:blipFill>
        <p:spPr>
          <a:xfrm>
            <a:off x="3619500" y="1905000"/>
            <a:ext cx="1905000" cy="1247775"/>
          </a:xfrm>
          <a:prstGeom prst="rect">
            <a:avLst/>
          </a:prstGeom>
        </p:spPr>
      </p:pic>
      <p:pic>
        <p:nvPicPr>
          <p:cNvPr id="34" name="bar1" descr="bar1"/>
          <p:cNvPicPr>
            <a:picLocks noChangeAspect="1"/>
          </p:cNvPicPr>
          <p:nvPr/>
        </p:nvPicPr>
        <p:blipFill>
          <a:blip r:embed="rId17"/>
          <a:stretch>
            <a:fillRect/>
          </a:stretch>
        </p:blipFill>
        <p:spPr>
          <a:xfrm>
            <a:off x="3619500" y="3143250"/>
            <a:ext cx="1905000" cy="38100"/>
          </a:xfrm>
          <a:prstGeom prst="rect">
            <a:avLst/>
          </a:prstGeom>
        </p:spPr>
      </p:pic>
      <p:pic>
        <p:nvPicPr>
          <p:cNvPr id="35" name="bar1" descr="bar1"/>
          <p:cNvPicPr>
            <a:picLocks noChangeAspect="1"/>
          </p:cNvPicPr>
          <p:nvPr/>
        </p:nvPicPr>
        <p:blipFill>
          <a:blip r:embed="rId21"/>
          <a:stretch>
            <a:fillRect/>
          </a:stretch>
        </p:blipFill>
        <p:spPr>
          <a:xfrm>
            <a:off x="3619500" y="3143250"/>
            <a:ext cx="1085850" cy="38100"/>
          </a:xfrm>
          <a:prstGeom prst="rect">
            <a:avLst/>
          </a:prstGeom>
        </p:spPr>
      </p:pic>
      <p:sp>
        <p:nvSpPr>
          <p:cNvPr id="36" name="TextBox 35"/>
          <p:cNvSpPr txBox="1"/>
          <p:nvPr/>
        </p:nvSpPr>
        <p:spPr>
          <a:xfrm>
            <a:off x="3524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Price Drop Tracking Tools</a:t>
            </a:r>
          </a:p>
        </p:txBody>
      </p:sp>
      <p:sp>
        <p:nvSpPr>
          <p:cNvPr id="37" name="TextBox 36"/>
          <p:cNvSpPr txBox="1"/>
          <p:nvPr/>
        </p:nvSpPr>
        <p:spPr>
          <a:xfrm>
            <a:off x="3524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Eyeona App Scans Receipts and Alerts You of Money-Saving Opportunities</a:t>
            </a:r>
          </a:p>
        </p:txBody>
      </p:sp>
      <p:pic>
        <p:nvPicPr>
          <p:cNvPr id="38" name="Image" descr="Image">
            <a:hlinkClick r:id="rId22" tooltip="Go to trend"/>
          </p:cNvPr>
          <p:cNvPicPr>
            <a:picLocks noChangeAspect="1"/>
          </p:cNvPicPr>
          <p:nvPr/>
        </p:nvPicPr>
        <p:blipFill>
          <a:blip r:embed="rId23"/>
          <a:stretch>
            <a:fillRect/>
          </a:stretch>
        </p:blipFill>
        <p:spPr>
          <a:xfrm>
            <a:off x="6286500" y="1905000"/>
            <a:ext cx="1905000" cy="1247775"/>
          </a:xfrm>
          <a:prstGeom prst="rect">
            <a:avLst/>
          </a:prstGeom>
        </p:spPr>
      </p:pic>
      <p:pic>
        <p:nvPicPr>
          <p:cNvPr id="39" name="bar1" descr="bar1"/>
          <p:cNvPicPr>
            <a:picLocks noChangeAspect="1"/>
          </p:cNvPicPr>
          <p:nvPr/>
        </p:nvPicPr>
        <p:blipFill>
          <a:blip r:embed="rId17"/>
          <a:stretch>
            <a:fillRect/>
          </a:stretch>
        </p:blipFill>
        <p:spPr>
          <a:xfrm>
            <a:off x="6286500" y="3143250"/>
            <a:ext cx="1905000" cy="38100"/>
          </a:xfrm>
          <a:prstGeom prst="rect">
            <a:avLst/>
          </a:prstGeom>
        </p:spPr>
      </p:pic>
      <p:pic>
        <p:nvPicPr>
          <p:cNvPr id="40" name="bar1" descr="bar1"/>
          <p:cNvPicPr>
            <a:picLocks noChangeAspect="1"/>
          </p:cNvPicPr>
          <p:nvPr/>
        </p:nvPicPr>
        <p:blipFill>
          <a:blip r:embed="rId24"/>
          <a:stretch>
            <a:fillRect/>
          </a:stretch>
        </p:blipFill>
        <p:spPr>
          <a:xfrm>
            <a:off x="6286500" y="3143250"/>
            <a:ext cx="571500" cy="38100"/>
          </a:xfrm>
          <a:prstGeom prst="rect">
            <a:avLst/>
          </a:prstGeom>
        </p:spPr>
      </p:pic>
      <p:sp>
        <p:nvSpPr>
          <p:cNvPr id="41" name="TextBox 40"/>
          <p:cNvSpPr txBox="1"/>
          <p:nvPr/>
        </p:nvSpPr>
        <p:spPr>
          <a:xfrm>
            <a:off x="6191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In-Store Discount Apps</a:t>
            </a:r>
          </a:p>
        </p:txBody>
      </p:sp>
      <p:sp>
        <p:nvSpPr>
          <p:cNvPr id="42" name="TextBox 41"/>
          <p:cNvSpPr txBox="1"/>
          <p:nvPr/>
        </p:nvSpPr>
        <p:spPr>
          <a:xfrm>
            <a:off x="6191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Brouha App Reminds Users of Deals the Second They Step Into the Store</a:t>
            </a:r>
          </a:p>
        </p:txBody>
      </p:sp>
      <p:pic>
        <p:nvPicPr>
          <p:cNvPr id="43" name="Image" descr="Image">
            <a:hlinkClick r:id="rId25" tooltip="Go to trend"/>
          </p:cNvPr>
          <p:cNvPicPr>
            <a:picLocks noChangeAspect="1"/>
          </p:cNvPicPr>
          <p:nvPr/>
        </p:nvPicPr>
        <p:blipFill>
          <a:blip r:embed="rId26"/>
          <a:stretch>
            <a:fillRect/>
          </a:stretch>
        </p:blipFill>
        <p:spPr>
          <a:xfrm>
            <a:off x="952500" y="4000500"/>
            <a:ext cx="1905000" cy="1247775"/>
          </a:xfrm>
          <a:prstGeom prst="rect">
            <a:avLst/>
          </a:prstGeom>
        </p:spPr>
      </p:pic>
      <p:pic>
        <p:nvPicPr>
          <p:cNvPr id="44" name="bar1" descr="bar1"/>
          <p:cNvPicPr>
            <a:picLocks noChangeAspect="1"/>
          </p:cNvPicPr>
          <p:nvPr/>
        </p:nvPicPr>
        <p:blipFill>
          <a:blip r:embed="rId17"/>
          <a:stretch>
            <a:fillRect/>
          </a:stretch>
        </p:blipFill>
        <p:spPr>
          <a:xfrm>
            <a:off x="952500" y="5238750"/>
            <a:ext cx="1905000" cy="38100"/>
          </a:xfrm>
          <a:prstGeom prst="rect">
            <a:avLst/>
          </a:prstGeom>
        </p:spPr>
      </p:pic>
      <p:pic>
        <p:nvPicPr>
          <p:cNvPr id="45" name="bar1" descr="bar1"/>
          <p:cNvPicPr>
            <a:picLocks noChangeAspect="1"/>
          </p:cNvPicPr>
          <p:nvPr/>
        </p:nvPicPr>
        <p:blipFill>
          <a:blip r:embed="rId27"/>
          <a:stretch>
            <a:fillRect/>
          </a:stretch>
        </p:blipFill>
        <p:spPr>
          <a:xfrm>
            <a:off x="952500" y="5238750"/>
            <a:ext cx="1009650" cy="38100"/>
          </a:xfrm>
          <a:prstGeom prst="rect">
            <a:avLst/>
          </a:prstGeom>
        </p:spPr>
      </p:pic>
      <p:sp>
        <p:nvSpPr>
          <p:cNvPr id="46" name="TextBox 45"/>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Personalized Supermarket Prices</a:t>
            </a:r>
          </a:p>
        </p:txBody>
      </p:sp>
      <p:sp>
        <p:nvSpPr>
          <p:cNvPr id="47" name="TextBox 46"/>
          <p:cNvSpPr txBox="1"/>
          <p:nvPr/>
        </p:nvSpPr>
        <p:spPr>
          <a:xfrm>
            <a:off x="857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Kroger Rewards Gives Customers Discounts Based on Shopping History</a:t>
            </a:r>
          </a:p>
        </p:txBody>
      </p:sp>
      <p:pic>
        <p:nvPicPr>
          <p:cNvPr id="48" name="Image" descr="Image">
            <a:hlinkClick r:id="rId28" tooltip="Go to trend"/>
          </p:cNvPr>
          <p:cNvPicPr>
            <a:picLocks noChangeAspect="1"/>
          </p:cNvPicPr>
          <p:nvPr/>
        </p:nvPicPr>
        <p:blipFill>
          <a:blip r:embed="rId29"/>
          <a:stretch>
            <a:fillRect/>
          </a:stretch>
        </p:blipFill>
        <p:spPr>
          <a:xfrm>
            <a:off x="3619500" y="4000500"/>
            <a:ext cx="1905000" cy="1247775"/>
          </a:xfrm>
          <a:prstGeom prst="rect">
            <a:avLst/>
          </a:prstGeom>
        </p:spPr>
      </p:pic>
      <p:pic>
        <p:nvPicPr>
          <p:cNvPr id="49" name="bar1" descr="bar1"/>
          <p:cNvPicPr>
            <a:picLocks noChangeAspect="1"/>
          </p:cNvPicPr>
          <p:nvPr/>
        </p:nvPicPr>
        <p:blipFill>
          <a:blip r:embed="rId17"/>
          <a:stretch>
            <a:fillRect/>
          </a:stretch>
        </p:blipFill>
        <p:spPr>
          <a:xfrm>
            <a:off x="3619500" y="5238750"/>
            <a:ext cx="1905000" cy="38100"/>
          </a:xfrm>
          <a:prstGeom prst="rect">
            <a:avLst/>
          </a:prstGeom>
        </p:spPr>
      </p:pic>
      <p:pic>
        <p:nvPicPr>
          <p:cNvPr id="50" name="bar1" descr="bar1"/>
          <p:cNvPicPr>
            <a:picLocks noChangeAspect="1"/>
          </p:cNvPicPr>
          <p:nvPr/>
        </p:nvPicPr>
        <p:blipFill>
          <a:blip r:embed="rId30"/>
          <a:stretch>
            <a:fillRect/>
          </a:stretch>
        </p:blipFill>
        <p:spPr>
          <a:xfrm>
            <a:off x="3619500" y="5238750"/>
            <a:ext cx="819150" cy="38100"/>
          </a:xfrm>
          <a:prstGeom prst="rect">
            <a:avLst/>
          </a:prstGeom>
        </p:spPr>
      </p:pic>
      <p:sp>
        <p:nvSpPr>
          <p:cNvPr id="51" name="TextBox 50"/>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Sale-Monitoring Shopping Apps</a:t>
            </a:r>
          </a:p>
        </p:txBody>
      </p:sp>
      <p:sp>
        <p:nvSpPr>
          <p:cNvPr id="52" name="TextBox 51"/>
          <p:cNvSpPr txBox="1"/>
          <p:nvPr/>
        </p:nvSpPr>
        <p:spPr>
          <a:xfrm>
            <a:off x="3524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Hukkster Will Notify You When a Desired Item Goes on Sale</a:t>
            </a:r>
          </a:p>
        </p:txBody>
      </p:sp>
      <p:pic>
        <p:nvPicPr>
          <p:cNvPr id="53" name="Image" descr="Image">
            <a:hlinkClick r:id="rId31" tooltip="Go to trend"/>
          </p:cNvPr>
          <p:cNvPicPr>
            <a:picLocks noChangeAspect="1"/>
          </p:cNvPicPr>
          <p:nvPr/>
        </p:nvPicPr>
        <p:blipFill>
          <a:blip r:embed="rId32"/>
          <a:stretch>
            <a:fillRect/>
          </a:stretch>
        </p:blipFill>
        <p:spPr>
          <a:xfrm>
            <a:off x="6286500" y="4000500"/>
            <a:ext cx="1905000" cy="1247775"/>
          </a:xfrm>
          <a:prstGeom prst="rect">
            <a:avLst/>
          </a:prstGeom>
        </p:spPr>
      </p:pic>
      <p:pic>
        <p:nvPicPr>
          <p:cNvPr id="54" name="bar1" descr="bar1"/>
          <p:cNvPicPr>
            <a:picLocks noChangeAspect="1"/>
          </p:cNvPicPr>
          <p:nvPr/>
        </p:nvPicPr>
        <p:blipFill>
          <a:blip r:embed="rId17"/>
          <a:stretch>
            <a:fillRect/>
          </a:stretch>
        </p:blipFill>
        <p:spPr>
          <a:xfrm>
            <a:off x="6286500" y="5238750"/>
            <a:ext cx="1905000" cy="38100"/>
          </a:xfrm>
          <a:prstGeom prst="rect">
            <a:avLst/>
          </a:prstGeom>
        </p:spPr>
      </p:pic>
      <p:pic>
        <p:nvPicPr>
          <p:cNvPr id="55" name="bar1" descr="bar1"/>
          <p:cNvPicPr>
            <a:picLocks noChangeAspect="1"/>
          </p:cNvPicPr>
          <p:nvPr/>
        </p:nvPicPr>
        <p:blipFill>
          <a:blip r:embed="rId24"/>
          <a:stretch>
            <a:fillRect/>
          </a:stretch>
        </p:blipFill>
        <p:spPr>
          <a:xfrm>
            <a:off x="6286500" y="5238750"/>
            <a:ext cx="571500" cy="38100"/>
          </a:xfrm>
          <a:prstGeom prst="rect">
            <a:avLst/>
          </a:prstGeom>
        </p:spPr>
      </p:pic>
      <p:sp>
        <p:nvSpPr>
          <p:cNvPr id="56" name="TextBox 55"/>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Reward-Optimizing Payments</a:t>
            </a:r>
          </a:p>
        </p:txBody>
      </p:sp>
      <p:sp>
        <p:nvSpPr>
          <p:cNvPr id="57" name="TextBox 56"/>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Wallaby Card Helps You Take Advantage of Credit Card Benefits</a:t>
            </a:r>
          </a:p>
        </p:txBody>
      </p:sp>
    </p:spTree>
    <p:extLst>
      <p:ext uri="{BB962C8B-B14F-4D97-AF65-F5344CB8AC3E}">
        <p14:creationId xmlns:p14="http://schemas.microsoft.com/office/powerpoint/2010/main" val="2708060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5362575" y="6238875"/>
            <a:ext cx="3781425" cy="619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Subscription World</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Busy consumers look to on-demand niche services for convenience</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Food subscription services and home deliveries gained ground in 2009. Since then, a new wave of subscription-based services have hit the marketplace, offering all types of products and packages catered to different consumer groups. In today's world of busy schedules and on-the-go living, such targeted subscription services are exactly what convenience-minded consumers are looking for.</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 Ideas + 90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http://www.trendhunter.com/id/132858</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2476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1524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8"/>
          <a:stretch>
            <a:fillRect/>
          </a:stretch>
        </p:blipFill>
        <p:spPr>
          <a:xfrm>
            <a:off x="1190625" y="6610350"/>
            <a:ext cx="247650" cy="66675"/>
          </a:xfrm>
          <a:prstGeom prst="rect">
            <a:avLst/>
          </a:prstGeom>
        </p:spPr>
      </p:pic>
      <p:pic>
        <p:nvPicPr>
          <p:cNvPr id="25"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6"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7"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8" name="Image" descr="Image">
            <a:hlinkClick r:id="rId14" tooltip="Go to trend"/>
          </p:cNvPr>
          <p:cNvPicPr>
            <a:picLocks noChangeAspect="1"/>
          </p:cNvPicPr>
          <p:nvPr/>
        </p:nvPicPr>
        <p:blipFill>
          <a:blip r:embed="rId15"/>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6"/>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7"/>
          <a:stretch>
            <a:fillRect/>
          </a:stretch>
        </p:blipFill>
        <p:spPr>
          <a:xfrm>
            <a:off x="333375" y="3143250"/>
            <a:ext cx="9715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Pantyhose Subscriptions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Hoseanna Makes Sure That You Never Have Ruined Stockings</a:t>
            </a:r>
          </a:p>
        </p:txBody>
      </p:sp>
      <p:pic>
        <p:nvPicPr>
          <p:cNvPr id="33" name="Image" descr="Image">
            <a:hlinkClick r:id="rId18" tooltip="Go to trend"/>
          </p:cNvPr>
          <p:cNvPicPr>
            <a:picLocks noChangeAspect="1"/>
          </p:cNvPicPr>
          <p:nvPr/>
        </p:nvPicPr>
        <p:blipFill>
          <a:blip r:embed="rId19"/>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6"/>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0"/>
          <a:stretch>
            <a:fillRect/>
          </a:stretch>
        </p:blipFill>
        <p:spPr>
          <a:xfrm>
            <a:off x="2524125" y="3143250"/>
            <a:ext cx="9715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Curated Ethical Boxes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Monthly Blissmoboxes are Packed With Social Goodness</a:t>
            </a:r>
          </a:p>
        </p:txBody>
      </p:sp>
      <p:pic>
        <p:nvPicPr>
          <p:cNvPr id="38" name="Image" descr="Image">
            <a:hlinkClick r:id="rId21" tooltip="Go to trend"/>
          </p:cNvPr>
          <p:cNvPicPr>
            <a:picLocks noChangeAspect="1"/>
          </p:cNvPicPr>
          <p:nvPr/>
        </p:nvPicPr>
        <p:blipFill>
          <a:blip r:embed="rId22"/>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6"/>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3"/>
          <a:stretch>
            <a:fillRect/>
          </a:stretch>
        </p:blipFill>
        <p:spPr>
          <a:xfrm>
            <a:off x="4714875" y="3143250"/>
            <a:ext cx="8001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Global Farmers' Markets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Liga Masiva Lets You Buy Coffee Straight from the Source</a:t>
            </a:r>
          </a:p>
        </p:txBody>
      </p:sp>
      <p:pic>
        <p:nvPicPr>
          <p:cNvPr id="43"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6"/>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6"/>
          <a:stretch>
            <a:fillRect/>
          </a:stretch>
        </p:blipFill>
        <p:spPr>
          <a:xfrm>
            <a:off x="6905625" y="3143250"/>
            <a:ext cx="4191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Beauty Sample Subscriptions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Birchbox Haute Box Bridges Online and In-Store Shopping</a:t>
            </a:r>
          </a:p>
        </p:txBody>
      </p:sp>
      <p:pic>
        <p:nvPicPr>
          <p:cNvPr id="48" name="Image" descr="Image">
            <a:hlinkClick r:id="rId27" tooltip="Go to trend"/>
          </p:cNvPr>
          <p:cNvPicPr>
            <a:picLocks noChangeAspect="1"/>
          </p:cNvPicPr>
          <p:nvPr/>
        </p:nvPicPr>
        <p:blipFill>
          <a:blip r:embed="rId28"/>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6"/>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29"/>
          <a:stretch>
            <a:fillRect/>
          </a:stretch>
        </p:blipFill>
        <p:spPr>
          <a:xfrm>
            <a:off x="333375" y="5238750"/>
            <a:ext cx="5143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Creative Council Packages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Artrepreneur Kits Help Artists Transition From School to the Real World</a:t>
            </a:r>
          </a:p>
        </p:txBody>
      </p:sp>
      <p:pic>
        <p:nvPicPr>
          <p:cNvPr id="53" name="Image" descr="Image">
            <a:hlinkClick r:id="rId30" tooltip="Go to trend"/>
          </p:cNvPr>
          <p:cNvPicPr>
            <a:picLocks noChangeAspect="1"/>
          </p:cNvPicPr>
          <p:nvPr/>
        </p:nvPicPr>
        <p:blipFill>
          <a:blip r:embed="rId31"/>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6"/>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2"/>
          <a:stretch>
            <a:fillRect/>
          </a:stretch>
        </p:blipFill>
        <p:spPr>
          <a:xfrm>
            <a:off x="2524125" y="5238750"/>
            <a:ext cx="4762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Customized Beef Services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Mycow Lets Customers Choose Where Their Meat Comes From</a:t>
            </a:r>
          </a:p>
        </p:txBody>
      </p:sp>
      <p:pic>
        <p:nvPicPr>
          <p:cNvPr id="58" name="Image" descr="Image">
            <a:hlinkClick r:id="rId33" tooltip="Go to trend"/>
          </p:cNvPr>
          <p:cNvPicPr>
            <a:picLocks noChangeAspect="1"/>
          </p:cNvPicPr>
          <p:nvPr/>
        </p:nvPicPr>
        <p:blipFill>
          <a:blip r:embed="rId34"/>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6"/>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5"/>
          <a:stretch>
            <a:fillRect/>
          </a:stretch>
        </p:blipFill>
        <p:spPr>
          <a:xfrm>
            <a:off x="4714875" y="5238750"/>
            <a:ext cx="36195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Subscription-Based Food Matches</a:t>
            </a:r>
          </a:p>
        </p:txBody>
      </p:sp>
      <p:sp>
        <p:nvSpPr>
          <p:cNvPr id="62" name="TextBox 61"/>
          <p:cNvSpPr txBox="1"/>
          <p:nvPr/>
        </p:nvSpPr>
        <p:spPr>
          <a:xfrm>
            <a:off x="46196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Turntable Kitchen Pairings Box Delivers New Food and Music</a:t>
            </a:r>
          </a:p>
        </p:txBody>
      </p:sp>
      <p:pic>
        <p:nvPicPr>
          <p:cNvPr id="63" name="Image" descr="Image">
            <a:hlinkClick r:id="rId36" tooltip="Go to trend"/>
          </p:cNvPr>
          <p:cNvPicPr>
            <a:picLocks noChangeAspect="1"/>
          </p:cNvPicPr>
          <p:nvPr/>
        </p:nvPicPr>
        <p:blipFill>
          <a:blip r:embed="rId37"/>
          <a:stretch>
            <a:fillRect/>
          </a:stretch>
        </p:blipFill>
        <p:spPr>
          <a:xfrm>
            <a:off x="6905625" y="4000500"/>
            <a:ext cx="952500" cy="647700"/>
          </a:xfrm>
          <a:prstGeom prst="rect">
            <a:avLst/>
          </a:prstGeom>
        </p:spPr>
      </p:pic>
      <p:pic>
        <p:nvPicPr>
          <p:cNvPr id="64" name="bar1" descr="bar1"/>
          <p:cNvPicPr>
            <a:picLocks noChangeAspect="1"/>
          </p:cNvPicPr>
          <p:nvPr/>
        </p:nvPicPr>
        <p:blipFill>
          <a:blip r:embed="rId38"/>
          <a:stretch>
            <a:fillRect/>
          </a:stretch>
        </p:blipFill>
        <p:spPr>
          <a:xfrm>
            <a:off x="6905625" y="4648200"/>
            <a:ext cx="952500" cy="38100"/>
          </a:xfrm>
          <a:prstGeom prst="rect">
            <a:avLst/>
          </a:prstGeom>
        </p:spPr>
      </p:pic>
      <p:pic>
        <p:nvPicPr>
          <p:cNvPr id="65" name="bar1" descr="bar1"/>
          <p:cNvPicPr>
            <a:picLocks noChangeAspect="1"/>
          </p:cNvPicPr>
          <p:nvPr/>
        </p:nvPicPr>
        <p:blipFill>
          <a:blip r:embed="rId39"/>
          <a:stretch>
            <a:fillRect/>
          </a:stretch>
        </p:blipFill>
        <p:spPr>
          <a:xfrm>
            <a:off x="6905625" y="4648200"/>
            <a:ext cx="209550" cy="38100"/>
          </a:xfrm>
          <a:prstGeom prst="rect">
            <a:avLst/>
          </a:prstGeom>
        </p:spPr>
      </p:pic>
      <p:sp>
        <p:nvSpPr>
          <p:cNvPr id="66" name="TextBox 65"/>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Water Equipment Subscriptions</a:t>
            </a:r>
          </a:p>
        </p:txBody>
      </p:sp>
      <p:pic>
        <p:nvPicPr>
          <p:cNvPr id="67" name="Image" descr="Image">
            <a:hlinkClick r:id="rId40" tooltip="Go to trend"/>
          </p:cNvPr>
          <p:cNvPicPr>
            <a:picLocks noChangeAspect="1"/>
          </p:cNvPicPr>
          <p:nvPr/>
        </p:nvPicPr>
        <p:blipFill>
          <a:blip r:embed="rId41"/>
          <a:stretch>
            <a:fillRect/>
          </a:stretch>
        </p:blipFill>
        <p:spPr>
          <a:xfrm>
            <a:off x="6905625" y="4762500"/>
            <a:ext cx="952500" cy="647700"/>
          </a:xfrm>
          <a:prstGeom prst="rect">
            <a:avLst/>
          </a:prstGeom>
        </p:spPr>
      </p:pic>
      <p:pic>
        <p:nvPicPr>
          <p:cNvPr id="68" name="bar1" descr="bar1"/>
          <p:cNvPicPr>
            <a:picLocks noChangeAspect="1"/>
          </p:cNvPicPr>
          <p:nvPr/>
        </p:nvPicPr>
        <p:blipFill>
          <a:blip r:embed="rId38"/>
          <a:stretch>
            <a:fillRect/>
          </a:stretch>
        </p:blipFill>
        <p:spPr>
          <a:xfrm>
            <a:off x="6905625" y="5410200"/>
            <a:ext cx="952500" cy="38100"/>
          </a:xfrm>
          <a:prstGeom prst="rect">
            <a:avLst/>
          </a:prstGeom>
        </p:spPr>
      </p:pic>
      <p:pic>
        <p:nvPicPr>
          <p:cNvPr id="69" name="bar1" descr="bar1"/>
          <p:cNvPicPr>
            <a:picLocks noChangeAspect="1"/>
          </p:cNvPicPr>
          <p:nvPr/>
        </p:nvPicPr>
        <p:blipFill>
          <a:blip r:embed="rId42"/>
          <a:stretch>
            <a:fillRect/>
          </a:stretch>
        </p:blipFill>
        <p:spPr>
          <a:xfrm>
            <a:off x="6905625" y="5410200"/>
            <a:ext cx="257175" cy="38100"/>
          </a:xfrm>
          <a:prstGeom prst="rect">
            <a:avLst/>
          </a:prstGeom>
        </p:spPr>
      </p:pic>
      <p:sp>
        <p:nvSpPr>
          <p:cNvPr id="70" name="TextBox 69"/>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Book Borrowing E-Readers</a:t>
            </a:r>
          </a:p>
        </p:txBody>
      </p:sp>
      <p:pic>
        <p:nvPicPr>
          <p:cNvPr id="71" name="Image" descr="Image">
            <a:hlinkClick r:id="rId43" tooltip="Go to trend"/>
          </p:cNvPr>
          <p:cNvPicPr>
            <a:picLocks noChangeAspect="1"/>
          </p:cNvPicPr>
          <p:nvPr/>
        </p:nvPicPr>
        <p:blipFill>
          <a:blip r:embed="rId44"/>
          <a:stretch>
            <a:fillRect/>
          </a:stretch>
        </p:blipFill>
        <p:spPr>
          <a:xfrm>
            <a:off x="6905625" y="5524500"/>
            <a:ext cx="952500" cy="647700"/>
          </a:xfrm>
          <a:prstGeom prst="rect">
            <a:avLst/>
          </a:prstGeom>
        </p:spPr>
      </p:pic>
      <p:pic>
        <p:nvPicPr>
          <p:cNvPr id="72" name="bar1" descr="bar1"/>
          <p:cNvPicPr>
            <a:picLocks noChangeAspect="1"/>
          </p:cNvPicPr>
          <p:nvPr/>
        </p:nvPicPr>
        <p:blipFill>
          <a:blip r:embed="rId38"/>
          <a:stretch>
            <a:fillRect/>
          </a:stretch>
        </p:blipFill>
        <p:spPr>
          <a:xfrm>
            <a:off x="6905625" y="6172200"/>
            <a:ext cx="952500" cy="38100"/>
          </a:xfrm>
          <a:prstGeom prst="rect">
            <a:avLst/>
          </a:prstGeom>
        </p:spPr>
      </p:pic>
      <p:pic>
        <p:nvPicPr>
          <p:cNvPr id="73" name="bar1" descr="bar1"/>
          <p:cNvPicPr>
            <a:picLocks noChangeAspect="1"/>
          </p:cNvPicPr>
          <p:nvPr/>
        </p:nvPicPr>
        <p:blipFill>
          <a:blip r:embed="rId45"/>
          <a:stretch>
            <a:fillRect/>
          </a:stretch>
        </p:blipFill>
        <p:spPr>
          <a:xfrm>
            <a:off x="6905625" y="6172200"/>
            <a:ext cx="238125" cy="38100"/>
          </a:xfrm>
          <a:prstGeom prst="rect">
            <a:avLst/>
          </a:prstGeom>
        </p:spPr>
      </p:pic>
      <p:sp>
        <p:nvSpPr>
          <p:cNvPr id="74" name="TextBox 73"/>
          <p:cNvSpPr txBox="1"/>
          <p:nvPr/>
        </p:nvSpPr>
        <p:spPr>
          <a:xfrm>
            <a:off x="7858125" y="5476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Subscription-Based Bakeries</a:t>
            </a:r>
          </a:p>
        </p:txBody>
      </p:sp>
    </p:spTree>
    <p:extLst>
      <p:ext uri="{BB962C8B-B14F-4D97-AF65-F5344CB8AC3E}">
        <p14:creationId xmlns:p14="http://schemas.microsoft.com/office/powerpoint/2010/main" val="2012647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5362575" y="6238875"/>
            <a:ext cx="3781425" cy="619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Wellness Gaming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Enhancing health and providing treatment through games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Video games are still considered by many consumers to be a waste of time, and while that might be the case for some games, there is a growing market for wellness-based games, which actually help to enhance a person's quality of life. These games, whether they're used for stress-relief, treatment, fitness or overall mental health, are products that appeal to people who would never classify themselves as typical "gamers." And th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Ideas + 62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http://www.trendhunter.com/id/141075</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3.0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8"/>
          <a:stretch>
            <a:fillRect/>
          </a:stretch>
        </p:blipFill>
        <p:spPr>
          <a:xfrm>
            <a:off x="1190625" y="6305550"/>
            <a:ext cx="1333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7"/>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1238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38125"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5905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Real-Life Video Games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Explorence App Provides Activity Incentives Through Races and Wagering</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4000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Patient Empowering Video Games</a:t>
            </a:r>
          </a:p>
        </p:txBody>
      </p:sp>
      <p:sp>
        <p:nvSpPr>
          <p:cNvPr id="37" name="TextBox 36"/>
          <p:cNvSpPr txBox="1"/>
          <p:nvPr/>
        </p:nvSpPr>
        <p:spPr>
          <a:xfrm>
            <a:off x="24288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 Interactive Hopes to Strengthen the Resolve of Cancer Victims</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7620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Vibration-Sensitive Racing Apps</a:t>
            </a:r>
          </a:p>
        </p:txBody>
      </p:sp>
      <p:sp>
        <p:nvSpPr>
          <p:cNvPr id="42" name="TextBox 41"/>
          <p:cNvSpPr txBox="1"/>
          <p:nvPr/>
        </p:nvSpPr>
        <p:spPr>
          <a:xfrm>
            <a:off x="46196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Fit Freeway App Allows Users to Speed to the Winning Diet</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4191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Therapeutic Entertainment</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'How Games Saved My Life' Shines a Light on the Positivity of Gaming</a:t>
            </a:r>
          </a:p>
        </p:txBody>
      </p:sp>
      <p:pic>
        <p:nvPicPr>
          <p:cNvPr id="48" name="Image" descr="Image">
            <a:hlinkClick r:id="rId28" tooltip="Go to trend"/>
          </p:cNvPr>
          <p:cNvPicPr>
            <a:picLocks noChangeAspect="1"/>
          </p:cNvPicPr>
          <p:nvPr/>
        </p:nvPicPr>
        <p:blipFill>
          <a:blip r:embed="rId29"/>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7"/>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0"/>
          <a:stretch>
            <a:fillRect/>
          </a:stretch>
        </p:blipFill>
        <p:spPr>
          <a:xfrm>
            <a:off x="333375" y="5238750"/>
            <a:ext cx="3619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Geriatric Gaming Treatments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Neuroscientist Stuart Smith Finds Medical Potential in Video Games</a:t>
            </a:r>
          </a:p>
        </p:txBody>
      </p:sp>
      <p:pic>
        <p:nvPicPr>
          <p:cNvPr id="53" name="Image" descr="Image">
            <a:hlinkClick r:id="rId31" tooltip="Go to trend"/>
          </p:cNvPr>
          <p:cNvPicPr>
            <a:picLocks noChangeAspect="1"/>
          </p:cNvPicPr>
          <p:nvPr/>
        </p:nvPicPr>
        <p:blipFill>
          <a:blip r:embed="rId32"/>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7"/>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3"/>
          <a:stretch>
            <a:fillRect/>
          </a:stretch>
        </p:blipFill>
        <p:spPr>
          <a:xfrm>
            <a:off x="2524125" y="5238750"/>
            <a:ext cx="6858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Motivational Well-Being Games</a:t>
            </a:r>
          </a:p>
        </p:txBody>
      </p:sp>
      <p:sp>
        <p:nvSpPr>
          <p:cNvPr id="57" name="TextBox 56"/>
          <p:cNvSpPr txBox="1"/>
          <p:nvPr/>
        </p:nvSpPr>
        <p:spPr>
          <a:xfrm>
            <a:off x="24288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Mindbloom Life Game Helps You Improve Your Quality of Life</a:t>
            </a:r>
          </a:p>
        </p:txBody>
      </p:sp>
      <p:pic>
        <p:nvPicPr>
          <p:cNvPr id="58" name="Image" descr="Image">
            <a:hlinkClick r:id="rId34" tooltip="Go to trend"/>
          </p:cNvPr>
          <p:cNvPicPr>
            <a:picLocks noChangeAspect="1"/>
          </p:cNvPicPr>
          <p:nvPr/>
        </p:nvPicPr>
        <p:blipFill>
          <a:blip r:embed="rId35"/>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7"/>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6"/>
          <a:stretch>
            <a:fillRect/>
          </a:stretch>
        </p:blipFill>
        <p:spPr>
          <a:xfrm>
            <a:off x="4714875" y="5238750"/>
            <a:ext cx="3810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Stress-Relieving Games</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Biofeedback Technology is Helping Build Anxiety-Fighting Video Games</a:t>
            </a:r>
          </a:p>
        </p:txBody>
      </p:sp>
      <p:pic>
        <p:nvPicPr>
          <p:cNvPr id="63" name="Image" descr="Image">
            <a:hlinkClick r:id="rId37" tooltip="Go to trend"/>
          </p:cNvPr>
          <p:cNvPicPr>
            <a:picLocks noChangeAspect="1"/>
          </p:cNvPicPr>
          <p:nvPr/>
        </p:nvPicPr>
        <p:blipFill>
          <a:blip r:embed="rId38"/>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7"/>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39"/>
          <a:stretch>
            <a:fillRect/>
          </a:stretch>
        </p:blipFill>
        <p:spPr>
          <a:xfrm>
            <a:off x="6905625" y="5238750"/>
            <a:ext cx="32385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Combative Motion Gaming</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'Self Defense Training Camp' Teaches Lifesaving Fighting Skills</a:t>
            </a:r>
          </a:p>
        </p:txBody>
      </p:sp>
    </p:spTree>
    <p:extLst>
      <p:ext uri="{BB962C8B-B14F-4D97-AF65-F5344CB8AC3E}">
        <p14:creationId xmlns:p14="http://schemas.microsoft.com/office/powerpoint/2010/main" val="421130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Jeremy\Desktop\Trend Hunter\New Office\Office\IMG_899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278991"/>
            <a:ext cx="9144000" cy="850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06315" y="4422318"/>
            <a:ext cx="6661485" cy="623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CA" sz="3200" b="1" dirty="0" err="1" smtClean="0">
                <a:solidFill>
                  <a:schemeClr val="bg1"/>
                </a:solidFill>
                <a:latin typeface="Arial" pitchFamily="34" charset="0"/>
                <a:cs typeface="Arial" pitchFamily="34" charset="0"/>
              </a:rPr>
              <a:t>i</a:t>
            </a:r>
            <a:r>
              <a:rPr lang="en-CA" sz="3200" b="1" dirty="0" smtClean="0">
                <a:solidFill>
                  <a:schemeClr val="bg1"/>
                </a:solidFill>
                <a:latin typeface="Arial" pitchFamily="34" charset="0"/>
                <a:cs typeface="Arial" pitchFamily="34" charset="0"/>
              </a:rPr>
              <a:t>. Context &amp; Methodology</a:t>
            </a:r>
            <a:endParaRPr lang="en-CA" sz="3200" dirty="0">
              <a:solidFill>
                <a:schemeClr val="bg1"/>
              </a:solidFill>
              <a:latin typeface="Arial" pitchFamily="34" charset="0"/>
              <a:cs typeface="Arial" pitchFamily="34" charset="0"/>
            </a:endParaRPr>
          </a:p>
        </p:txBody>
      </p:sp>
      <p:pic>
        <p:nvPicPr>
          <p:cNvPr id="14" name="sidebar image" descr="sidebar image"/>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1"/>
            <a:ext cx="15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970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8704" y="27210"/>
            <a:ext cx="6589295" cy="646331"/>
          </a:xfrm>
          <a:prstGeom prst="rect">
            <a:avLst/>
          </a:prstGeom>
        </p:spPr>
        <p:txBody>
          <a:bodyPr vertOverflow="overflow" horzOverflow="overflow" wrap="square" lIns="91440" tIns="45720" rIns="91440" bIns="45720" numCol="1" rtlCol="0">
            <a:spAutoFit/>
          </a:bodyPr>
          <a:lstStyle/>
          <a:p>
            <a:pPr lvl="0" fontAlgn="base"/>
            <a:r>
              <a:rPr lang="en-US" sz="3600" b="1" dirty="0" smtClean="0">
                <a:solidFill>
                  <a:srgbClr val="FF0000"/>
                </a:solidFill>
                <a:latin typeface="Arial" pitchFamily="34" charset="0"/>
                <a:cs typeface="Arial" pitchFamily="34" charset="0"/>
              </a:rPr>
              <a:t>Want More?</a:t>
            </a:r>
            <a:endParaRPr lang="en-US" sz="3600" b="1" dirty="0">
              <a:solidFill>
                <a:srgbClr val="FF0000"/>
              </a:solidFill>
              <a:latin typeface="Arial" pitchFamily="34" charset="0"/>
              <a:cs typeface="Arial" pitchFamily="34" charset="0"/>
            </a:endParaRPr>
          </a:p>
        </p:txBody>
      </p:sp>
      <p:pic>
        <p:nvPicPr>
          <p:cNvPr id="20" name="sidebar image" descr="sidebar imag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0"/>
            <a:ext cx="162755" cy="6858001"/>
          </a:xfrm>
          <a:prstGeom prst="rect">
            <a:avLst/>
          </a:prstGeom>
        </p:spPr>
      </p:pic>
      <p:sp>
        <p:nvSpPr>
          <p:cNvPr id="12" name="TextBox 11"/>
          <p:cNvSpPr txBox="1"/>
          <p:nvPr/>
        </p:nvSpPr>
        <p:spPr>
          <a:xfrm>
            <a:off x="285750" y="611817"/>
            <a:ext cx="8629650" cy="646331"/>
          </a:xfrm>
          <a:prstGeom prst="rect">
            <a:avLst/>
          </a:prstGeom>
        </p:spPr>
        <p:txBody>
          <a:bodyPr vertOverflow="overflow" horzOverflow="overflow" wrap="square" lIns="91440" tIns="45720" rIns="91440" bIns="45720" numCol="1" rtlCol="0">
            <a:spAutoFit/>
          </a:bodyPr>
          <a:lstStyle/>
          <a:p>
            <a:pPr lvl="0" fontAlgn="base"/>
            <a:r>
              <a:rPr lang="en-US" dirty="0" smtClean="0">
                <a:solidFill>
                  <a:schemeClr val="tx1">
                    <a:lumMod val="50000"/>
                    <a:lumOff val="50000"/>
                  </a:schemeClr>
                </a:solidFill>
                <a:latin typeface="Arial"/>
              </a:rPr>
              <a:t>Contact </a:t>
            </a:r>
            <a:r>
              <a:rPr lang="en-US" dirty="0" smtClean="0">
                <a:solidFill>
                  <a:schemeClr val="tx1">
                    <a:lumMod val="50000"/>
                    <a:lumOff val="50000"/>
                  </a:schemeClr>
                </a:solidFill>
                <a:latin typeface="Arial"/>
                <a:hlinkClick r:id="rId3"/>
              </a:rPr>
              <a:t>trendreports@trendhunter.com</a:t>
            </a:r>
            <a:r>
              <a:rPr lang="en-US" dirty="0" smtClean="0">
                <a:solidFill>
                  <a:schemeClr val="tx1">
                    <a:lumMod val="50000"/>
                    <a:lumOff val="50000"/>
                  </a:schemeClr>
                </a:solidFill>
                <a:latin typeface="Arial"/>
              </a:rPr>
              <a:t> to learn more about our reports, </a:t>
            </a:r>
            <a:r>
              <a:rPr lang="en-US" dirty="0" smtClean="0">
                <a:solidFill>
                  <a:schemeClr val="tx1">
                    <a:lumMod val="50000"/>
                    <a:lumOff val="50000"/>
                  </a:schemeClr>
                </a:solidFill>
                <a:latin typeface="Arial"/>
              </a:rPr>
              <a:t>workshops </a:t>
            </a:r>
            <a:r>
              <a:rPr lang="en-US" dirty="0" smtClean="0">
                <a:solidFill>
                  <a:schemeClr val="tx1">
                    <a:lumMod val="50000"/>
                    <a:lumOff val="50000"/>
                  </a:schemeClr>
                </a:solidFill>
                <a:latin typeface="Arial"/>
              </a:rPr>
              <a:t>and advisory service, or watch a video at:  </a:t>
            </a:r>
            <a:r>
              <a:rPr lang="en-US" dirty="0" smtClean="0">
                <a:solidFill>
                  <a:schemeClr val="tx1">
                    <a:lumMod val="50000"/>
                    <a:lumOff val="50000"/>
                  </a:schemeClr>
                </a:solidFill>
                <a:latin typeface="Arial"/>
                <a:hlinkClick r:id="rId4"/>
              </a:rPr>
              <a:t>http://TrendHunter.com/advisory</a:t>
            </a:r>
            <a:r>
              <a:rPr lang="en-US" dirty="0" smtClean="0">
                <a:solidFill>
                  <a:schemeClr val="tx1">
                    <a:lumMod val="50000"/>
                    <a:lumOff val="50000"/>
                  </a:schemeClr>
                </a:solidFill>
                <a:latin typeface="Arial"/>
              </a:rPr>
              <a:t> </a:t>
            </a:r>
            <a:endParaRPr lang="en-US" dirty="0">
              <a:solidFill>
                <a:schemeClr val="tx1">
                  <a:lumMod val="50000"/>
                  <a:lumOff val="50000"/>
                </a:schemeClr>
              </a:solidFill>
              <a:latin typeface="Arial"/>
            </a:endParaRPr>
          </a:p>
        </p:txBody>
      </p:sp>
      <p:pic>
        <p:nvPicPr>
          <p:cNvPr id="2053" name="Picture 5" descr="C:\Users\Jeremy\Desktop\Trend Hunter\JeremyGutscheKeynote-Platform.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41952" y="3071812"/>
            <a:ext cx="1123950" cy="71437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33400" y="1510500"/>
            <a:ext cx="8085327" cy="4559395"/>
            <a:chOff x="533400" y="1510500"/>
            <a:chExt cx="8085327" cy="4559395"/>
          </a:xfrm>
        </p:grpSpPr>
        <p:pic>
          <p:nvPicPr>
            <p:cNvPr id="2054" name="Picture 6" descr="C:\Users\Jeremy\Desktop\Trend Hunter\Trend-Hunter-Custom-Platform-Overview-2.jp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3400" y="1510500"/>
              <a:ext cx="8085327" cy="45593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5" name="Picture 7" descr="C:\Users\Jeremy\Desktop\Trend Hunter\Trend-Hunter-Custom-Platform-Overview.jpg">
              <a:hlinkClick r:id="rId6"/>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90057" y="2419627"/>
              <a:ext cx="4666248" cy="26313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Jeremy\Desktop\Trend Hunter\Play-Button.png">
              <a:hlinkClick r:id="rId6"/>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744686" y="3169604"/>
              <a:ext cx="1518813" cy="10758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14627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7" descr="Image7"/>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7564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85750" y="27210"/>
            <a:ext cx="6019800" cy="646331"/>
          </a:xfrm>
          <a:prstGeom prst="rect">
            <a:avLst/>
          </a:prstGeom>
        </p:spPr>
        <p:txBody>
          <a:bodyPr vertOverflow="overflow" horzOverflow="overflow" wrap="square" lIns="91440" tIns="45720" rIns="91440" bIns="45720" numCol="1" rtlCol="0">
            <a:spAutoFit/>
          </a:bodyPr>
          <a:lstStyle/>
          <a:p>
            <a:pPr lvl="0" fontAlgn="base"/>
            <a:r>
              <a:rPr lang="en-US" sz="3600" b="1" dirty="0" smtClean="0">
                <a:solidFill>
                  <a:srgbClr val="FF0000"/>
                </a:solidFill>
                <a:latin typeface="Arial" pitchFamily="34" charset="0"/>
                <a:cs typeface="Arial" pitchFamily="34" charset="0"/>
              </a:rPr>
              <a:t>#1 in Trends</a:t>
            </a:r>
            <a:endParaRPr lang="en-US" sz="3600" b="1" dirty="0">
              <a:solidFill>
                <a:srgbClr val="FF0000"/>
              </a:solidFill>
              <a:latin typeface="Arial" pitchFamily="34" charset="0"/>
              <a:cs typeface="Arial" pitchFamily="34" charset="0"/>
            </a:endParaRPr>
          </a:p>
        </p:txBody>
      </p:sp>
      <p:sp>
        <p:nvSpPr>
          <p:cNvPr id="21" name="TextBox 20"/>
          <p:cNvSpPr txBox="1"/>
          <p:nvPr/>
        </p:nvSpPr>
        <p:spPr>
          <a:xfrm>
            <a:off x="285750" y="572869"/>
            <a:ext cx="8782050" cy="646331"/>
          </a:xfrm>
          <a:prstGeom prst="rect">
            <a:avLst/>
          </a:prstGeom>
        </p:spPr>
        <p:txBody>
          <a:bodyPr vertOverflow="overflow" horzOverflow="overflow" wrap="square" lIns="91440" tIns="45720" rIns="91440" bIns="45720" numCol="1" rtlCol="0">
            <a:spAutoFit/>
          </a:bodyPr>
          <a:lstStyle/>
          <a:p>
            <a:pPr lvl="0" fontAlgn="base"/>
            <a:r>
              <a:rPr lang="en-US" dirty="0" smtClean="0">
                <a:solidFill>
                  <a:schemeClr val="tx1">
                    <a:lumMod val="50000"/>
                    <a:lumOff val="50000"/>
                  </a:schemeClr>
                </a:solidFill>
                <a:latin typeface="Arial"/>
              </a:rPr>
              <a:t>Trend Hunter has created the largest</a:t>
            </a:r>
            <a:r>
              <a:rPr lang="en-US" dirty="0">
                <a:solidFill>
                  <a:schemeClr val="tx1">
                    <a:lumMod val="50000"/>
                    <a:lumOff val="50000"/>
                  </a:schemeClr>
                </a:solidFill>
                <a:latin typeface="Arial"/>
              </a:rPr>
              <a:t>, </a:t>
            </a:r>
            <a:r>
              <a:rPr lang="en-US" dirty="0" smtClean="0">
                <a:solidFill>
                  <a:schemeClr val="tx1">
                    <a:lumMod val="50000"/>
                    <a:lumOff val="50000"/>
                  </a:schemeClr>
                </a:solidFill>
                <a:latin typeface="Arial"/>
              </a:rPr>
              <a:t>most </a:t>
            </a:r>
            <a:r>
              <a:rPr lang="en-US" dirty="0">
                <a:solidFill>
                  <a:schemeClr val="tx1">
                    <a:lumMod val="50000"/>
                    <a:lumOff val="50000"/>
                  </a:schemeClr>
                </a:solidFill>
                <a:latin typeface="Arial"/>
              </a:rPr>
              <a:t>popular collection of </a:t>
            </a:r>
            <a:r>
              <a:rPr lang="en-US" dirty="0" smtClean="0">
                <a:solidFill>
                  <a:schemeClr val="tx1">
                    <a:lumMod val="50000"/>
                    <a:lumOff val="50000"/>
                  </a:schemeClr>
                </a:solidFill>
                <a:latin typeface="Arial"/>
              </a:rPr>
              <a:t>cutting </a:t>
            </a:r>
            <a:r>
              <a:rPr lang="en-US" dirty="0">
                <a:solidFill>
                  <a:schemeClr val="tx1">
                    <a:lumMod val="50000"/>
                    <a:lumOff val="50000"/>
                  </a:schemeClr>
                </a:solidFill>
                <a:latin typeface="Arial"/>
              </a:rPr>
              <a:t>edge </a:t>
            </a:r>
            <a:r>
              <a:rPr lang="en-US" dirty="0" smtClean="0">
                <a:solidFill>
                  <a:schemeClr val="tx1">
                    <a:lumMod val="50000"/>
                    <a:lumOff val="50000"/>
                  </a:schemeClr>
                </a:solidFill>
                <a:latin typeface="Arial"/>
              </a:rPr>
              <a:t>ideas, fueled by an enormous community and fan base</a:t>
            </a:r>
            <a:endParaRPr lang="en-US" dirty="0">
              <a:solidFill>
                <a:schemeClr val="tx1">
                  <a:lumMod val="50000"/>
                  <a:lumOff val="50000"/>
                </a:schemeClr>
              </a:solidFill>
              <a:latin typeface="Arial"/>
            </a:endParaRPr>
          </a:p>
        </p:txBody>
      </p:sp>
      <p:pic>
        <p:nvPicPr>
          <p:cNvPr id="22" name="Picture 2" descr="C:\Users\Jeremy\Desktop\trendhunterFact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5472" y="1676400"/>
            <a:ext cx="430272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p:nvPr/>
        </p:nvGrpSpPr>
        <p:grpSpPr>
          <a:xfrm>
            <a:off x="5012872" y="1988933"/>
            <a:ext cx="3674820" cy="3421267"/>
            <a:chOff x="5867400" y="2490787"/>
            <a:chExt cx="3217620" cy="2995613"/>
          </a:xfrm>
        </p:grpSpPr>
        <p:pic>
          <p:nvPicPr>
            <p:cNvPr id="2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2871787"/>
              <a:ext cx="1541463" cy="261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descr="Trend Hunter in the New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71056" y="2876550"/>
              <a:ext cx="1411288"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5"/>
            <p:cNvSpPr>
              <a:spLocks noChangeArrowheads="1"/>
            </p:cNvSpPr>
            <p:nvPr/>
          </p:nvSpPr>
          <p:spPr bwMode="auto">
            <a:xfrm>
              <a:off x="5867400" y="2490787"/>
              <a:ext cx="1414944" cy="310210"/>
            </a:xfrm>
            <a:prstGeom prst="rect">
              <a:avLst/>
            </a:prstGeom>
            <a:solidFill>
              <a:schemeClr val="bg1">
                <a:lumMod val="65000"/>
              </a:schemeClr>
            </a:solidFill>
            <a:ln>
              <a:noFill/>
            </a:ln>
            <a:extLst/>
          </p:spPr>
          <p:txBody>
            <a:bodyPr anchor="ctr"/>
            <a:lstStyle/>
            <a:p>
              <a:pPr algn="ctr"/>
              <a:r>
                <a:rPr lang="en-US" sz="2000" b="1" dirty="0" smtClean="0">
                  <a:solidFill>
                    <a:schemeClr val="bg1"/>
                  </a:solidFill>
                  <a:latin typeface="+mj-lt"/>
                </a:rPr>
                <a:t>Media</a:t>
              </a:r>
              <a:endParaRPr lang="en-US" sz="2000" b="1" dirty="0">
                <a:solidFill>
                  <a:schemeClr val="bg1"/>
                </a:solidFill>
                <a:latin typeface="+mj-lt"/>
              </a:endParaRPr>
            </a:p>
          </p:txBody>
        </p:sp>
        <p:sp>
          <p:nvSpPr>
            <p:cNvPr id="27" name="Rectangle 5"/>
            <p:cNvSpPr>
              <a:spLocks noChangeArrowheads="1"/>
            </p:cNvSpPr>
            <p:nvPr/>
          </p:nvSpPr>
          <p:spPr bwMode="auto">
            <a:xfrm>
              <a:off x="7499684" y="2490787"/>
              <a:ext cx="1585336" cy="310210"/>
            </a:xfrm>
            <a:prstGeom prst="rect">
              <a:avLst/>
            </a:prstGeom>
            <a:solidFill>
              <a:schemeClr val="bg1">
                <a:lumMod val="65000"/>
              </a:schemeClr>
            </a:solidFill>
            <a:ln>
              <a:noFill/>
            </a:ln>
            <a:extLst/>
          </p:spPr>
          <p:txBody>
            <a:bodyPr anchor="ctr"/>
            <a:lstStyle/>
            <a:p>
              <a:pPr algn="ctr"/>
              <a:r>
                <a:rPr lang="en-US" sz="2000" b="1" dirty="0" smtClean="0">
                  <a:solidFill>
                    <a:schemeClr val="bg1"/>
                  </a:solidFill>
                  <a:latin typeface="+mj-lt"/>
                </a:rPr>
                <a:t>Report Clients</a:t>
              </a:r>
              <a:endParaRPr lang="en-US" sz="2000" b="1" dirty="0">
                <a:solidFill>
                  <a:schemeClr val="bg1"/>
                </a:solidFill>
                <a:latin typeface="+mj-lt"/>
              </a:endParaRPr>
            </a:p>
          </p:txBody>
        </p:sp>
      </p:grpSp>
    </p:spTree>
    <p:extLst>
      <p:ext uri="{BB962C8B-B14F-4D97-AF65-F5344CB8AC3E}">
        <p14:creationId xmlns:p14="http://schemas.microsoft.com/office/powerpoint/2010/main" val="27251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7"/>
          <p:cNvSpPr>
            <a:spLocks noChangeArrowheads="1"/>
          </p:cNvSpPr>
          <p:nvPr/>
        </p:nvSpPr>
        <p:spPr bwMode="auto">
          <a:xfrm rot="5400000">
            <a:off x="4972547" y="3985638"/>
            <a:ext cx="1714500" cy="428625"/>
          </a:xfrm>
          <a:prstGeom prst="rect">
            <a:avLst/>
          </a:prstGeom>
          <a:solidFill>
            <a:schemeClr val="bg1"/>
          </a:solidFill>
          <a:ln w="9525">
            <a:no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grpSp>
        <p:nvGrpSpPr>
          <p:cNvPr id="20" name="Group 19"/>
          <p:cNvGrpSpPr/>
          <p:nvPr/>
        </p:nvGrpSpPr>
        <p:grpSpPr>
          <a:xfrm>
            <a:off x="5645647" y="3278952"/>
            <a:ext cx="1511300" cy="1166812"/>
            <a:chOff x="5586413" y="3487738"/>
            <a:chExt cx="1511300" cy="1166812"/>
          </a:xfrm>
        </p:grpSpPr>
        <p:sp>
          <p:nvSpPr>
            <p:cNvPr id="21" name="Rectangle 74"/>
            <p:cNvSpPr>
              <a:spLocks noChangeArrowheads="1"/>
            </p:cNvSpPr>
            <p:nvPr/>
          </p:nvSpPr>
          <p:spPr bwMode="auto">
            <a:xfrm>
              <a:off x="5586413" y="3487738"/>
              <a:ext cx="1511300" cy="476250"/>
            </a:xfrm>
            <a:prstGeom prst="rect">
              <a:avLst/>
            </a:prstGeom>
            <a:noFill/>
            <a:ln w="9525" algn="ctr">
              <a:noFill/>
              <a:miter lim="800000"/>
              <a:headEnd/>
              <a:tailEnd/>
            </a:ln>
            <a:effectLst/>
          </p:spPr>
          <p:txBody>
            <a:bodyPr>
              <a:spAutoFit/>
            </a:bodyPr>
            <a:lstStyle/>
            <a:p>
              <a:pPr algn="ctr" fontAlgn="base">
                <a:lnSpc>
                  <a:spcPct val="80000"/>
                </a:lnSpc>
                <a:spcBef>
                  <a:spcPct val="0"/>
                </a:spcBef>
                <a:spcAft>
                  <a:spcPct val="0"/>
                </a:spcAft>
                <a:defRPr/>
              </a:pPr>
              <a:r>
                <a:rPr lang="en-US" sz="1600" b="1" dirty="0">
                  <a:solidFill>
                    <a:srgbClr val="000000"/>
                  </a:solidFill>
                  <a:latin typeface="Arial"/>
                </a:rPr>
                <a:t>2,000+</a:t>
              </a:r>
              <a:br>
                <a:rPr lang="en-US" sz="1600" b="1" dirty="0">
                  <a:solidFill>
                    <a:srgbClr val="000000"/>
                  </a:solidFill>
                  <a:latin typeface="Arial"/>
                </a:rPr>
              </a:br>
              <a:r>
                <a:rPr lang="en-US" sz="1050" dirty="0">
                  <a:solidFill>
                    <a:srgbClr val="000000"/>
                  </a:solidFill>
                  <a:latin typeface="Arial"/>
                </a:rPr>
                <a:t>PRO Trends</a:t>
              </a:r>
            </a:p>
          </p:txBody>
        </p:sp>
        <p:sp>
          <p:nvSpPr>
            <p:cNvPr id="22" name="Rectangle 76"/>
            <p:cNvSpPr>
              <a:spLocks noChangeArrowheads="1"/>
            </p:cNvSpPr>
            <p:nvPr/>
          </p:nvSpPr>
          <p:spPr bwMode="auto">
            <a:xfrm rot="10800000">
              <a:off x="6527800" y="4310063"/>
              <a:ext cx="158750" cy="16033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3" name="Rectangle 77"/>
            <p:cNvSpPr>
              <a:spLocks noChangeArrowheads="1"/>
            </p:cNvSpPr>
            <p:nvPr/>
          </p:nvSpPr>
          <p:spPr bwMode="auto">
            <a:xfrm rot="10800000">
              <a:off x="6345238" y="4310063"/>
              <a:ext cx="157162" cy="16033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4" name="Rectangle 78"/>
            <p:cNvSpPr>
              <a:spLocks noChangeArrowheads="1"/>
            </p:cNvSpPr>
            <p:nvPr/>
          </p:nvSpPr>
          <p:spPr bwMode="auto">
            <a:xfrm rot="10800000">
              <a:off x="6527800" y="4078288"/>
              <a:ext cx="158750" cy="16192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5" name="Rectangle 79"/>
            <p:cNvSpPr>
              <a:spLocks noChangeArrowheads="1"/>
            </p:cNvSpPr>
            <p:nvPr/>
          </p:nvSpPr>
          <p:spPr bwMode="auto">
            <a:xfrm rot="10800000">
              <a:off x="6345238" y="4078288"/>
              <a:ext cx="157162" cy="16192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6" name="Rectangle 80"/>
            <p:cNvSpPr>
              <a:spLocks noChangeArrowheads="1"/>
            </p:cNvSpPr>
            <p:nvPr/>
          </p:nvSpPr>
          <p:spPr bwMode="auto">
            <a:xfrm rot="10800000">
              <a:off x="6102350" y="4310063"/>
              <a:ext cx="161925" cy="160337"/>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7" name="Rectangle 81"/>
            <p:cNvSpPr>
              <a:spLocks noChangeArrowheads="1"/>
            </p:cNvSpPr>
            <p:nvPr/>
          </p:nvSpPr>
          <p:spPr bwMode="auto">
            <a:xfrm rot="10800000">
              <a:off x="5926138" y="4310063"/>
              <a:ext cx="160337" cy="160337"/>
            </a:xfrm>
            <a:prstGeom prst="rect">
              <a:avLst/>
            </a:prstGeom>
            <a:solidFill>
              <a:srgbClr val="0070C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8" name="Rectangle 82"/>
            <p:cNvSpPr>
              <a:spLocks noChangeArrowheads="1"/>
            </p:cNvSpPr>
            <p:nvPr/>
          </p:nvSpPr>
          <p:spPr bwMode="auto">
            <a:xfrm rot="10800000">
              <a:off x="6102350" y="4078288"/>
              <a:ext cx="161925" cy="16192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9" name="Rectangle 83"/>
            <p:cNvSpPr>
              <a:spLocks noChangeArrowheads="1"/>
            </p:cNvSpPr>
            <p:nvPr/>
          </p:nvSpPr>
          <p:spPr bwMode="auto">
            <a:xfrm rot="10800000">
              <a:off x="5926138" y="4078288"/>
              <a:ext cx="160337" cy="16192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0" name="Rectangle 84"/>
            <p:cNvSpPr>
              <a:spLocks noChangeArrowheads="1"/>
            </p:cNvSpPr>
            <p:nvPr/>
          </p:nvSpPr>
          <p:spPr bwMode="auto">
            <a:xfrm rot="10800000">
              <a:off x="6527800" y="3902075"/>
              <a:ext cx="158750" cy="160338"/>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1" name="Rectangle 85"/>
            <p:cNvSpPr>
              <a:spLocks noChangeArrowheads="1"/>
            </p:cNvSpPr>
            <p:nvPr/>
          </p:nvSpPr>
          <p:spPr bwMode="auto">
            <a:xfrm rot="10800000">
              <a:off x="6345238" y="3902075"/>
              <a:ext cx="157162" cy="160338"/>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2" name="Rectangle 86"/>
            <p:cNvSpPr>
              <a:spLocks noChangeArrowheads="1"/>
            </p:cNvSpPr>
            <p:nvPr/>
          </p:nvSpPr>
          <p:spPr bwMode="auto">
            <a:xfrm rot="10800000">
              <a:off x="6102350" y="3902075"/>
              <a:ext cx="161925" cy="16033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3" name="Rectangle 87"/>
            <p:cNvSpPr>
              <a:spLocks noChangeArrowheads="1"/>
            </p:cNvSpPr>
            <p:nvPr/>
          </p:nvSpPr>
          <p:spPr bwMode="auto">
            <a:xfrm rot="10800000">
              <a:off x="5926138" y="3902075"/>
              <a:ext cx="160337" cy="16033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4" name="Rectangle 76"/>
            <p:cNvSpPr>
              <a:spLocks noChangeArrowheads="1"/>
            </p:cNvSpPr>
            <p:nvPr/>
          </p:nvSpPr>
          <p:spPr bwMode="auto">
            <a:xfrm rot="10800000">
              <a:off x="6527800" y="4494213"/>
              <a:ext cx="158750" cy="16033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5" name="Rectangle 77"/>
            <p:cNvSpPr>
              <a:spLocks noChangeArrowheads="1"/>
            </p:cNvSpPr>
            <p:nvPr/>
          </p:nvSpPr>
          <p:spPr bwMode="auto">
            <a:xfrm rot="10800000">
              <a:off x="6345238" y="4494213"/>
              <a:ext cx="157162" cy="16033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6" name="Rectangle 80"/>
            <p:cNvSpPr>
              <a:spLocks noChangeArrowheads="1"/>
            </p:cNvSpPr>
            <p:nvPr/>
          </p:nvSpPr>
          <p:spPr bwMode="auto">
            <a:xfrm rot="10800000">
              <a:off x="6102350" y="4494213"/>
              <a:ext cx="161925" cy="160337"/>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7" name="Rectangle 81"/>
            <p:cNvSpPr>
              <a:spLocks noChangeArrowheads="1"/>
            </p:cNvSpPr>
            <p:nvPr/>
          </p:nvSpPr>
          <p:spPr bwMode="auto">
            <a:xfrm rot="10800000">
              <a:off x="5926138" y="4494213"/>
              <a:ext cx="160337" cy="160337"/>
            </a:xfrm>
            <a:prstGeom prst="rect">
              <a:avLst/>
            </a:prstGeom>
            <a:solidFill>
              <a:srgbClr val="0070C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grpSp>
      <p:grpSp>
        <p:nvGrpSpPr>
          <p:cNvPr id="38" name="Group 37"/>
          <p:cNvGrpSpPr/>
          <p:nvPr/>
        </p:nvGrpSpPr>
        <p:grpSpPr>
          <a:xfrm>
            <a:off x="4435972" y="3399314"/>
            <a:ext cx="685800" cy="1397000"/>
            <a:chOff x="4376738" y="3571875"/>
            <a:chExt cx="685800" cy="1397000"/>
          </a:xfrm>
        </p:grpSpPr>
        <p:sp>
          <p:nvSpPr>
            <p:cNvPr id="39" name="Rectangle 76"/>
            <p:cNvSpPr>
              <a:spLocks noChangeArrowheads="1"/>
            </p:cNvSpPr>
            <p:nvPr/>
          </p:nvSpPr>
          <p:spPr bwMode="auto">
            <a:xfrm rot="5400000">
              <a:off x="4612482" y="4466431"/>
              <a:ext cx="217488" cy="19367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40" name="Rectangle 77"/>
            <p:cNvSpPr>
              <a:spLocks noChangeArrowheads="1"/>
            </p:cNvSpPr>
            <p:nvPr/>
          </p:nvSpPr>
          <p:spPr bwMode="auto">
            <a:xfrm rot="5400000">
              <a:off x="4610895" y="4761706"/>
              <a:ext cx="220662" cy="193675"/>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41" name="Rectangle 78"/>
            <p:cNvSpPr>
              <a:spLocks noChangeArrowheads="1"/>
            </p:cNvSpPr>
            <p:nvPr/>
          </p:nvSpPr>
          <p:spPr bwMode="auto">
            <a:xfrm rot="5400000">
              <a:off x="4364832" y="4466431"/>
              <a:ext cx="217488" cy="19367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42" name="Rectangle 79"/>
            <p:cNvSpPr>
              <a:spLocks noChangeArrowheads="1"/>
            </p:cNvSpPr>
            <p:nvPr/>
          </p:nvSpPr>
          <p:spPr bwMode="auto">
            <a:xfrm rot="5400000">
              <a:off x="4363245" y="4761706"/>
              <a:ext cx="220662" cy="193675"/>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43" name="Rectangle 84"/>
            <p:cNvSpPr>
              <a:spLocks noChangeArrowheads="1"/>
            </p:cNvSpPr>
            <p:nvPr/>
          </p:nvSpPr>
          <p:spPr bwMode="auto">
            <a:xfrm rot="5400000">
              <a:off x="4858544" y="4468019"/>
              <a:ext cx="217488" cy="190500"/>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44" name="Rectangle 85"/>
            <p:cNvSpPr>
              <a:spLocks noChangeArrowheads="1"/>
            </p:cNvSpPr>
            <p:nvPr/>
          </p:nvSpPr>
          <p:spPr bwMode="auto">
            <a:xfrm rot="5400000">
              <a:off x="4856957" y="4763294"/>
              <a:ext cx="220662" cy="190500"/>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45" name="Rectangle 77"/>
            <p:cNvSpPr>
              <a:spLocks noChangeArrowheads="1"/>
            </p:cNvSpPr>
            <p:nvPr/>
          </p:nvSpPr>
          <p:spPr bwMode="auto">
            <a:xfrm rot="5400000">
              <a:off x="4858544" y="3585369"/>
              <a:ext cx="217488" cy="190500"/>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46" name="Rectangle 79"/>
            <p:cNvSpPr>
              <a:spLocks noChangeArrowheads="1"/>
            </p:cNvSpPr>
            <p:nvPr/>
          </p:nvSpPr>
          <p:spPr bwMode="auto">
            <a:xfrm rot="5400000">
              <a:off x="4612482" y="3583781"/>
              <a:ext cx="217488" cy="193675"/>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47" name="Rectangle 80"/>
            <p:cNvSpPr>
              <a:spLocks noChangeArrowheads="1"/>
            </p:cNvSpPr>
            <p:nvPr/>
          </p:nvSpPr>
          <p:spPr bwMode="auto">
            <a:xfrm rot="5400000">
              <a:off x="4858544" y="3875882"/>
              <a:ext cx="217487" cy="190500"/>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48" name="Rectangle 81"/>
            <p:cNvSpPr>
              <a:spLocks noChangeArrowheads="1"/>
            </p:cNvSpPr>
            <p:nvPr/>
          </p:nvSpPr>
          <p:spPr bwMode="auto">
            <a:xfrm rot="5400000">
              <a:off x="4857750" y="4164013"/>
              <a:ext cx="219075" cy="190500"/>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49" name="Rectangle 82"/>
            <p:cNvSpPr>
              <a:spLocks noChangeArrowheads="1"/>
            </p:cNvSpPr>
            <p:nvPr/>
          </p:nvSpPr>
          <p:spPr bwMode="auto">
            <a:xfrm rot="5400000">
              <a:off x="4612482" y="3874294"/>
              <a:ext cx="217487" cy="19367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50" name="Rectangle 83"/>
            <p:cNvSpPr>
              <a:spLocks noChangeArrowheads="1"/>
            </p:cNvSpPr>
            <p:nvPr/>
          </p:nvSpPr>
          <p:spPr bwMode="auto">
            <a:xfrm rot="5400000">
              <a:off x="4611688" y="4162425"/>
              <a:ext cx="219075" cy="193675"/>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51" name="Rectangle 85"/>
            <p:cNvSpPr>
              <a:spLocks noChangeArrowheads="1"/>
            </p:cNvSpPr>
            <p:nvPr/>
          </p:nvSpPr>
          <p:spPr bwMode="auto">
            <a:xfrm rot="5400000">
              <a:off x="4364832" y="3583781"/>
              <a:ext cx="217488" cy="193675"/>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52" name="Rectangle 86"/>
            <p:cNvSpPr>
              <a:spLocks noChangeArrowheads="1"/>
            </p:cNvSpPr>
            <p:nvPr/>
          </p:nvSpPr>
          <p:spPr bwMode="auto">
            <a:xfrm rot="5400000">
              <a:off x="4364832" y="3874294"/>
              <a:ext cx="217487" cy="19367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53" name="Rectangle 87"/>
            <p:cNvSpPr>
              <a:spLocks noChangeArrowheads="1"/>
            </p:cNvSpPr>
            <p:nvPr/>
          </p:nvSpPr>
          <p:spPr bwMode="auto">
            <a:xfrm rot="5400000">
              <a:off x="4364038" y="4162425"/>
              <a:ext cx="219075" cy="193675"/>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grpSp>
      <p:grpSp>
        <p:nvGrpSpPr>
          <p:cNvPr id="54" name="Group 53"/>
          <p:cNvGrpSpPr/>
          <p:nvPr/>
        </p:nvGrpSpPr>
        <p:grpSpPr>
          <a:xfrm>
            <a:off x="3720009" y="3036314"/>
            <a:ext cx="514350" cy="2054224"/>
            <a:chOff x="3660775" y="3087688"/>
            <a:chExt cx="514350" cy="2054224"/>
          </a:xfrm>
        </p:grpSpPr>
        <p:sp>
          <p:nvSpPr>
            <p:cNvPr id="55" name="Line 69"/>
            <p:cNvSpPr>
              <a:spLocks noChangeShapeType="1"/>
            </p:cNvSpPr>
            <p:nvPr/>
          </p:nvSpPr>
          <p:spPr bwMode="auto">
            <a:xfrm>
              <a:off x="3660775" y="3087688"/>
              <a:ext cx="514350" cy="484187"/>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lnSpc>
                  <a:spcPct val="80000"/>
                </a:lnSpc>
                <a:spcBef>
                  <a:spcPct val="0"/>
                </a:spcBef>
                <a:spcAft>
                  <a:spcPct val="0"/>
                </a:spcAft>
                <a:defRPr/>
              </a:pPr>
              <a:endParaRPr lang="en-US" sz="2000">
                <a:solidFill>
                  <a:srgbClr val="000000"/>
                </a:solidFill>
                <a:latin typeface="Arial"/>
              </a:endParaRPr>
            </a:p>
          </p:txBody>
        </p:sp>
        <p:sp>
          <p:nvSpPr>
            <p:cNvPr id="56" name="Line 70"/>
            <p:cNvSpPr>
              <a:spLocks noChangeShapeType="1"/>
            </p:cNvSpPr>
            <p:nvPr/>
          </p:nvSpPr>
          <p:spPr bwMode="auto">
            <a:xfrm flipV="1">
              <a:off x="3660775" y="4748212"/>
              <a:ext cx="514350" cy="393700"/>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lnSpc>
                  <a:spcPct val="80000"/>
                </a:lnSpc>
                <a:spcBef>
                  <a:spcPct val="0"/>
                </a:spcBef>
                <a:spcAft>
                  <a:spcPct val="0"/>
                </a:spcAft>
                <a:defRPr/>
              </a:pPr>
              <a:endParaRPr lang="en-US" sz="2000">
                <a:solidFill>
                  <a:srgbClr val="000000"/>
                </a:solidFill>
                <a:latin typeface="Arial"/>
              </a:endParaRPr>
            </a:p>
          </p:txBody>
        </p:sp>
      </p:grpSp>
      <p:grpSp>
        <p:nvGrpSpPr>
          <p:cNvPr id="58" name="Group 57"/>
          <p:cNvGrpSpPr/>
          <p:nvPr/>
        </p:nvGrpSpPr>
        <p:grpSpPr>
          <a:xfrm>
            <a:off x="5297984" y="3505200"/>
            <a:ext cx="555625" cy="1169987"/>
            <a:chOff x="5238750" y="3665538"/>
            <a:chExt cx="555625" cy="1169987"/>
          </a:xfrm>
        </p:grpSpPr>
        <p:sp>
          <p:nvSpPr>
            <p:cNvPr id="59" name="Line 69"/>
            <p:cNvSpPr>
              <a:spLocks noChangeShapeType="1"/>
            </p:cNvSpPr>
            <p:nvPr/>
          </p:nvSpPr>
          <p:spPr bwMode="auto">
            <a:xfrm>
              <a:off x="5260975" y="3665538"/>
              <a:ext cx="533400" cy="439737"/>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lnSpc>
                  <a:spcPct val="80000"/>
                </a:lnSpc>
                <a:spcBef>
                  <a:spcPct val="0"/>
                </a:spcBef>
                <a:spcAft>
                  <a:spcPct val="0"/>
                </a:spcAft>
                <a:defRPr/>
              </a:pPr>
              <a:endParaRPr lang="en-US" sz="2000">
                <a:solidFill>
                  <a:srgbClr val="000000"/>
                </a:solidFill>
                <a:latin typeface="Arial"/>
              </a:endParaRPr>
            </a:p>
          </p:txBody>
        </p:sp>
        <p:sp>
          <p:nvSpPr>
            <p:cNvPr id="60" name="Line 70"/>
            <p:cNvSpPr>
              <a:spLocks noChangeShapeType="1"/>
            </p:cNvSpPr>
            <p:nvPr/>
          </p:nvSpPr>
          <p:spPr bwMode="auto">
            <a:xfrm flipV="1">
              <a:off x="5238750" y="4470400"/>
              <a:ext cx="555625" cy="365125"/>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lnSpc>
                  <a:spcPct val="80000"/>
                </a:lnSpc>
                <a:spcBef>
                  <a:spcPct val="0"/>
                </a:spcBef>
                <a:spcAft>
                  <a:spcPct val="0"/>
                </a:spcAft>
                <a:defRPr/>
              </a:pPr>
              <a:endParaRPr lang="en-US" sz="2000">
                <a:solidFill>
                  <a:srgbClr val="000000"/>
                </a:solidFill>
                <a:latin typeface="Arial"/>
              </a:endParaRPr>
            </a:p>
          </p:txBody>
        </p:sp>
      </p:grpSp>
      <p:grpSp>
        <p:nvGrpSpPr>
          <p:cNvPr id="67" name="Group 66"/>
          <p:cNvGrpSpPr/>
          <p:nvPr/>
        </p:nvGrpSpPr>
        <p:grpSpPr>
          <a:xfrm>
            <a:off x="802184" y="2415601"/>
            <a:ext cx="4747126" cy="2732088"/>
            <a:chOff x="742950" y="2466975"/>
            <a:chExt cx="4747126" cy="2732088"/>
          </a:xfrm>
        </p:grpSpPr>
        <p:sp>
          <p:nvSpPr>
            <p:cNvPr id="68" name="Rectangle 68"/>
            <p:cNvSpPr>
              <a:spLocks noChangeArrowheads="1"/>
            </p:cNvSpPr>
            <p:nvPr/>
          </p:nvSpPr>
          <p:spPr bwMode="auto">
            <a:xfrm>
              <a:off x="2136775" y="2466975"/>
              <a:ext cx="1562100" cy="418576"/>
            </a:xfrm>
            <a:prstGeom prst="rect">
              <a:avLst/>
            </a:prstGeom>
            <a:noFill/>
            <a:ln w="9525" algn="ctr">
              <a:noFill/>
              <a:miter lim="800000"/>
              <a:headEnd/>
              <a:tailEnd/>
            </a:ln>
            <a:effectLst/>
          </p:spPr>
          <p:txBody>
            <a:bodyPr>
              <a:spAutoFit/>
            </a:bodyPr>
            <a:lstStyle/>
            <a:p>
              <a:pPr algn="ctr" fontAlgn="base">
                <a:lnSpc>
                  <a:spcPct val="80000"/>
                </a:lnSpc>
                <a:spcBef>
                  <a:spcPct val="0"/>
                </a:spcBef>
                <a:spcAft>
                  <a:spcPct val="0"/>
                </a:spcAft>
                <a:defRPr/>
              </a:pPr>
              <a:r>
                <a:rPr lang="en-US" sz="1600" b="1" dirty="0" smtClean="0">
                  <a:solidFill>
                    <a:srgbClr val="000000"/>
                  </a:solidFill>
                  <a:latin typeface="Arial"/>
                </a:rPr>
                <a:t>180,000</a:t>
              </a:r>
              <a:r>
                <a:rPr lang="en-US" sz="1600" dirty="0">
                  <a:solidFill>
                    <a:srgbClr val="000000"/>
                  </a:solidFill>
                  <a:latin typeface="Arial"/>
                </a:rPr>
                <a:t/>
              </a:r>
              <a:br>
                <a:rPr lang="en-US" sz="1600" dirty="0">
                  <a:solidFill>
                    <a:srgbClr val="000000"/>
                  </a:solidFill>
                  <a:latin typeface="Arial"/>
                </a:rPr>
              </a:br>
              <a:r>
                <a:rPr lang="en-US" sz="1050" dirty="0" smtClean="0">
                  <a:solidFill>
                    <a:srgbClr val="000000"/>
                  </a:solidFill>
                  <a:latin typeface="Arial"/>
                </a:rPr>
                <a:t>Ideas</a:t>
              </a:r>
              <a:endParaRPr lang="en-US" sz="1050" dirty="0">
                <a:solidFill>
                  <a:srgbClr val="000000"/>
                </a:solidFill>
                <a:latin typeface="Arial"/>
              </a:endParaRPr>
            </a:p>
          </p:txBody>
        </p:sp>
        <p:sp>
          <p:nvSpPr>
            <p:cNvPr id="69" name="Rectangle 275"/>
            <p:cNvSpPr>
              <a:spLocks noChangeArrowheads="1"/>
            </p:cNvSpPr>
            <p:nvPr/>
          </p:nvSpPr>
          <p:spPr bwMode="auto">
            <a:xfrm>
              <a:off x="742950" y="2466975"/>
              <a:ext cx="1393825" cy="418576"/>
            </a:xfrm>
            <a:prstGeom prst="rect">
              <a:avLst/>
            </a:prstGeom>
            <a:noFill/>
            <a:ln w="9525" algn="ctr">
              <a:noFill/>
              <a:miter lim="800000"/>
              <a:headEnd/>
              <a:tailEnd/>
            </a:ln>
            <a:effectLst/>
          </p:spPr>
          <p:txBody>
            <a:bodyPr>
              <a:spAutoFit/>
            </a:bodyPr>
            <a:lstStyle/>
            <a:p>
              <a:pPr algn="ctr" fontAlgn="base">
                <a:lnSpc>
                  <a:spcPct val="80000"/>
                </a:lnSpc>
                <a:spcBef>
                  <a:spcPct val="0"/>
                </a:spcBef>
                <a:spcAft>
                  <a:spcPct val="0"/>
                </a:spcAft>
                <a:defRPr/>
              </a:pPr>
              <a:r>
                <a:rPr lang="en-US" sz="1600" b="1" dirty="0" smtClean="0">
                  <a:solidFill>
                    <a:srgbClr val="000000"/>
                  </a:solidFill>
                  <a:latin typeface="Arial"/>
                </a:rPr>
                <a:t>115,000</a:t>
              </a:r>
              <a:r>
                <a:rPr lang="en-US" sz="1600" dirty="0">
                  <a:solidFill>
                    <a:srgbClr val="000000"/>
                  </a:solidFill>
                  <a:latin typeface="Arial"/>
                </a:rPr>
                <a:t/>
              </a:r>
              <a:br>
                <a:rPr lang="en-US" sz="1600" dirty="0">
                  <a:solidFill>
                    <a:srgbClr val="000000"/>
                  </a:solidFill>
                  <a:latin typeface="Arial"/>
                </a:rPr>
              </a:br>
              <a:r>
                <a:rPr lang="en-US" sz="1050" dirty="0">
                  <a:solidFill>
                    <a:srgbClr val="000000"/>
                  </a:solidFill>
                  <a:latin typeface="Arial"/>
                </a:rPr>
                <a:t>Trend Hunters</a:t>
              </a:r>
            </a:p>
          </p:txBody>
        </p:sp>
        <p:sp>
          <p:nvSpPr>
            <p:cNvPr id="70" name="Rectangle 76"/>
            <p:cNvSpPr>
              <a:spLocks noChangeArrowheads="1"/>
            </p:cNvSpPr>
            <p:nvPr/>
          </p:nvSpPr>
          <p:spPr bwMode="auto">
            <a:xfrm rot="5400000">
              <a:off x="3009106" y="4118769"/>
              <a:ext cx="219075" cy="19208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1" name="Rectangle 77"/>
            <p:cNvSpPr>
              <a:spLocks noChangeArrowheads="1"/>
            </p:cNvSpPr>
            <p:nvPr/>
          </p:nvSpPr>
          <p:spPr bwMode="auto">
            <a:xfrm rot="5400000">
              <a:off x="3008313" y="4413250"/>
              <a:ext cx="220662" cy="192088"/>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2" name="Rectangle 78"/>
            <p:cNvSpPr>
              <a:spLocks noChangeArrowheads="1"/>
            </p:cNvSpPr>
            <p:nvPr/>
          </p:nvSpPr>
          <p:spPr bwMode="auto">
            <a:xfrm rot="5400000">
              <a:off x="2767806" y="4118769"/>
              <a:ext cx="219075" cy="192088"/>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3" name="Rectangle 79"/>
            <p:cNvSpPr>
              <a:spLocks noChangeArrowheads="1"/>
            </p:cNvSpPr>
            <p:nvPr/>
          </p:nvSpPr>
          <p:spPr bwMode="auto">
            <a:xfrm rot="5400000">
              <a:off x="2767013" y="4413250"/>
              <a:ext cx="220662" cy="192088"/>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4" name="Rectangle 80"/>
            <p:cNvSpPr>
              <a:spLocks noChangeArrowheads="1"/>
            </p:cNvSpPr>
            <p:nvPr/>
          </p:nvSpPr>
          <p:spPr bwMode="auto">
            <a:xfrm rot="5400000">
              <a:off x="3009900" y="4705350"/>
              <a:ext cx="217488" cy="192088"/>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5" name="Rectangle 81"/>
            <p:cNvSpPr>
              <a:spLocks noChangeArrowheads="1"/>
            </p:cNvSpPr>
            <p:nvPr/>
          </p:nvSpPr>
          <p:spPr bwMode="auto">
            <a:xfrm rot="5400000">
              <a:off x="3009106" y="4993482"/>
              <a:ext cx="219075" cy="19208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6" name="Rectangle 82"/>
            <p:cNvSpPr>
              <a:spLocks noChangeArrowheads="1"/>
            </p:cNvSpPr>
            <p:nvPr/>
          </p:nvSpPr>
          <p:spPr bwMode="auto">
            <a:xfrm rot="5400000">
              <a:off x="2768600" y="4705350"/>
              <a:ext cx="217488" cy="192088"/>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7" name="Rectangle 83"/>
            <p:cNvSpPr>
              <a:spLocks noChangeArrowheads="1"/>
            </p:cNvSpPr>
            <p:nvPr/>
          </p:nvSpPr>
          <p:spPr bwMode="auto">
            <a:xfrm rot="5400000">
              <a:off x="2767806" y="4993482"/>
              <a:ext cx="219075" cy="192088"/>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8" name="Rectangle 84"/>
            <p:cNvSpPr>
              <a:spLocks noChangeArrowheads="1"/>
            </p:cNvSpPr>
            <p:nvPr/>
          </p:nvSpPr>
          <p:spPr bwMode="auto">
            <a:xfrm rot="5400000">
              <a:off x="3262313" y="4117975"/>
              <a:ext cx="219075" cy="193675"/>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9" name="Rectangle 85"/>
            <p:cNvSpPr>
              <a:spLocks noChangeArrowheads="1"/>
            </p:cNvSpPr>
            <p:nvPr/>
          </p:nvSpPr>
          <p:spPr bwMode="auto">
            <a:xfrm rot="5400000">
              <a:off x="3261520" y="4412456"/>
              <a:ext cx="220662" cy="193675"/>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0" name="Rectangle 86"/>
            <p:cNvSpPr>
              <a:spLocks noChangeArrowheads="1"/>
            </p:cNvSpPr>
            <p:nvPr/>
          </p:nvSpPr>
          <p:spPr bwMode="auto">
            <a:xfrm rot="5400000">
              <a:off x="3263107" y="4704556"/>
              <a:ext cx="217488" cy="19367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1" name="Rectangle 87"/>
            <p:cNvSpPr>
              <a:spLocks noChangeArrowheads="1"/>
            </p:cNvSpPr>
            <p:nvPr/>
          </p:nvSpPr>
          <p:spPr bwMode="auto">
            <a:xfrm rot="5400000">
              <a:off x="3262313" y="4992688"/>
              <a:ext cx="219075" cy="193675"/>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2" name="Rectangle 76"/>
            <p:cNvSpPr>
              <a:spLocks noChangeArrowheads="1"/>
            </p:cNvSpPr>
            <p:nvPr/>
          </p:nvSpPr>
          <p:spPr bwMode="auto">
            <a:xfrm rot="5400000">
              <a:off x="3261519" y="2940844"/>
              <a:ext cx="220663" cy="19367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3" name="Rectangle 77"/>
            <p:cNvSpPr>
              <a:spLocks noChangeArrowheads="1"/>
            </p:cNvSpPr>
            <p:nvPr/>
          </p:nvSpPr>
          <p:spPr bwMode="auto">
            <a:xfrm rot="5400000">
              <a:off x="3259932" y="3234531"/>
              <a:ext cx="223838" cy="193675"/>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4" name="Rectangle 78"/>
            <p:cNvSpPr>
              <a:spLocks noChangeArrowheads="1"/>
            </p:cNvSpPr>
            <p:nvPr/>
          </p:nvSpPr>
          <p:spPr bwMode="auto">
            <a:xfrm rot="5400000">
              <a:off x="3008312" y="2941638"/>
              <a:ext cx="220663" cy="192088"/>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5" name="Rectangle 79"/>
            <p:cNvSpPr>
              <a:spLocks noChangeArrowheads="1"/>
            </p:cNvSpPr>
            <p:nvPr/>
          </p:nvSpPr>
          <p:spPr bwMode="auto">
            <a:xfrm rot="5400000">
              <a:off x="3006725" y="3235325"/>
              <a:ext cx="223838" cy="192088"/>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6" name="Rectangle 80"/>
            <p:cNvSpPr>
              <a:spLocks noChangeArrowheads="1"/>
            </p:cNvSpPr>
            <p:nvPr/>
          </p:nvSpPr>
          <p:spPr bwMode="auto">
            <a:xfrm rot="5400000">
              <a:off x="3260726" y="3525837"/>
              <a:ext cx="222250" cy="193675"/>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7" name="Rectangle 81"/>
            <p:cNvSpPr>
              <a:spLocks noChangeArrowheads="1"/>
            </p:cNvSpPr>
            <p:nvPr/>
          </p:nvSpPr>
          <p:spPr bwMode="auto">
            <a:xfrm rot="5400000">
              <a:off x="3262313" y="3814763"/>
              <a:ext cx="219075" cy="193675"/>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8" name="Rectangle 82"/>
            <p:cNvSpPr>
              <a:spLocks noChangeArrowheads="1"/>
            </p:cNvSpPr>
            <p:nvPr/>
          </p:nvSpPr>
          <p:spPr bwMode="auto">
            <a:xfrm rot="5400000">
              <a:off x="3007519" y="3526631"/>
              <a:ext cx="222250" cy="192088"/>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9" name="Rectangle 83"/>
            <p:cNvSpPr>
              <a:spLocks noChangeArrowheads="1"/>
            </p:cNvSpPr>
            <p:nvPr/>
          </p:nvSpPr>
          <p:spPr bwMode="auto">
            <a:xfrm rot="5400000">
              <a:off x="3009106" y="3815557"/>
              <a:ext cx="219075" cy="192088"/>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0" name="Rectangle 84"/>
            <p:cNvSpPr>
              <a:spLocks noChangeArrowheads="1"/>
            </p:cNvSpPr>
            <p:nvPr/>
          </p:nvSpPr>
          <p:spPr bwMode="auto">
            <a:xfrm rot="5400000">
              <a:off x="2767012" y="2941638"/>
              <a:ext cx="220663" cy="192088"/>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1" name="Rectangle 85"/>
            <p:cNvSpPr>
              <a:spLocks noChangeArrowheads="1"/>
            </p:cNvSpPr>
            <p:nvPr/>
          </p:nvSpPr>
          <p:spPr bwMode="auto">
            <a:xfrm rot="5400000">
              <a:off x="2765425" y="3235325"/>
              <a:ext cx="223838" cy="192088"/>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2" name="Rectangle 86"/>
            <p:cNvSpPr>
              <a:spLocks noChangeArrowheads="1"/>
            </p:cNvSpPr>
            <p:nvPr/>
          </p:nvSpPr>
          <p:spPr bwMode="auto">
            <a:xfrm rot="5400000">
              <a:off x="2766219" y="3526631"/>
              <a:ext cx="222250" cy="19208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3" name="Rectangle 87"/>
            <p:cNvSpPr>
              <a:spLocks noChangeArrowheads="1"/>
            </p:cNvSpPr>
            <p:nvPr/>
          </p:nvSpPr>
          <p:spPr bwMode="auto">
            <a:xfrm rot="5400000">
              <a:off x="2767806" y="3815557"/>
              <a:ext cx="219075" cy="192088"/>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7" name="Rectangle 96"/>
            <p:cNvSpPr>
              <a:spLocks noChangeArrowheads="1"/>
            </p:cNvSpPr>
            <p:nvPr/>
          </p:nvSpPr>
          <p:spPr bwMode="auto">
            <a:xfrm rot="5400000">
              <a:off x="2525713" y="4117975"/>
              <a:ext cx="219075" cy="193675"/>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8" name="Rectangle 97"/>
            <p:cNvSpPr>
              <a:spLocks noChangeArrowheads="1"/>
            </p:cNvSpPr>
            <p:nvPr/>
          </p:nvSpPr>
          <p:spPr bwMode="auto">
            <a:xfrm rot="5400000">
              <a:off x="2524920" y="4412456"/>
              <a:ext cx="220662" cy="193675"/>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9" name="Rectangle 98"/>
            <p:cNvSpPr>
              <a:spLocks noChangeArrowheads="1"/>
            </p:cNvSpPr>
            <p:nvPr/>
          </p:nvSpPr>
          <p:spPr bwMode="auto">
            <a:xfrm rot="5400000">
              <a:off x="2526507" y="4704556"/>
              <a:ext cx="217488" cy="19367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0" name="Rectangle 99"/>
            <p:cNvSpPr>
              <a:spLocks noChangeArrowheads="1"/>
            </p:cNvSpPr>
            <p:nvPr/>
          </p:nvSpPr>
          <p:spPr bwMode="auto">
            <a:xfrm rot="5400000">
              <a:off x="2525713" y="4992688"/>
              <a:ext cx="219075" cy="193675"/>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1" name="Rectangle 76"/>
            <p:cNvSpPr>
              <a:spLocks noChangeArrowheads="1"/>
            </p:cNvSpPr>
            <p:nvPr/>
          </p:nvSpPr>
          <p:spPr bwMode="auto">
            <a:xfrm rot="5400000">
              <a:off x="2524919" y="2940844"/>
              <a:ext cx="220663" cy="19367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2" name="Rectangle 77"/>
            <p:cNvSpPr>
              <a:spLocks noChangeArrowheads="1"/>
            </p:cNvSpPr>
            <p:nvPr/>
          </p:nvSpPr>
          <p:spPr bwMode="auto">
            <a:xfrm rot="5400000">
              <a:off x="2523332" y="3234531"/>
              <a:ext cx="223838" cy="193675"/>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3" name="Rectangle 80"/>
            <p:cNvSpPr>
              <a:spLocks noChangeArrowheads="1"/>
            </p:cNvSpPr>
            <p:nvPr/>
          </p:nvSpPr>
          <p:spPr bwMode="auto">
            <a:xfrm rot="5400000">
              <a:off x="2524126" y="3525837"/>
              <a:ext cx="222250" cy="193675"/>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4" name="Rectangle 81"/>
            <p:cNvSpPr>
              <a:spLocks noChangeArrowheads="1"/>
            </p:cNvSpPr>
            <p:nvPr/>
          </p:nvSpPr>
          <p:spPr bwMode="auto">
            <a:xfrm rot="5400000">
              <a:off x="2525713" y="3814763"/>
              <a:ext cx="219075" cy="193675"/>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pic>
          <p:nvPicPr>
            <p:cNvPr id="106" name="Picture 4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6463" y="2927094"/>
              <a:ext cx="1090612" cy="223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7" name="Rectangle 76"/>
            <p:cNvSpPr>
              <a:spLocks noChangeArrowheads="1"/>
            </p:cNvSpPr>
            <p:nvPr/>
          </p:nvSpPr>
          <p:spPr bwMode="auto">
            <a:xfrm rot="5400000">
              <a:off x="2293937" y="4119563"/>
              <a:ext cx="219075" cy="190500"/>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8" name="Rectangle 77"/>
            <p:cNvSpPr>
              <a:spLocks noChangeArrowheads="1"/>
            </p:cNvSpPr>
            <p:nvPr/>
          </p:nvSpPr>
          <p:spPr bwMode="auto">
            <a:xfrm rot="5400000">
              <a:off x="2293144" y="4414044"/>
              <a:ext cx="220662" cy="190500"/>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9" name="Rectangle 80"/>
            <p:cNvSpPr>
              <a:spLocks noChangeArrowheads="1"/>
            </p:cNvSpPr>
            <p:nvPr/>
          </p:nvSpPr>
          <p:spPr bwMode="auto">
            <a:xfrm rot="5400000">
              <a:off x="2294731" y="4706144"/>
              <a:ext cx="217488" cy="190500"/>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0" name="Rectangle 81"/>
            <p:cNvSpPr>
              <a:spLocks noChangeArrowheads="1"/>
            </p:cNvSpPr>
            <p:nvPr/>
          </p:nvSpPr>
          <p:spPr bwMode="auto">
            <a:xfrm rot="5400000">
              <a:off x="2293937" y="4994276"/>
              <a:ext cx="219075" cy="190500"/>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1" name="Rectangle 78"/>
            <p:cNvSpPr>
              <a:spLocks noChangeArrowheads="1"/>
            </p:cNvSpPr>
            <p:nvPr/>
          </p:nvSpPr>
          <p:spPr bwMode="auto">
            <a:xfrm rot="5400000">
              <a:off x="2293143" y="2942432"/>
              <a:ext cx="220663" cy="190500"/>
            </a:xfrm>
            <a:prstGeom prst="rect">
              <a:avLst/>
            </a:prstGeom>
            <a:solidFill>
              <a:srgbClr val="0070C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2" name="Rectangle 79"/>
            <p:cNvSpPr>
              <a:spLocks noChangeArrowheads="1"/>
            </p:cNvSpPr>
            <p:nvPr/>
          </p:nvSpPr>
          <p:spPr bwMode="auto">
            <a:xfrm rot="5400000">
              <a:off x="2291556" y="3236119"/>
              <a:ext cx="223838" cy="190500"/>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3" name="Rectangle 82"/>
            <p:cNvSpPr>
              <a:spLocks noChangeArrowheads="1"/>
            </p:cNvSpPr>
            <p:nvPr/>
          </p:nvSpPr>
          <p:spPr bwMode="auto">
            <a:xfrm rot="5400000">
              <a:off x="2292350" y="3527425"/>
              <a:ext cx="222250" cy="190500"/>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4" name="Rectangle 83"/>
            <p:cNvSpPr>
              <a:spLocks noChangeArrowheads="1"/>
            </p:cNvSpPr>
            <p:nvPr/>
          </p:nvSpPr>
          <p:spPr bwMode="auto">
            <a:xfrm rot="5400000">
              <a:off x="2293937" y="3816351"/>
              <a:ext cx="219075" cy="190500"/>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6" name="Rectangle 275"/>
            <p:cNvSpPr>
              <a:spLocks noChangeArrowheads="1"/>
            </p:cNvSpPr>
            <p:nvPr/>
          </p:nvSpPr>
          <p:spPr bwMode="auto">
            <a:xfrm>
              <a:off x="3966076" y="2892808"/>
              <a:ext cx="1524000" cy="54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fontAlgn="base">
                <a:lnSpc>
                  <a:spcPct val="80000"/>
                </a:lnSpc>
                <a:spcBef>
                  <a:spcPct val="0"/>
                </a:spcBef>
                <a:spcAft>
                  <a:spcPct val="0"/>
                </a:spcAft>
                <a:defRPr/>
              </a:pPr>
              <a:r>
                <a:rPr lang="en-US" sz="1600" b="1" dirty="0" smtClean="0">
                  <a:solidFill>
                    <a:srgbClr val="000000"/>
                  </a:solidFill>
                  <a:latin typeface="Arial"/>
                </a:rPr>
                <a:t>40,000,000 </a:t>
              </a:r>
              <a:r>
                <a:rPr lang="en-US" sz="1050" dirty="0" err="1" smtClean="0">
                  <a:solidFill>
                    <a:srgbClr val="000000"/>
                  </a:solidFill>
                  <a:latin typeface="Arial"/>
                </a:rPr>
                <a:t>Pageviews</a:t>
              </a:r>
              <a:r>
                <a:rPr lang="en-US" sz="1050" dirty="0" smtClean="0">
                  <a:solidFill>
                    <a:srgbClr val="000000"/>
                  </a:solidFill>
                  <a:latin typeface="Arial"/>
                </a:rPr>
                <a:t> </a:t>
              </a:r>
              <a:br>
                <a:rPr lang="en-US" sz="1050" dirty="0" smtClean="0">
                  <a:solidFill>
                    <a:srgbClr val="000000"/>
                  </a:solidFill>
                  <a:latin typeface="Arial"/>
                </a:rPr>
              </a:br>
              <a:r>
                <a:rPr lang="en-US" sz="1050" dirty="0" smtClean="0">
                  <a:solidFill>
                    <a:srgbClr val="000000"/>
                  </a:solidFill>
                  <a:latin typeface="Arial"/>
                </a:rPr>
                <a:t>/ Month</a:t>
              </a:r>
              <a:endParaRPr lang="en-US" sz="1050" dirty="0">
                <a:solidFill>
                  <a:srgbClr val="000000"/>
                </a:solidFill>
                <a:latin typeface="Arial"/>
              </a:endParaRPr>
            </a:p>
          </p:txBody>
        </p:sp>
      </p:grpSp>
      <p:sp>
        <p:nvSpPr>
          <p:cNvPr id="2" name="Rectangle 1"/>
          <p:cNvSpPr/>
          <p:nvPr/>
        </p:nvSpPr>
        <p:spPr>
          <a:xfrm>
            <a:off x="868561" y="5407025"/>
            <a:ext cx="2980830" cy="830997"/>
          </a:xfrm>
          <a:prstGeom prst="rect">
            <a:avLst/>
          </a:prstGeom>
        </p:spPr>
        <p:txBody>
          <a:bodyPr wrap="square">
            <a:spAutoFit/>
          </a:bodyPr>
          <a:lstStyle/>
          <a:p>
            <a:r>
              <a:rPr lang="en-US" sz="1600" b="1" dirty="0" smtClean="0">
                <a:solidFill>
                  <a:schemeClr val="tx1">
                    <a:lumMod val="50000"/>
                    <a:lumOff val="50000"/>
                  </a:schemeClr>
                </a:solidFill>
                <a:latin typeface="Calibri" pitchFamily="34" charset="0"/>
              </a:rPr>
              <a:t>Like 6 </a:t>
            </a:r>
            <a:r>
              <a:rPr lang="en-US" sz="1600" b="1" dirty="0">
                <a:solidFill>
                  <a:schemeClr val="tx1">
                    <a:lumMod val="50000"/>
                    <a:lumOff val="50000"/>
                  </a:schemeClr>
                </a:solidFill>
                <a:latin typeface="Calibri" pitchFamily="34" charset="0"/>
              </a:rPr>
              <a:t>stadiums full of </a:t>
            </a:r>
            <a:r>
              <a:rPr lang="en-US" sz="1600" b="1" dirty="0" smtClean="0">
                <a:solidFill>
                  <a:schemeClr val="tx1">
                    <a:lumMod val="50000"/>
                    <a:lumOff val="50000"/>
                  </a:schemeClr>
                </a:solidFill>
                <a:latin typeface="Calibri" pitchFamily="34" charset="0"/>
              </a:rPr>
              <a:t>experts, from 190 countries, hunting ideas for your team</a:t>
            </a:r>
            <a:endParaRPr lang="en-US" sz="1600" b="1" dirty="0"/>
          </a:p>
        </p:txBody>
      </p:sp>
      <p:sp>
        <p:nvSpPr>
          <p:cNvPr id="117" name="Rectangle 116"/>
          <p:cNvSpPr/>
          <p:nvPr/>
        </p:nvSpPr>
        <p:spPr>
          <a:xfrm>
            <a:off x="4309764" y="4953000"/>
            <a:ext cx="4148436" cy="584775"/>
          </a:xfrm>
          <a:prstGeom prst="rect">
            <a:avLst/>
          </a:prstGeom>
        </p:spPr>
        <p:txBody>
          <a:bodyPr wrap="square">
            <a:spAutoFit/>
          </a:bodyPr>
          <a:lstStyle/>
          <a:p>
            <a:r>
              <a:rPr lang="en-US" sz="1600" b="1" dirty="0" smtClean="0">
                <a:solidFill>
                  <a:schemeClr val="tx1">
                    <a:lumMod val="50000"/>
                    <a:lumOff val="50000"/>
                  </a:schemeClr>
                </a:solidFill>
                <a:latin typeface="Calibri" pitchFamily="34" charset="0"/>
              </a:rPr>
              <a:t>Like a focus group with 100 stadiums of people, looking for opportunity</a:t>
            </a:r>
            <a:endParaRPr lang="en-US" sz="1600" b="1" dirty="0"/>
          </a:p>
        </p:txBody>
      </p:sp>
      <p:sp>
        <p:nvSpPr>
          <p:cNvPr id="120" name="Rectangle 275"/>
          <p:cNvSpPr>
            <a:spLocks noChangeArrowheads="1"/>
          </p:cNvSpPr>
          <p:nvPr/>
        </p:nvSpPr>
        <p:spPr bwMode="auto">
          <a:xfrm>
            <a:off x="905371" y="1629537"/>
            <a:ext cx="2590800" cy="449263"/>
          </a:xfrm>
          <a:prstGeom prst="rect">
            <a:avLst/>
          </a:prstGeom>
          <a:noFill/>
          <a:ln w="9525" algn="ctr">
            <a:noFill/>
            <a:miter lim="800000"/>
            <a:headEnd/>
            <a:tailEnd/>
          </a:ln>
        </p:spPr>
        <p:txBody>
          <a:bodyPr>
            <a:spAutoFit/>
          </a:bodyPr>
          <a:lstStyle/>
          <a:p>
            <a:pPr algn="ctr"/>
            <a:r>
              <a:rPr lang="en-US" sz="1800" dirty="0" smtClean="0">
                <a:solidFill>
                  <a:schemeClr val="tx1"/>
                </a:solidFill>
                <a:latin typeface="Arial Black" pitchFamily="34" charset="0"/>
              </a:rPr>
              <a:t>CROWDSOURCED</a:t>
            </a:r>
            <a:r>
              <a:rPr lang="en-US" sz="1800" dirty="0">
                <a:solidFill>
                  <a:schemeClr val="tx1"/>
                </a:solidFill>
              </a:rPr>
              <a:t/>
            </a:r>
            <a:br>
              <a:rPr lang="en-US" sz="1800" dirty="0">
                <a:solidFill>
                  <a:schemeClr val="tx1"/>
                </a:solidFill>
              </a:rPr>
            </a:br>
            <a:r>
              <a:rPr lang="en-US" sz="1100" dirty="0">
                <a:solidFill>
                  <a:schemeClr val="tx1"/>
                </a:solidFill>
              </a:rPr>
              <a:t>World’s Largest Trend Network</a:t>
            </a:r>
          </a:p>
        </p:txBody>
      </p:sp>
      <p:sp>
        <p:nvSpPr>
          <p:cNvPr id="121" name="Rectangle 275"/>
          <p:cNvSpPr>
            <a:spLocks noChangeArrowheads="1"/>
          </p:cNvSpPr>
          <p:nvPr/>
        </p:nvSpPr>
        <p:spPr bwMode="auto">
          <a:xfrm>
            <a:off x="3343771" y="1629537"/>
            <a:ext cx="2590800" cy="538609"/>
          </a:xfrm>
          <a:prstGeom prst="rect">
            <a:avLst/>
          </a:prstGeom>
          <a:noFill/>
          <a:ln w="9525" algn="ctr">
            <a:noFill/>
            <a:miter lim="800000"/>
            <a:headEnd/>
            <a:tailEnd/>
          </a:ln>
        </p:spPr>
        <p:txBody>
          <a:bodyPr>
            <a:spAutoFit/>
          </a:bodyPr>
          <a:lstStyle/>
          <a:p>
            <a:pPr algn="ctr"/>
            <a:r>
              <a:rPr lang="en-US" sz="1800" dirty="0">
                <a:solidFill>
                  <a:schemeClr val="tx1"/>
                </a:solidFill>
                <a:latin typeface="Arial Black" pitchFamily="34" charset="0"/>
              </a:rPr>
              <a:t>CROWD FILTERED</a:t>
            </a:r>
            <a:r>
              <a:rPr lang="en-US" sz="1800" dirty="0">
                <a:solidFill>
                  <a:schemeClr val="tx1"/>
                </a:solidFill>
              </a:rPr>
              <a:t/>
            </a:r>
            <a:br>
              <a:rPr lang="en-US" sz="1800" dirty="0">
                <a:solidFill>
                  <a:schemeClr val="tx1"/>
                </a:solidFill>
              </a:rPr>
            </a:br>
            <a:r>
              <a:rPr lang="en-US" sz="1100" dirty="0" smtClean="0">
                <a:solidFill>
                  <a:schemeClr val="tx1"/>
                </a:solidFill>
              </a:rPr>
              <a:t>Unrivaled Methodology</a:t>
            </a:r>
            <a:endParaRPr lang="en-US" sz="1100" dirty="0">
              <a:solidFill>
                <a:schemeClr val="tx1"/>
              </a:solidFill>
            </a:endParaRPr>
          </a:p>
        </p:txBody>
      </p:sp>
      <p:sp>
        <p:nvSpPr>
          <p:cNvPr id="122" name="Rectangle 275"/>
          <p:cNvSpPr>
            <a:spLocks noChangeArrowheads="1"/>
          </p:cNvSpPr>
          <p:nvPr/>
        </p:nvSpPr>
        <p:spPr bwMode="auto">
          <a:xfrm>
            <a:off x="6279953" y="1629537"/>
            <a:ext cx="1371600" cy="449263"/>
          </a:xfrm>
          <a:prstGeom prst="rect">
            <a:avLst/>
          </a:prstGeom>
          <a:noFill/>
          <a:ln w="9525" algn="ctr">
            <a:noFill/>
            <a:miter lim="800000"/>
            <a:headEnd/>
            <a:tailEnd/>
          </a:ln>
        </p:spPr>
        <p:txBody>
          <a:bodyPr>
            <a:spAutoFit/>
          </a:bodyPr>
          <a:lstStyle/>
          <a:p>
            <a:pPr algn="ctr"/>
            <a:r>
              <a:rPr lang="en-US" sz="1800" dirty="0">
                <a:solidFill>
                  <a:schemeClr val="tx1"/>
                </a:solidFill>
                <a:latin typeface="Arial Black" pitchFamily="34" charset="0"/>
              </a:rPr>
              <a:t>INSIGHT</a:t>
            </a:r>
            <a:br>
              <a:rPr lang="en-US" sz="1800" dirty="0">
                <a:solidFill>
                  <a:schemeClr val="tx1"/>
                </a:solidFill>
                <a:latin typeface="Arial Black" pitchFamily="34" charset="0"/>
              </a:rPr>
            </a:br>
            <a:r>
              <a:rPr lang="en-US" sz="1100" dirty="0">
                <a:solidFill>
                  <a:schemeClr val="tx1"/>
                </a:solidFill>
              </a:rPr>
              <a:t>Inspirational Ideas</a:t>
            </a:r>
          </a:p>
        </p:txBody>
      </p:sp>
      <p:sp>
        <p:nvSpPr>
          <p:cNvPr id="123" name="AutoShape 160"/>
          <p:cNvSpPr>
            <a:spLocks/>
          </p:cNvSpPr>
          <p:nvPr/>
        </p:nvSpPr>
        <p:spPr bwMode="auto">
          <a:xfrm rot="16200000">
            <a:off x="2070596" y="961617"/>
            <a:ext cx="304800" cy="2635250"/>
          </a:xfrm>
          <a:prstGeom prst="rightBrace">
            <a:avLst>
              <a:gd name="adj1" fmla="val 110417"/>
              <a:gd name="adj2" fmla="val 50000"/>
            </a:avLst>
          </a:prstGeom>
          <a:noFill/>
          <a:ln w="9525">
            <a:solidFill>
              <a:schemeClr val="bg1">
                <a:lumMod val="65000"/>
              </a:schemeClr>
            </a:solidFill>
            <a:round/>
            <a:headEnd/>
            <a:tailEnd/>
          </a:ln>
          <a:effectLst/>
        </p:spPr>
        <p:txBody>
          <a:bodyPr wrap="none" anchor="ctr"/>
          <a:lstStyle/>
          <a:p>
            <a:pPr>
              <a:defRPr/>
            </a:pPr>
            <a:endParaRPr lang="en-US" dirty="0"/>
          </a:p>
        </p:txBody>
      </p:sp>
      <p:sp>
        <p:nvSpPr>
          <p:cNvPr id="124" name="AutoShape 160"/>
          <p:cNvSpPr>
            <a:spLocks/>
          </p:cNvSpPr>
          <p:nvPr/>
        </p:nvSpPr>
        <p:spPr bwMode="auto">
          <a:xfrm rot="16200000">
            <a:off x="4532809" y="1342784"/>
            <a:ext cx="304800" cy="1905000"/>
          </a:xfrm>
          <a:prstGeom prst="rightBrace">
            <a:avLst>
              <a:gd name="adj1" fmla="val 110417"/>
              <a:gd name="adj2" fmla="val 50000"/>
            </a:avLst>
          </a:prstGeom>
          <a:noFill/>
          <a:ln w="9525">
            <a:solidFill>
              <a:schemeClr val="bg1">
                <a:lumMod val="65000"/>
              </a:schemeClr>
            </a:solidFill>
            <a:round/>
            <a:headEnd/>
            <a:tailEnd/>
          </a:ln>
          <a:effectLst/>
        </p:spPr>
        <p:txBody>
          <a:bodyPr wrap="none" anchor="ctr"/>
          <a:lstStyle/>
          <a:p>
            <a:pPr>
              <a:defRPr/>
            </a:pPr>
            <a:endParaRPr lang="en-US" dirty="0"/>
          </a:p>
        </p:txBody>
      </p:sp>
      <p:sp>
        <p:nvSpPr>
          <p:cNvPr id="125" name="AutoShape 160"/>
          <p:cNvSpPr>
            <a:spLocks/>
          </p:cNvSpPr>
          <p:nvPr/>
        </p:nvSpPr>
        <p:spPr bwMode="auto">
          <a:xfrm rot="16200000">
            <a:off x="6813353" y="1279978"/>
            <a:ext cx="304800" cy="2030612"/>
          </a:xfrm>
          <a:prstGeom prst="rightBrace">
            <a:avLst>
              <a:gd name="adj1" fmla="val 110417"/>
              <a:gd name="adj2" fmla="val 50000"/>
            </a:avLst>
          </a:prstGeom>
          <a:noFill/>
          <a:ln w="9525">
            <a:solidFill>
              <a:schemeClr val="bg1">
                <a:lumMod val="65000"/>
              </a:schemeClr>
            </a:solidFill>
            <a:round/>
            <a:headEnd/>
            <a:tailEnd/>
          </a:ln>
          <a:effectLst/>
        </p:spPr>
        <p:txBody>
          <a:bodyPr wrap="none" anchor="ctr"/>
          <a:lstStyle/>
          <a:p>
            <a:pPr>
              <a:defRPr/>
            </a:pPr>
            <a:endParaRPr lang="en-US" dirty="0"/>
          </a:p>
        </p:txBody>
      </p:sp>
      <p:sp>
        <p:nvSpPr>
          <p:cNvPr id="132" name="Rectangle 74"/>
          <p:cNvSpPr>
            <a:spLocks noChangeArrowheads="1"/>
          </p:cNvSpPr>
          <p:nvPr/>
        </p:nvSpPr>
        <p:spPr bwMode="auto">
          <a:xfrm>
            <a:off x="6906794" y="3271588"/>
            <a:ext cx="1511300" cy="418576"/>
          </a:xfrm>
          <a:prstGeom prst="rect">
            <a:avLst/>
          </a:prstGeom>
          <a:noFill/>
          <a:ln w="9525" algn="ctr">
            <a:noFill/>
            <a:miter lim="800000"/>
            <a:headEnd/>
            <a:tailEnd/>
          </a:ln>
          <a:effectLst/>
        </p:spPr>
        <p:txBody>
          <a:bodyPr>
            <a:spAutoFit/>
          </a:bodyPr>
          <a:lstStyle/>
          <a:p>
            <a:pPr algn="ctr" fontAlgn="base">
              <a:lnSpc>
                <a:spcPct val="80000"/>
              </a:lnSpc>
              <a:spcBef>
                <a:spcPct val="0"/>
              </a:spcBef>
              <a:spcAft>
                <a:spcPct val="0"/>
              </a:spcAft>
              <a:defRPr/>
            </a:pPr>
            <a:r>
              <a:rPr lang="en-US" sz="1600" b="1" dirty="0" smtClean="0">
                <a:solidFill>
                  <a:srgbClr val="000000"/>
                </a:solidFill>
                <a:latin typeface="Arial"/>
              </a:rPr>
              <a:t>50+</a:t>
            </a:r>
            <a:br>
              <a:rPr lang="en-US" sz="1600" b="1" dirty="0" smtClean="0">
                <a:solidFill>
                  <a:srgbClr val="000000"/>
                </a:solidFill>
                <a:latin typeface="Arial"/>
              </a:rPr>
            </a:br>
            <a:r>
              <a:rPr lang="en-US" sz="1050" dirty="0" smtClean="0">
                <a:solidFill>
                  <a:srgbClr val="000000"/>
                </a:solidFill>
                <a:latin typeface="Arial"/>
              </a:rPr>
              <a:t>Trend Reports</a:t>
            </a:r>
            <a:endParaRPr lang="en-US" sz="1050" dirty="0">
              <a:solidFill>
                <a:srgbClr val="000000"/>
              </a:solidFill>
              <a:latin typeface="Arial"/>
            </a:endParaRPr>
          </a:p>
        </p:txBody>
      </p:sp>
      <p:sp>
        <p:nvSpPr>
          <p:cNvPr id="4" name="Rectangle 3"/>
          <p:cNvSpPr/>
          <p:nvPr/>
        </p:nvSpPr>
        <p:spPr>
          <a:xfrm>
            <a:off x="6800902" y="3881188"/>
            <a:ext cx="351378" cy="369332"/>
          </a:xfrm>
          <a:prstGeom prst="rect">
            <a:avLst/>
          </a:prstGeom>
        </p:spPr>
        <p:txBody>
          <a:bodyPr wrap="none">
            <a:spAutoFit/>
          </a:bodyPr>
          <a:lstStyle/>
          <a:p>
            <a:r>
              <a:rPr lang="en-US" b="1" dirty="0" smtClean="0">
                <a:solidFill>
                  <a:srgbClr val="000000"/>
                </a:solidFill>
                <a:latin typeface="Arial"/>
              </a:rPr>
              <a:t>&amp;</a:t>
            </a:r>
            <a:endParaRPr lang="en-US" dirty="0"/>
          </a:p>
        </p:txBody>
      </p:sp>
      <p:sp>
        <p:nvSpPr>
          <p:cNvPr id="134" name="TextBox 133"/>
          <p:cNvSpPr txBox="1"/>
          <p:nvPr/>
        </p:nvSpPr>
        <p:spPr>
          <a:xfrm>
            <a:off x="285750" y="27210"/>
            <a:ext cx="6019800" cy="646331"/>
          </a:xfrm>
          <a:prstGeom prst="rect">
            <a:avLst/>
          </a:prstGeom>
        </p:spPr>
        <p:txBody>
          <a:bodyPr vertOverflow="overflow" horzOverflow="overflow" wrap="square" lIns="91440" tIns="45720" rIns="91440" bIns="45720" numCol="1" rtlCol="0">
            <a:spAutoFit/>
          </a:bodyPr>
          <a:lstStyle/>
          <a:p>
            <a:pPr lvl="0" fontAlgn="base"/>
            <a:r>
              <a:rPr lang="en-US" sz="3600" b="1" dirty="0" err="1" smtClean="0">
                <a:solidFill>
                  <a:srgbClr val="FF0000"/>
                </a:solidFill>
                <a:latin typeface="Arial" pitchFamily="34" charset="0"/>
                <a:cs typeface="Arial" pitchFamily="34" charset="0"/>
              </a:rPr>
              <a:t>Crowdsourced</a:t>
            </a:r>
            <a:r>
              <a:rPr lang="en-US" sz="3600" b="1" dirty="0" smtClean="0">
                <a:solidFill>
                  <a:srgbClr val="FF0000"/>
                </a:solidFill>
                <a:latin typeface="Arial" pitchFamily="34" charset="0"/>
                <a:cs typeface="Arial" pitchFamily="34" charset="0"/>
              </a:rPr>
              <a:t> Insight</a:t>
            </a:r>
            <a:endParaRPr lang="en-US" sz="3600" b="1" dirty="0">
              <a:solidFill>
                <a:srgbClr val="FF0000"/>
              </a:solidFill>
              <a:latin typeface="Arial" pitchFamily="34" charset="0"/>
              <a:cs typeface="Arial" pitchFamily="34" charset="0"/>
            </a:endParaRPr>
          </a:p>
        </p:txBody>
      </p:sp>
      <p:sp>
        <p:nvSpPr>
          <p:cNvPr id="135" name="TextBox 134"/>
          <p:cNvSpPr txBox="1"/>
          <p:nvPr/>
        </p:nvSpPr>
        <p:spPr>
          <a:xfrm>
            <a:off x="285750" y="572869"/>
            <a:ext cx="8629650" cy="646331"/>
          </a:xfrm>
          <a:prstGeom prst="rect">
            <a:avLst/>
          </a:prstGeom>
        </p:spPr>
        <p:txBody>
          <a:bodyPr vertOverflow="overflow" horzOverflow="overflow" wrap="square" lIns="91440" tIns="45720" rIns="91440" bIns="45720" numCol="1" rtlCol="0">
            <a:spAutoFit/>
          </a:bodyPr>
          <a:lstStyle/>
          <a:p>
            <a:pPr lvl="0" fontAlgn="base"/>
            <a:r>
              <a:rPr lang="en-US" dirty="0" smtClean="0">
                <a:solidFill>
                  <a:schemeClr val="tx1">
                    <a:lumMod val="50000"/>
                    <a:lumOff val="50000"/>
                  </a:schemeClr>
                </a:solidFill>
                <a:latin typeface="Arial"/>
              </a:rPr>
              <a:t>Instead of relying on gut instinct, we leverage the </a:t>
            </a:r>
            <a:r>
              <a:rPr lang="en-US" i="1" dirty="0" smtClean="0">
                <a:solidFill>
                  <a:schemeClr val="tx1">
                    <a:lumMod val="50000"/>
                    <a:lumOff val="50000"/>
                  </a:schemeClr>
                </a:solidFill>
                <a:latin typeface="Arial"/>
              </a:rPr>
              <a:t>‘power of the crowd’</a:t>
            </a:r>
            <a:r>
              <a:rPr lang="en-US" dirty="0" smtClean="0">
                <a:solidFill>
                  <a:schemeClr val="tx1">
                    <a:lumMod val="50000"/>
                    <a:lumOff val="50000"/>
                  </a:schemeClr>
                </a:solidFill>
                <a:latin typeface="Arial"/>
              </a:rPr>
              <a:t> to find innovative ideas, filter through noise and quantify new opportunity</a:t>
            </a:r>
            <a:endParaRPr lang="en-US" dirty="0">
              <a:solidFill>
                <a:schemeClr val="tx1">
                  <a:lumMod val="50000"/>
                  <a:lumOff val="50000"/>
                </a:schemeClr>
              </a:solidFill>
              <a:latin typeface="Arial"/>
            </a:endParaRPr>
          </a:p>
        </p:txBody>
      </p:sp>
      <p:sp>
        <p:nvSpPr>
          <p:cNvPr id="136" name="Rectangle 135"/>
          <p:cNvSpPr/>
          <p:nvPr/>
        </p:nvSpPr>
        <p:spPr>
          <a:xfrm>
            <a:off x="5154138" y="122684"/>
            <a:ext cx="332142" cy="215444"/>
          </a:xfrm>
          <a:prstGeom prst="rect">
            <a:avLst/>
          </a:prstGeom>
        </p:spPr>
        <p:txBody>
          <a:bodyPr wrap="none">
            <a:spAutoFit/>
          </a:bodyPr>
          <a:lstStyle/>
          <a:p>
            <a:r>
              <a:rPr lang="en-US" sz="800" b="1" dirty="0" smtClean="0">
                <a:solidFill>
                  <a:srgbClr val="FF0000"/>
                </a:solidFill>
                <a:latin typeface="Arial" charset="0"/>
              </a:rPr>
              <a:t>TM</a:t>
            </a:r>
            <a:endParaRPr lang="en-US" sz="800" dirty="0">
              <a:solidFill>
                <a:srgbClr val="FF0000"/>
              </a:solidFill>
            </a:endParaRPr>
          </a:p>
        </p:txBody>
      </p:sp>
      <p:pic>
        <p:nvPicPr>
          <p:cNvPr id="115" name="Picture 4" descr="C:\Users\Jeremy\Desktop\Trend-Report-Covers-2013-45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168979" y="3646731"/>
            <a:ext cx="947555" cy="85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93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Box 3"/>
          <p:cNvSpPr txBox="1">
            <a:spLocks noChangeArrowheads="1"/>
          </p:cNvSpPr>
          <p:nvPr/>
        </p:nvSpPr>
        <p:spPr bwMode="auto">
          <a:xfrm>
            <a:off x="285750" y="555430"/>
            <a:ext cx="8858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bg1"/>
                </a:solidFill>
                <a:latin typeface="Arial" charset="0"/>
                <a:cs typeface="Arial" charset="0"/>
              </a:defRPr>
            </a:lvl1pPr>
            <a:lvl2pPr marL="742950" indent="-285750" eaLnBrk="0" hangingPunct="0">
              <a:defRPr sz="1900">
                <a:solidFill>
                  <a:schemeClr val="bg1"/>
                </a:solidFill>
                <a:latin typeface="Arial" charset="0"/>
                <a:cs typeface="Arial" charset="0"/>
              </a:defRPr>
            </a:lvl2pPr>
            <a:lvl3pPr marL="1143000" indent="-228600" eaLnBrk="0" hangingPunct="0">
              <a:defRPr sz="1900">
                <a:solidFill>
                  <a:schemeClr val="bg1"/>
                </a:solidFill>
                <a:latin typeface="Arial" charset="0"/>
                <a:cs typeface="Arial" charset="0"/>
              </a:defRPr>
            </a:lvl3pPr>
            <a:lvl4pPr marL="1600200" indent="-228600" eaLnBrk="0" hangingPunct="0">
              <a:defRPr sz="1900">
                <a:solidFill>
                  <a:schemeClr val="bg1"/>
                </a:solidFill>
                <a:latin typeface="Arial" charset="0"/>
                <a:cs typeface="Arial" charset="0"/>
              </a:defRPr>
            </a:lvl4pPr>
            <a:lvl5pPr marL="2057400" indent="-228600" eaLnBrk="0" hangingPunct="0">
              <a:defRPr sz="1900">
                <a:solidFill>
                  <a:schemeClr val="bg1"/>
                </a:solidFill>
                <a:latin typeface="Arial" charset="0"/>
                <a:cs typeface="Arial" charset="0"/>
              </a:defRPr>
            </a:lvl5pPr>
            <a:lvl6pPr marL="2514600" indent="-228600" eaLnBrk="0" fontAlgn="base" hangingPunct="0">
              <a:spcBef>
                <a:spcPct val="0"/>
              </a:spcBef>
              <a:spcAft>
                <a:spcPct val="0"/>
              </a:spcAft>
              <a:defRPr sz="1900">
                <a:solidFill>
                  <a:schemeClr val="bg1"/>
                </a:solidFill>
                <a:latin typeface="Arial" charset="0"/>
                <a:cs typeface="Arial" charset="0"/>
              </a:defRPr>
            </a:lvl6pPr>
            <a:lvl7pPr marL="2971800" indent="-228600" eaLnBrk="0" fontAlgn="base" hangingPunct="0">
              <a:spcBef>
                <a:spcPct val="0"/>
              </a:spcBef>
              <a:spcAft>
                <a:spcPct val="0"/>
              </a:spcAft>
              <a:defRPr sz="1900">
                <a:solidFill>
                  <a:schemeClr val="bg1"/>
                </a:solidFill>
                <a:latin typeface="Arial" charset="0"/>
                <a:cs typeface="Arial" charset="0"/>
              </a:defRPr>
            </a:lvl7pPr>
            <a:lvl8pPr marL="3429000" indent="-228600" eaLnBrk="0" fontAlgn="base" hangingPunct="0">
              <a:spcBef>
                <a:spcPct val="0"/>
              </a:spcBef>
              <a:spcAft>
                <a:spcPct val="0"/>
              </a:spcAft>
              <a:defRPr sz="1900">
                <a:solidFill>
                  <a:schemeClr val="bg1"/>
                </a:solidFill>
                <a:latin typeface="Arial" charset="0"/>
                <a:cs typeface="Arial" charset="0"/>
              </a:defRPr>
            </a:lvl8pPr>
            <a:lvl9pPr marL="3886200" indent="-228600" eaLnBrk="0" fontAlgn="base" hangingPunct="0">
              <a:spcBef>
                <a:spcPct val="0"/>
              </a:spcBef>
              <a:spcAft>
                <a:spcPct val="0"/>
              </a:spcAft>
              <a:defRPr sz="1900">
                <a:solidFill>
                  <a:schemeClr val="bg1"/>
                </a:solidFill>
                <a:latin typeface="Arial" charset="0"/>
                <a:cs typeface="Arial" charset="0"/>
              </a:defRPr>
            </a:lvl9pPr>
          </a:lstStyle>
          <a:p>
            <a:pPr eaLnBrk="1" hangingPunct="1"/>
            <a:r>
              <a:rPr lang="en-US" sz="1800" dirty="0" smtClean="0">
                <a:solidFill>
                  <a:schemeClr val="tx1">
                    <a:lumMod val="50000"/>
                    <a:lumOff val="50000"/>
                  </a:schemeClr>
                </a:solidFill>
                <a:latin typeface="Arial" pitchFamily="34" charset="0"/>
                <a:cs typeface="Arial" pitchFamily="34" charset="0"/>
              </a:rPr>
              <a:t>Like a giant focus group, our audience enables us to quantify consumer interest to find patterns of opportunity, categorized by industry and demographic segments</a:t>
            </a:r>
            <a:endParaRPr lang="en-US" sz="1800" dirty="0">
              <a:solidFill>
                <a:schemeClr val="tx1">
                  <a:lumMod val="50000"/>
                  <a:lumOff val="50000"/>
                </a:schemeClr>
              </a:solidFill>
              <a:latin typeface="Arial" pitchFamily="34" charset="0"/>
              <a:cs typeface="Arial" pitchFamily="34" charset="0"/>
            </a:endParaRPr>
          </a:p>
        </p:txBody>
      </p:sp>
      <p:pic>
        <p:nvPicPr>
          <p:cNvPr id="118" name="Picture 1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73912" y="1611312"/>
            <a:ext cx="1230313"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2000" y="1611312"/>
            <a:ext cx="123031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562600" y="3048000"/>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373312" y="4506912"/>
            <a:ext cx="1230313"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6"/>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962400" y="1622425"/>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7"/>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62000" y="3070225"/>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8"/>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162800" y="3059112"/>
            <a:ext cx="123031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9"/>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616575" y="4529137"/>
            <a:ext cx="123031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11"/>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562600" y="1611312"/>
            <a:ext cx="123031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12"/>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362200" y="3059112"/>
            <a:ext cx="123031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13"/>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362200" y="1600200"/>
            <a:ext cx="1230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14"/>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162800" y="4506912"/>
            <a:ext cx="123031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5"/>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995737" y="4506912"/>
            <a:ext cx="1230313"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6"/>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3984625" y="3059112"/>
            <a:ext cx="123031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7"/>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762000" y="4506912"/>
            <a:ext cx="123031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2" descr="C:\Users\Jeremy\Desktop\RandomScores6.gif"/>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373312" y="2700337"/>
            <a:ext cx="1230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3" descr="C:\Users\Jeremy\Desktop\RandomScores5.gif"/>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154862" y="2689225"/>
            <a:ext cx="1230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4" descr="C:\Users\Jeremy\Desktop\RandomScores4.gif"/>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616575" y="2689225"/>
            <a:ext cx="1230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5" descr="C:\Users\Jeremy\Desktop\RandomScores3.gif"/>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984625" y="2700337"/>
            <a:ext cx="1230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6" descr="C:\Users\Jeremy\Desktop\RandomScores2.gif"/>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762000" y="4176712"/>
            <a:ext cx="1230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7" descr="C:\Users\Jeremy\Desktop\RandomScores1.gif"/>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62000" y="2689225"/>
            <a:ext cx="1230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2" descr="C:\Users\Jeremy\Desktop\RandomScores6.gif"/>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984625" y="4176712"/>
            <a:ext cx="1230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3" descr="C:\Users\Jeremy\Desktop\RandomScores5.gif"/>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54062" y="5511800"/>
            <a:ext cx="1230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4" descr="C:\Users\Jeremy\Desktop\RandomScores4.gif"/>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227887" y="4165600"/>
            <a:ext cx="1230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5" descr="C:\Users\Jeremy\Desktop\RandomScores3.gif"/>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5595937" y="4176712"/>
            <a:ext cx="1230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7" descr="C:\Users\Jeremy\Desktop\RandomScores1.gif"/>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2373312" y="4165600"/>
            <a:ext cx="1230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2" descr="C:\Users\Jeremy\Desktop\RandomScores6.gif"/>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3976687" y="5522912"/>
            <a:ext cx="1228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4" descr="C:\Users\Jeremy\Desktop\RandomScores4.gif"/>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219950" y="5511800"/>
            <a:ext cx="1230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5" descr="C:\Users\Jeremy\Desktop\RandomScores3.gif"/>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5588000" y="5522912"/>
            <a:ext cx="1228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7" descr="C:\Users\Jeremy\Desktop\RandomScores1.gif"/>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2365375" y="5511800"/>
            <a:ext cx="1230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4" name="Group 153"/>
          <p:cNvGrpSpPr>
            <a:grpSpLocks/>
          </p:cNvGrpSpPr>
          <p:nvPr/>
        </p:nvGrpSpPr>
        <p:grpSpPr bwMode="auto">
          <a:xfrm>
            <a:off x="2068512" y="1662112"/>
            <a:ext cx="2890838" cy="3694113"/>
            <a:chOff x="2057400" y="2629999"/>
            <a:chExt cx="2891073" cy="3694601"/>
          </a:xfrm>
        </p:grpSpPr>
        <p:sp>
          <p:nvSpPr>
            <p:cNvPr id="155" name="Isosceles Triangle 154"/>
            <p:cNvSpPr/>
            <p:nvPr/>
          </p:nvSpPr>
          <p:spPr bwMode="auto">
            <a:xfrm rot="16200000">
              <a:off x="1814470" y="2872929"/>
              <a:ext cx="874829" cy="388970"/>
            </a:xfrm>
            <a:prstGeom prst="triangle">
              <a:avLst/>
            </a:prstGeom>
            <a:solidFill>
              <a:srgbClr val="3366FF"/>
            </a:solidFill>
            <a:ln w="9525" cap="flat" cmpd="sng" algn="ctr">
              <a:solidFill>
                <a:schemeClr val="bg1">
                  <a:lumMod val="50000"/>
                </a:schemeClr>
              </a:solidFill>
              <a:prstDash val="solid"/>
              <a:round/>
              <a:headEnd type="none" w="med" len="med"/>
              <a:tailEnd type="none" w="med" len="med"/>
            </a:ln>
            <a:effectLst/>
          </p:spPr>
          <p:txBody>
            <a:bodyPr>
              <a:spAutoFit/>
            </a:bodyPr>
            <a:lstStyle/>
            <a:p>
              <a:pPr algn="ctr" eaLnBrk="0" hangingPunct="0">
                <a:defRPr/>
              </a:pPr>
              <a:endParaRPr lang="en-US" dirty="0">
                <a:latin typeface="Arial" pitchFamily="34" charset="0"/>
              </a:endParaRPr>
            </a:p>
          </p:txBody>
        </p:sp>
        <p:pic>
          <p:nvPicPr>
            <p:cNvPr id="156" name="Picture 3" descr="C:\Users\Jeremy\Desktop\Sample-Pro-Score.gif"/>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2413029" y="2636350"/>
              <a:ext cx="2535444" cy="3688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190" name="TextBox 189"/>
          <p:cNvSpPr txBox="1"/>
          <p:nvPr/>
        </p:nvSpPr>
        <p:spPr>
          <a:xfrm>
            <a:off x="285750" y="27210"/>
            <a:ext cx="7484268" cy="646331"/>
          </a:xfrm>
          <a:prstGeom prst="rect">
            <a:avLst/>
          </a:prstGeom>
        </p:spPr>
        <p:txBody>
          <a:bodyPr vertOverflow="overflow" horzOverflow="overflow" wrap="square" lIns="91440" tIns="45720" rIns="91440" bIns="45720" numCol="1" rtlCol="0">
            <a:spAutoFit/>
          </a:bodyPr>
          <a:lstStyle/>
          <a:p>
            <a:pPr lvl="0" fontAlgn="base"/>
            <a:r>
              <a:rPr lang="en-US" sz="3600" b="1" dirty="0" smtClean="0">
                <a:solidFill>
                  <a:srgbClr val="FF0000"/>
                </a:solidFill>
                <a:latin typeface="Arial" pitchFamily="34" charset="0"/>
                <a:cs typeface="Arial" pitchFamily="34" charset="0"/>
              </a:rPr>
              <a:t>100 Million People = Data</a:t>
            </a:r>
            <a:endParaRPr lang="en-US" sz="3600" b="1" dirty="0">
              <a:solidFill>
                <a:srgbClr val="FF0000"/>
              </a:solidFill>
              <a:latin typeface="Arial" pitchFamily="34" charset="0"/>
              <a:cs typeface="Arial" pitchFamily="34" charset="0"/>
            </a:endParaRPr>
          </a:p>
        </p:txBody>
      </p:sp>
      <p:sp>
        <p:nvSpPr>
          <p:cNvPr id="2" name="Rectangle 1"/>
          <p:cNvSpPr/>
          <p:nvPr/>
        </p:nvSpPr>
        <p:spPr>
          <a:xfrm>
            <a:off x="381000" y="6119336"/>
            <a:ext cx="8763000" cy="369332"/>
          </a:xfrm>
          <a:prstGeom prst="rect">
            <a:avLst/>
          </a:prstGeom>
        </p:spPr>
        <p:txBody>
          <a:bodyPr wrap="square">
            <a:spAutoFit/>
          </a:bodyPr>
          <a:lstStyle/>
          <a:p>
            <a:r>
              <a:rPr lang="en-US" b="1" dirty="0" smtClean="0">
                <a:solidFill>
                  <a:srgbClr val="FF0000"/>
                </a:solidFill>
                <a:latin typeface="Arial" pitchFamily="34" charset="0"/>
                <a:cs typeface="Arial" pitchFamily="34" charset="0"/>
              </a:rPr>
              <a:t>1.4</a:t>
            </a:r>
            <a:r>
              <a:rPr lang="en-US" sz="1400" dirty="0" smtClean="0">
                <a:latin typeface="Arial" pitchFamily="34" charset="0"/>
                <a:cs typeface="Arial" pitchFamily="34" charset="0"/>
              </a:rPr>
              <a:t> billion </a:t>
            </a:r>
            <a:r>
              <a:rPr lang="en-US" sz="1400" dirty="0" err="1" smtClean="0">
                <a:latin typeface="Arial" pitchFamily="34" charset="0"/>
                <a:cs typeface="Arial" pitchFamily="34" charset="0"/>
              </a:rPr>
              <a:t>pageviews</a:t>
            </a:r>
            <a:r>
              <a:rPr lang="en-US" sz="1400" dirty="0">
                <a:latin typeface="Arial" pitchFamily="34" charset="0"/>
                <a:cs typeface="Arial" pitchFamily="34" charset="0"/>
              </a:rPr>
              <a:t> </a:t>
            </a:r>
            <a:r>
              <a:rPr lang="en-US" sz="1400"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100</a:t>
            </a:r>
            <a:r>
              <a:rPr lang="en-US" dirty="0" smtClean="0">
                <a:solidFill>
                  <a:srgbClr val="FF0000"/>
                </a:solidFill>
                <a:latin typeface="Arial" pitchFamily="34" charset="0"/>
                <a:cs typeface="Arial" pitchFamily="34" charset="0"/>
              </a:rPr>
              <a:t> </a:t>
            </a:r>
            <a:r>
              <a:rPr lang="en-US" sz="1400" dirty="0">
                <a:latin typeface="Arial" pitchFamily="34" charset="0"/>
                <a:cs typeface="Arial" pitchFamily="34" charset="0"/>
              </a:rPr>
              <a:t>million </a:t>
            </a:r>
            <a:r>
              <a:rPr lang="en-US" sz="1400" dirty="0" smtClean="0">
                <a:latin typeface="Arial" pitchFamily="34" charset="0"/>
                <a:cs typeface="Arial" pitchFamily="34" charset="0"/>
              </a:rPr>
              <a:t>visitors   </a:t>
            </a:r>
            <a:r>
              <a:rPr lang="en-US" b="1" dirty="0">
                <a:solidFill>
                  <a:srgbClr val="FF0000"/>
                </a:solidFill>
                <a:latin typeface="Arial" pitchFamily="34" charset="0"/>
                <a:cs typeface="Arial" pitchFamily="34" charset="0"/>
              </a:rPr>
              <a:t>2.5</a:t>
            </a:r>
            <a:r>
              <a:rPr lang="en-US" sz="1400" dirty="0">
                <a:solidFill>
                  <a:srgbClr val="FF0000"/>
                </a:solidFill>
                <a:latin typeface="Arial" pitchFamily="34" charset="0"/>
                <a:cs typeface="Arial" pitchFamily="34" charset="0"/>
              </a:rPr>
              <a:t> </a:t>
            </a:r>
            <a:r>
              <a:rPr lang="en-US" sz="1400" dirty="0">
                <a:latin typeface="Arial" pitchFamily="34" charset="0"/>
                <a:cs typeface="Arial" pitchFamily="34" charset="0"/>
              </a:rPr>
              <a:t>million Facebook </a:t>
            </a:r>
            <a:r>
              <a:rPr lang="en-US" sz="1400" dirty="0" smtClean="0">
                <a:latin typeface="Arial" pitchFamily="34" charset="0"/>
                <a:cs typeface="Arial" pitchFamily="34" charset="0"/>
              </a:rPr>
              <a:t>Fans   </a:t>
            </a:r>
            <a:r>
              <a:rPr lang="en-US" b="1" dirty="0" smtClean="0">
                <a:solidFill>
                  <a:srgbClr val="FF0000"/>
                </a:solidFill>
                <a:latin typeface="Arial" pitchFamily="34" charset="0"/>
                <a:cs typeface="Arial" pitchFamily="34" charset="0"/>
              </a:rPr>
              <a:t>115k</a:t>
            </a:r>
            <a:r>
              <a:rPr lang="en-US" sz="1400" dirty="0" smtClean="0">
                <a:latin typeface="Arial" pitchFamily="34" charset="0"/>
                <a:cs typeface="Arial" pitchFamily="34" charset="0"/>
              </a:rPr>
              <a:t> </a:t>
            </a:r>
            <a:r>
              <a:rPr lang="en-US" sz="1400" dirty="0">
                <a:latin typeface="Arial" pitchFamily="34" charset="0"/>
                <a:cs typeface="Arial" pitchFamily="34" charset="0"/>
              </a:rPr>
              <a:t>members </a:t>
            </a:r>
            <a:r>
              <a:rPr lang="en-US" sz="1400"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190</a:t>
            </a:r>
            <a:r>
              <a:rPr lang="en-US" dirty="0" smtClean="0">
                <a:solidFill>
                  <a:srgbClr val="FF0000"/>
                </a:solidFill>
                <a:latin typeface="Arial" pitchFamily="34" charset="0"/>
                <a:cs typeface="Arial" pitchFamily="34" charset="0"/>
              </a:rPr>
              <a:t> </a:t>
            </a:r>
            <a:r>
              <a:rPr lang="en-US" sz="1400" dirty="0">
                <a:latin typeface="Arial" pitchFamily="34" charset="0"/>
                <a:cs typeface="Arial" pitchFamily="34" charset="0"/>
              </a:rPr>
              <a:t>countries</a:t>
            </a:r>
          </a:p>
        </p:txBody>
      </p:sp>
    </p:spTree>
    <p:extLst>
      <p:ext uri="{BB962C8B-B14F-4D97-AF65-F5344CB8AC3E}">
        <p14:creationId xmlns:p14="http://schemas.microsoft.com/office/powerpoint/2010/main" val="648466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childTnLst>
                          </p:cTn>
                        </p:par>
                        <p:par>
                          <p:cTn id="8" fill="hold">
                            <p:stCondLst>
                              <p:cond delay="500"/>
                            </p:stCondLst>
                            <p:childTnLst>
                              <p:par>
                                <p:cTn id="9" presetID="9" presetClass="emph" presetSubtype="0" nodeType="afterEffect">
                                  <p:stCondLst>
                                    <p:cond delay="0"/>
                                  </p:stCondLst>
                                  <p:childTnLst>
                                    <p:set>
                                      <p:cBhvr rctx="PPT">
                                        <p:cTn id="10" dur="indefinite"/>
                                        <p:tgtEl>
                                          <p:spTgt spid="139"/>
                                        </p:tgtEl>
                                        <p:attrNameLst>
                                          <p:attrName>style.opacity</p:attrName>
                                        </p:attrNameLst>
                                      </p:cBhvr>
                                      <p:to>
                                        <p:strVal val="0.75"/>
                                      </p:to>
                                    </p:set>
                                    <p:animEffect filter="image" prLst="opacity: 0.75">
                                      <p:cBhvr rctx="IE">
                                        <p:cTn id="11" dur="indefinite"/>
                                        <p:tgtEl>
                                          <p:spTgt spid="139"/>
                                        </p:tgtEl>
                                      </p:cBhvr>
                                    </p:animEffect>
                                  </p:childTnLst>
                                </p:cTn>
                              </p:par>
                              <p:par>
                                <p:cTn id="12" presetID="9" presetClass="emph" presetSubtype="0" nodeType="withEffect">
                                  <p:stCondLst>
                                    <p:cond delay="0"/>
                                  </p:stCondLst>
                                  <p:childTnLst>
                                    <p:set>
                                      <p:cBhvr rctx="PPT">
                                        <p:cTn id="13" dur="indefinite"/>
                                        <p:tgtEl>
                                          <p:spTgt spid="140"/>
                                        </p:tgtEl>
                                        <p:attrNameLst>
                                          <p:attrName>style.opacity</p:attrName>
                                        </p:attrNameLst>
                                      </p:cBhvr>
                                      <p:to>
                                        <p:strVal val="0.75"/>
                                      </p:to>
                                    </p:set>
                                    <p:animEffect filter="image" prLst="opacity: 0.75">
                                      <p:cBhvr rctx="IE">
                                        <p:cTn id="14" dur="indefinite"/>
                                        <p:tgtEl>
                                          <p:spTgt spid="140"/>
                                        </p:tgtEl>
                                      </p:cBhvr>
                                    </p:animEffect>
                                  </p:childTnLst>
                                </p:cTn>
                              </p:par>
                              <p:par>
                                <p:cTn id="15" presetID="9" presetClass="emph" presetSubtype="0" nodeType="withEffect">
                                  <p:stCondLst>
                                    <p:cond delay="0"/>
                                  </p:stCondLst>
                                  <p:childTnLst>
                                    <p:set>
                                      <p:cBhvr rctx="PPT">
                                        <p:cTn id="16" dur="indefinite"/>
                                        <p:tgtEl>
                                          <p:spTgt spid="141"/>
                                        </p:tgtEl>
                                        <p:attrNameLst>
                                          <p:attrName>style.opacity</p:attrName>
                                        </p:attrNameLst>
                                      </p:cBhvr>
                                      <p:to>
                                        <p:strVal val="0.75"/>
                                      </p:to>
                                    </p:set>
                                    <p:animEffect filter="image" prLst="opacity: 0.75">
                                      <p:cBhvr rctx="IE">
                                        <p:cTn id="17" dur="indefinite"/>
                                        <p:tgtEl>
                                          <p:spTgt spid="141"/>
                                        </p:tgtEl>
                                      </p:cBhvr>
                                    </p:animEffect>
                                  </p:childTnLst>
                                </p:cTn>
                              </p:par>
                              <p:par>
                                <p:cTn id="18" presetID="9" presetClass="emph" presetSubtype="0" nodeType="withEffect">
                                  <p:stCondLst>
                                    <p:cond delay="0"/>
                                  </p:stCondLst>
                                  <p:childTnLst>
                                    <p:set>
                                      <p:cBhvr rctx="PPT">
                                        <p:cTn id="19" dur="indefinite"/>
                                        <p:tgtEl>
                                          <p:spTgt spid="142"/>
                                        </p:tgtEl>
                                        <p:attrNameLst>
                                          <p:attrName>style.opacity</p:attrName>
                                        </p:attrNameLst>
                                      </p:cBhvr>
                                      <p:to>
                                        <p:strVal val="0.75"/>
                                      </p:to>
                                    </p:set>
                                    <p:animEffect filter="image" prLst="opacity: 0.75">
                                      <p:cBhvr rctx="IE">
                                        <p:cTn id="20" dur="indefinite"/>
                                        <p:tgtEl>
                                          <p:spTgt spid="142"/>
                                        </p:tgtEl>
                                      </p:cBhvr>
                                    </p:animEffect>
                                  </p:childTnLst>
                                </p:cTn>
                              </p:par>
                              <p:par>
                                <p:cTn id="21" presetID="9" presetClass="emph" presetSubtype="0" nodeType="withEffect">
                                  <p:stCondLst>
                                    <p:cond delay="0"/>
                                  </p:stCondLst>
                                  <p:childTnLst>
                                    <p:set>
                                      <p:cBhvr rctx="PPT">
                                        <p:cTn id="22" dur="indefinite"/>
                                        <p:tgtEl>
                                          <p:spTgt spid="143"/>
                                        </p:tgtEl>
                                        <p:attrNameLst>
                                          <p:attrName>style.opacity</p:attrName>
                                        </p:attrNameLst>
                                      </p:cBhvr>
                                      <p:to>
                                        <p:strVal val="0.75"/>
                                      </p:to>
                                    </p:set>
                                    <p:animEffect filter="image" prLst="opacity: 0.75">
                                      <p:cBhvr rctx="IE">
                                        <p:cTn id="23" dur="indefinite"/>
                                        <p:tgtEl>
                                          <p:spTgt spid="143"/>
                                        </p:tgtEl>
                                      </p:cBhvr>
                                    </p:animEffect>
                                  </p:childTnLst>
                                </p:cTn>
                              </p:par>
                              <p:par>
                                <p:cTn id="24" presetID="9" presetClass="emph" presetSubtype="0" nodeType="withEffect">
                                  <p:stCondLst>
                                    <p:cond delay="0"/>
                                  </p:stCondLst>
                                  <p:childTnLst>
                                    <p:set>
                                      <p:cBhvr rctx="PPT">
                                        <p:cTn id="25" dur="indefinite"/>
                                        <p:tgtEl>
                                          <p:spTgt spid="145"/>
                                        </p:tgtEl>
                                        <p:attrNameLst>
                                          <p:attrName>style.opacity</p:attrName>
                                        </p:attrNameLst>
                                      </p:cBhvr>
                                      <p:to>
                                        <p:strVal val="0.75"/>
                                      </p:to>
                                    </p:set>
                                    <p:animEffect filter="image" prLst="opacity: 0.75">
                                      <p:cBhvr rctx="IE">
                                        <p:cTn id="26" dur="indefinite"/>
                                        <p:tgtEl>
                                          <p:spTgt spid="145"/>
                                        </p:tgtEl>
                                      </p:cBhvr>
                                    </p:animEffect>
                                  </p:childTnLst>
                                </p:cTn>
                              </p:par>
                              <p:par>
                                <p:cTn id="27" presetID="9" presetClass="emph" presetSubtype="0" nodeType="withEffect">
                                  <p:stCondLst>
                                    <p:cond delay="0"/>
                                  </p:stCondLst>
                                  <p:childTnLst>
                                    <p:set>
                                      <p:cBhvr rctx="PPT">
                                        <p:cTn id="28" dur="indefinite"/>
                                        <p:tgtEl>
                                          <p:spTgt spid="147"/>
                                        </p:tgtEl>
                                        <p:attrNameLst>
                                          <p:attrName>style.opacity</p:attrName>
                                        </p:attrNameLst>
                                      </p:cBhvr>
                                      <p:to>
                                        <p:strVal val="0.75"/>
                                      </p:to>
                                    </p:set>
                                    <p:animEffect filter="image" prLst="opacity: 0.75">
                                      <p:cBhvr rctx="IE">
                                        <p:cTn id="29" dur="indefinite"/>
                                        <p:tgtEl>
                                          <p:spTgt spid="147"/>
                                        </p:tgtEl>
                                      </p:cBhvr>
                                    </p:animEffect>
                                  </p:childTnLst>
                                </p:cTn>
                              </p:par>
                              <p:par>
                                <p:cTn id="30" presetID="9" presetClass="emph" presetSubtype="0" nodeType="withEffect">
                                  <p:stCondLst>
                                    <p:cond delay="0"/>
                                  </p:stCondLst>
                                  <p:childTnLst>
                                    <p:set>
                                      <p:cBhvr rctx="PPT">
                                        <p:cTn id="31" dur="indefinite"/>
                                        <p:tgtEl>
                                          <p:spTgt spid="148"/>
                                        </p:tgtEl>
                                        <p:attrNameLst>
                                          <p:attrName>style.opacity</p:attrName>
                                        </p:attrNameLst>
                                      </p:cBhvr>
                                      <p:to>
                                        <p:strVal val="0.75"/>
                                      </p:to>
                                    </p:set>
                                    <p:animEffect filter="image" prLst="opacity: 0.75">
                                      <p:cBhvr rctx="IE">
                                        <p:cTn id="32" dur="indefinite"/>
                                        <p:tgtEl>
                                          <p:spTgt spid="148"/>
                                        </p:tgtEl>
                                      </p:cBhvr>
                                    </p:animEffect>
                                  </p:childTnLst>
                                </p:cTn>
                              </p:par>
                              <p:par>
                                <p:cTn id="33" presetID="9" presetClass="emph" presetSubtype="0" nodeType="withEffect">
                                  <p:stCondLst>
                                    <p:cond delay="0"/>
                                  </p:stCondLst>
                                  <p:childTnLst>
                                    <p:set>
                                      <p:cBhvr rctx="PPT">
                                        <p:cTn id="34" dur="indefinite"/>
                                        <p:tgtEl>
                                          <p:spTgt spid="149"/>
                                        </p:tgtEl>
                                        <p:attrNameLst>
                                          <p:attrName>style.opacity</p:attrName>
                                        </p:attrNameLst>
                                      </p:cBhvr>
                                      <p:to>
                                        <p:strVal val="0.75"/>
                                      </p:to>
                                    </p:set>
                                    <p:animEffect filter="image" prLst="opacity: 0.75">
                                      <p:cBhvr rctx="IE">
                                        <p:cTn id="35" dur="indefinite"/>
                                        <p:tgtEl>
                                          <p:spTgt spid="149"/>
                                        </p:tgtEl>
                                      </p:cBhvr>
                                    </p:animEffect>
                                  </p:childTnLst>
                                </p:cTn>
                              </p:par>
                              <p:par>
                                <p:cTn id="36" presetID="9" presetClass="emph" presetSubtype="0" nodeType="withEffect">
                                  <p:stCondLst>
                                    <p:cond delay="0"/>
                                  </p:stCondLst>
                                  <p:childTnLst>
                                    <p:set>
                                      <p:cBhvr rctx="PPT">
                                        <p:cTn id="37" dur="indefinite"/>
                                        <p:tgtEl>
                                          <p:spTgt spid="146"/>
                                        </p:tgtEl>
                                        <p:attrNameLst>
                                          <p:attrName>style.opacity</p:attrName>
                                        </p:attrNameLst>
                                      </p:cBhvr>
                                      <p:to>
                                        <p:strVal val="0.75"/>
                                      </p:to>
                                    </p:set>
                                    <p:animEffect filter="image" prLst="opacity: 0.75">
                                      <p:cBhvr rctx="IE">
                                        <p:cTn id="38" dur="indefinite"/>
                                        <p:tgtEl>
                                          <p:spTgt spid="146"/>
                                        </p:tgtEl>
                                      </p:cBhvr>
                                    </p:animEffect>
                                  </p:childTnLst>
                                </p:cTn>
                              </p:par>
                              <p:par>
                                <p:cTn id="39" presetID="9" presetClass="emph" presetSubtype="0" nodeType="withEffect">
                                  <p:stCondLst>
                                    <p:cond delay="0"/>
                                  </p:stCondLst>
                                  <p:childTnLst>
                                    <p:set>
                                      <p:cBhvr rctx="PPT">
                                        <p:cTn id="40" dur="indefinite"/>
                                        <p:tgtEl>
                                          <p:spTgt spid="150"/>
                                        </p:tgtEl>
                                        <p:attrNameLst>
                                          <p:attrName>style.opacity</p:attrName>
                                        </p:attrNameLst>
                                      </p:cBhvr>
                                      <p:to>
                                        <p:strVal val="0.75"/>
                                      </p:to>
                                    </p:set>
                                    <p:animEffect filter="image" prLst="opacity: 0.75">
                                      <p:cBhvr rctx="IE">
                                        <p:cTn id="41" dur="indefinite"/>
                                        <p:tgtEl>
                                          <p:spTgt spid="150"/>
                                        </p:tgtEl>
                                      </p:cBhvr>
                                    </p:animEffect>
                                  </p:childTnLst>
                                </p:cTn>
                              </p:par>
                              <p:par>
                                <p:cTn id="42" presetID="9" presetClass="emph" presetSubtype="0" nodeType="withEffect">
                                  <p:stCondLst>
                                    <p:cond delay="0"/>
                                  </p:stCondLst>
                                  <p:childTnLst>
                                    <p:set>
                                      <p:cBhvr rctx="PPT">
                                        <p:cTn id="43" dur="indefinite"/>
                                        <p:tgtEl>
                                          <p:spTgt spid="151"/>
                                        </p:tgtEl>
                                        <p:attrNameLst>
                                          <p:attrName>style.opacity</p:attrName>
                                        </p:attrNameLst>
                                      </p:cBhvr>
                                      <p:to>
                                        <p:strVal val="0.75"/>
                                      </p:to>
                                    </p:set>
                                    <p:animEffect filter="image" prLst="opacity: 0.75">
                                      <p:cBhvr rctx="IE">
                                        <p:cTn id="44" dur="indefinite"/>
                                        <p:tgtEl>
                                          <p:spTgt spid="151"/>
                                        </p:tgtEl>
                                      </p:cBhvr>
                                    </p:animEffect>
                                  </p:childTnLst>
                                </p:cTn>
                              </p:par>
                              <p:par>
                                <p:cTn id="45" presetID="9" presetClass="emph" presetSubtype="0" nodeType="withEffect">
                                  <p:stCondLst>
                                    <p:cond delay="0"/>
                                  </p:stCondLst>
                                  <p:childTnLst>
                                    <p:set>
                                      <p:cBhvr rctx="PPT">
                                        <p:cTn id="46" dur="indefinite"/>
                                        <p:tgtEl>
                                          <p:spTgt spid="152"/>
                                        </p:tgtEl>
                                        <p:attrNameLst>
                                          <p:attrName>style.opacity</p:attrName>
                                        </p:attrNameLst>
                                      </p:cBhvr>
                                      <p:to>
                                        <p:strVal val="0.75"/>
                                      </p:to>
                                    </p:set>
                                    <p:animEffect filter="image" prLst="opacity: 0.75">
                                      <p:cBhvr rctx="IE">
                                        <p:cTn id="47" dur="indefinite"/>
                                        <p:tgtEl>
                                          <p:spTgt spid="152"/>
                                        </p:tgtEl>
                                      </p:cBhvr>
                                    </p:animEffect>
                                  </p:childTnLst>
                                </p:cTn>
                              </p:par>
                              <p:par>
                                <p:cTn id="48" presetID="9" presetClass="emph" presetSubtype="0" nodeType="withEffect">
                                  <p:stCondLst>
                                    <p:cond delay="0"/>
                                  </p:stCondLst>
                                  <p:childTnLst>
                                    <p:set>
                                      <p:cBhvr rctx="PPT">
                                        <p:cTn id="49" dur="indefinite"/>
                                        <p:tgtEl>
                                          <p:spTgt spid="153"/>
                                        </p:tgtEl>
                                        <p:attrNameLst>
                                          <p:attrName>style.opacity</p:attrName>
                                        </p:attrNameLst>
                                      </p:cBhvr>
                                      <p:to>
                                        <p:strVal val="0.75"/>
                                      </p:to>
                                    </p:set>
                                    <p:animEffect filter="image" prLst="opacity: 0.75">
                                      <p:cBhvr rctx="IE">
                                        <p:cTn id="50" dur="indefinite"/>
                                        <p:tgtEl>
                                          <p:spTgt spid="153"/>
                                        </p:tgtEl>
                                      </p:cBhvr>
                                    </p:animEffect>
                                  </p:childTnLst>
                                </p:cTn>
                              </p:par>
                              <p:par>
                                <p:cTn id="51" presetID="9" presetClass="emph" presetSubtype="0" nodeType="withEffect">
                                  <p:stCondLst>
                                    <p:cond delay="0"/>
                                  </p:stCondLst>
                                  <p:childTnLst>
                                    <p:set>
                                      <p:cBhvr rctx="PPT">
                                        <p:cTn id="52" dur="indefinite"/>
                                        <p:tgtEl>
                                          <p:spTgt spid="118"/>
                                        </p:tgtEl>
                                        <p:attrNameLst>
                                          <p:attrName>style.opacity</p:attrName>
                                        </p:attrNameLst>
                                      </p:cBhvr>
                                      <p:to>
                                        <p:strVal val="0.75"/>
                                      </p:to>
                                    </p:set>
                                    <p:animEffect filter="image" prLst="opacity: 0.75">
                                      <p:cBhvr rctx="IE">
                                        <p:cTn id="53" dur="indefinite"/>
                                        <p:tgtEl>
                                          <p:spTgt spid="118"/>
                                        </p:tgtEl>
                                      </p:cBhvr>
                                    </p:animEffect>
                                  </p:childTnLst>
                                </p:cTn>
                              </p:par>
                              <p:par>
                                <p:cTn id="54" presetID="9" presetClass="emph" presetSubtype="0" nodeType="withEffect">
                                  <p:stCondLst>
                                    <p:cond delay="0"/>
                                  </p:stCondLst>
                                  <p:childTnLst>
                                    <p:set>
                                      <p:cBhvr rctx="PPT">
                                        <p:cTn id="55" dur="indefinite"/>
                                        <p:tgtEl>
                                          <p:spTgt spid="126"/>
                                        </p:tgtEl>
                                        <p:attrNameLst>
                                          <p:attrName>style.opacity</p:attrName>
                                        </p:attrNameLst>
                                      </p:cBhvr>
                                      <p:to>
                                        <p:strVal val="0.75"/>
                                      </p:to>
                                    </p:set>
                                    <p:animEffect filter="image" prLst="opacity: 0.75">
                                      <p:cBhvr rctx="IE">
                                        <p:cTn id="56" dur="indefinite"/>
                                        <p:tgtEl>
                                          <p:spTgt spid="126"/>
                                        </p:tgtEl>
                                      </p:cBhvr>
                                    </p:animEffect>
                                  </p:childTnLst>
                                </p:cTn>
                              </p:par>
                              <p:par>
                                <p:cTn id="57" presetID="9" presetClass="emph" presetSubtype="0" nodeType="withEffect">
                                  <p:stCondLst>
                                    <p:cond delay="0"/>
                                  </p:stCondLst>
                                  <p:childTnLst>
                                    <p:set>
                                      <p:cBhvr rctx="PPT">
                                        <p:cTn id="58" dur="indefinite"/>
                                        <p:tgtEl>
                                          <p:spTgt spid="127"/>
                                        </p:tgtEl>
                                        <p:attrNameLst>
                                          <p:attrName>style.opacity</p:attrName>
                                        </p:attrNameLst>
                                      </p:cBhvr>
                                      <p:to>
                                        <p:strVal val="0.75"/>
                                      </p:to>
                                    </p:set>
                                    <p:animEffect filter="image" prLst="opacity: 0.75">
                                      <p:cBhvr rctx="IE">
                                        <p:cTn id="59" dur="indefinite"/>
                                        <p:tgtEl>
                                          <p:spTgt spid="127"/>
                                        </p:tgtEl>
                                      </p:cBhvr>
                                    </p:animEffect>
                                  </p:childTnLst>
                                </p:cTn>
                              </p:par>
                              <p:par>
                                <p:cTn id="60" presetID="9" presetClass="emph" presetSubtype="0" nodeType="withEffect">
                                  <p:stCondLst>
                                    <p:cond delay="0"/>
                                  </p:stCondLst>
                                  <p:childTnLst>
                                    <p:set>
                                      <p:cBhvr rctx="PPT">
                                        <p:cTn id="61" dur="indefinite"/>
                                        <p:tgtEl>
                                          <p:spTgt spid="128"/>
                                        </p:tgtEl>
                                        <p:attrNameLst>
                                          <p:attrName>style.opacity</p:attrName>
                                        </p:attrNameLst>
                                      </p:cBhvr>
                                      <p:to>
                                        <p:strVal val="0.75"/>
                                      </p:to>
                                    </p:set>
                                    <p:animEffect filter="image" prLst="opacity: 0.75">
                                      <p:cBhvr rctx="IE">
                                        <p:cTn id="62" dur="indefinite"/>
                                        <p:tgtEl>
                                          <p:spTgt spid="128"/>
                                        </p:tgtEl>
                                      </p:cBhvr>
                                    </p:animEffect>
                                  </p:childTnLst>
                                </p:cTn>
                              </p:par>
                              <p:par>
                                <p:cTn id="63" presetID="9" presetClass="emph" presetSubtype="0" nodeType="withEffect">
                                  <p:stCondLst>
                                    <p:cond delay="0"/>
                                  </p:stCondLst>
                                  <p:childTnLst>
                                    <p:set>
                                      <p:cBhvr rctx="PPT">
                                        <p:cTn id="64" dur="indefinite"/>
                                        <p:tgtEl>
                                          <p:spTgt spid="130"/>
                                        </p:tgtEl>
                                        <p:attrNameLst>
                                          <p:attrName>style.opacity</p:attrName>
                                        </p:attrNameLst>
                                      </p:cBhvr>
                                      <p:to>
                                        <p:strVal val="0.75"/>
                                      </p:to>
                                    </p:set>
                                    <p:animEffect filter="image" prLst="opacity: 0.75">
                                      <p:cBhvr rctx="IE">
                                        <p:cTn id="65" dur="indefinite"/>
                                        <p:tgtEl>
                                          <p:spTgt spid="130"/>
                                        </p:tgtEl>
                                      </p:cBhvr>
                                    </p:animEffect>
                                  </p:childTnLst>
                                </p:cTn>
                              </p:par>
                              <p:par>
                                <p:cTn id="66" presetID="9" presetClass="emph" presetSubtype="0" nodeType="withEffect">
                                  <p:stCondLst>
                                    <p:cond delay="0"/>
                                  </p:stCondLst>
                                  <p:childTnLst>
                                    <p:set>
                                      <p:cBhvr rctx="PPT">
                                        <p:cTn id="67" dur="indefinite"/>
                                        <p:tgtEl>
                                          <p:spTgt spid="131"/>
                                        </p:tgtEl>
                                        <p:attrNameLst>
                                          <p:attrName>style.opacity</p:attrName>
                                        </p:attrNameLst>
                                      </p:cBhvr>
                                      <p:to>
                                        <p:strVal val="0.75"/>
                                      </p:to>
                                    </p:set>
                                    <p:animEffect filter="image" prLst="opacity: 0.75">
                                      <p:cBhvr rctx="IE">
                                        <p:cTn id="68" dur="indefinite"/>
                                        <p:tgtEl>
                                          <p:spTgt spid="131"/>
                                        </p:tgtEl>
                                      </p:cBhvr>
                                    </p:animEffect>
                                  </p:childTnLst>
                                </p:cTn>
                              </p:par>
                              <p:par>
                                <p:cTn id="69" presetID="9" presetClass="emph" presetSubtype="0" nodeType="withEffect">
                                  <p:stCondLst>
                                    <p:cond delay="0"/>
                                  </p:stCondLst>
                                  <p:childTnLst>
                                    <p:set>
                                      <p:cBhvr rctx="PPT">
                                        <p:cTn id="70" dur="indefinite"/>
                                        <p:tgtEl>
                                          <p:spTgt spid="132"/>
                                        </p:tgtEl>
                                        <p:attrNameLst>
                                          <p:attrName>style.opacity</p:attrName>
                                        </p:attrNameLst>
                                      </p:cBhvr>
                                      <p:to>
                                        <p:strVal val="0.75"/>
                                      </p:to>
                                    </p:set>
                                    <p:animEffect filter="image" prLst="opacity: 0.75">
                                      <p:cBhvr rctx="IE">
                                        <p:cTn id="71" dur="indefinite"/>
                                        <p:tgtEl>
                                          <p:spTgt spid="132"/>
                                        </p:tgtEl>
                                      </p:cBhvr>
                                    </p:animEffect>
                                  </p:childTnLst>
                                </p:cTn>
                              </p:par>
                              <p:par>
                                <p:cTn id="72" presetID="9" presetClass="emph" presetSubtype="0" nodeType="withEffect">
                                  <p:stCondLst>
                                    <p:cond delay="0"/>
                                  </p:stCondLst>
                                  <p:childTnLst>
                                    <p:set>
                                      <p:cBhvr rctx="PPT">
                                        <p:cTn id="73" dur="indefinite"/>
                                        <p:tgtEl>
                                          <p:spTgt spid="133"/>
                                        </p:tgtEl>
                                        <p:attrNameLst>
                                          <p:attrName>style.opacity</p:attrName>
                                        </p:attrNameLst>
                                      </p:cBhvr>
                                      <p:to>
                                        <p:strVal val="0.75"/>
                                      </p:to>
                                    </p:set>
                                    <p:animEffect filter="image" prLst="opacity: 0.75">
                                      <p:cBhvr rctx="IE">
                                        <p:cTn id="74" dur="indefinite"/>
                                        <p:tgtEl>
                                          <p:spTgt spid="133"/>
                                        </p:tgtEl>
                                      </p:cBhvr>
                                    </p:animEffect>
                                  </p:childTnLst>
                                </p:cTn>
                              </p:par>
                              <p:par>
                                <p:cTn id="75" presetID="9" presetClass="emph" presetSubtype="0" nodeType="withEffect">
                                  <p:stCondLst>
                                    <p:cond delay="0"/>
                                  </p:stCondLst>
                                  <p:childTnLst>
                                    <p:set>
                                      <p:cBhvr rctx="PPT">
                                        <p:cTn id="76" dur="indefinite"/>
                                        <p:tgtEl>
                                          <p:spTgt spid="134"/>
                                        </p:tgtEl>
                                        <p:attrNameLst>
                                          <p:attrName>style.opacity</p:attrName>
                                        </p:attrNameLst>
                                      </p:cBhvr>
                                      <p:to>
                                        <p:strVal val="0.75"/>
                                      </p:to>
                                    </p:set>
                                    <p:animEffect filter="image" prLst="opacity: 0.75">
                                      <p:cBhvr rctx="IE">
                                        <p:cTn id="77" dur="indefinite"/>
                                        <p:tgtEl>
                                          <p:spTgt spid="134"/>
                                        </p:tgtEl>
                                      </p:cBhvr>
                                    </p:animEffect>
                                  </p:childTnLst>
                                </p:cTn>
                              </p:par>
                              <p:par>
                                <p:cTn id="78" presetID="9" presetClass="emph" presetSubtype="0" nodeType="withEffect">
                                  <p:stCondLst>
                                    <p:cond delay="0"/>
                                  </p:stCondLst>
                                  <p:childTnLst>
                                    <p:set>
                                      <p:cBhvr rctx="PPT">
                                        <p:cTn id="79" dur="indefinite"/>
                                        <p:tgtEl>
                                          <p:spTgt spid="135"/>
                                        </p:tgtEl>
                                        <p:attrNameLst>
                                          <p:attrName>style.opacity</p:attrName>
                                        </p:attrNameLst>
                                      </p:cBhvr>
                                      <p:to>
                                        <p:strVal val="0.75"/>
                                      </p:to>
                                    </p:set>
                                    <p:animEffect filter="image" prLst="opacity: 0.75">
                                      <p:cBhvr rctx="IE">
                                        <p:cTn id="80" dur="indefinite"/>
                                        <p:tgtEl>
                                          <p:spTgt spid="135"/>
                                        </p:tgtEl>
                                      </p:cBhvr>
                                    </p:animEffect>
                                  </p:childTnLst>
                                </p:cTn>
                              </p:par>
                              <p:par>
                                <p:cTn id="81" presetID="9" presetClass="emph" presetSubtype="0" nodeType="withEffect">
                                  <p:stCondLst>
                                    <p:cond delay="0"/>
                                  </p:stCondLst>
                                  <p:childTnLst>
                                    <p:set>
                                      <p:cBhvr rctx="PPT">
                                        <p:cTn id="82" dur="indefinite"/>
                                        <p:tgtEl>
                                          <p:spTgt spid="136"/>
                                        </p:tgtEl>
                                        <p:attrNameLst>
                                          <p:attrName>style.opacity</p:attrName>
                                        </p:attrNameLst>
                                      </p:cBhvr>
                                      <p:to>
                                        <p:strVal val="0.75"/>
                                      </p:to>
                                    </p:set>
                                    <p:animEffect filter="image" prLst="opacity: 0.75">
                                      <p:cBhvr rctx="IE">
                                        <p:cTn id="83" dur="indefinite"/>
                                        <p:tgtEl>
                                          <p:spTgt spid="136"/>
                                        </p:tgtEl>
                                      </p:cBhvr>
                                    </p:animEffect>
                                  </p:childTnLst>
                                </p:cTn>
                              </p:par>
                              <p:par>
                                <p:cTn id="84" presetID="9" presetClass="emph" presetSubtype="0" nodeType="withEffect">
                                  <p:stCondLst>
                                    <p:cond delay="0"/>
                                  </p:stCondLst>
                                  <p:childTnLst>
                                    <p:set>
                                      <p:cBhvr rctx="PPT">
                                        <p:cTn id="85" dur="indefinite"/>
                                        <p:tgtEl>
                                          <p:spTgt spid="137"/>
                                        </p:tgtEl>
                                        <p:attrNameLst>
                                          <p:attrName>style.opacity</p:attrName>
                                        </p:attrNameLst>
                                      </p:cBhvr>
                                      <p:to>
                                        <p:strVal val="0.75"/>
                                      </p:to>
                                    </p:set>
                                    <p:animEffect filter="image" prLst="opacity: 0.75">
                                      <p:cBhvr rctx="IE">
                                        <p:cTn id="86" dur="indefinite"/>
                                        <p:tgtEl>
                                          <p:spTgt spid="137"/>
                                        </p:tgtEl>
                                      </p:cBhvr>
                                    </p:animEffect>
                                  </p:childTnLst>
                                </p:cTn>
                              </p:par>
                              <p:par>
                                <p:cTn id="87" presetID="9" presetClass="emph" presetSubtype="0" nodeType="withEffect">
                                  <p:stCondLst>
                                    <p:cond delay="0"/>
                                  </p:stCondLst>
                                  <p:childTnLst>
                                    <p:set>
                                      <p:cBhvr rctx="PPT">
                                        <p:cTn id="88" dur="indefinite"/>
                                        <p:tgtEl>
                                          <p:spTgt spid="129"/>
                                        </p:tgtEl>
                                        <p:attrNameLst>
                                          <p:attrName>style.opacity</p:attrName>
                                        </p:attrNameLst>
                                      </p:cBhvr>
                                      <p:to>
                                        <p:strVal val="0.75"/>
                                      </p:to>
                                    </p:set>
                                    <p:animEffect filter="image" prLst="opacity: 0.75">
                                      <p:cBhvr rctx="IE">
                                        <p:cTn id="89" dur="indefinite"/>
                                        <p:tgtEl>
                                          <p:spTgt spid="129"/>
                                        </p:tgtEl>
                                      </p:cBhvr>
                                    </p:animEffect>
                                  </p:childTnLst>
                                </p:cTn>
                              </p:par>
                              <p:par>
                                <p:cTn id="90" presetID="9" presetClass="emph" presetSubtype="0" nodeType="withEffect">
                                  <p:stCondLst>
                                    <p:cond delay="0"/>
                                  </p:stCondLst>
                                  <p:childTnLst>
                                    <p:set>
                                      <p:cBhvr rctx="PPT">
                                        <p:cTn id="91" dur="indefinite"/>
                                        <p:tgtEl>
                                          <p:spTgt spid="138"/>
                                        </p:tgtEl>
                                        <p:attrNameLst>
                                          <p:attrName>style.opacity</p:attrName>
                                        </p:attrNameLst>
                                      </p:cBhvr>
                                      <p:to>
                                        <p:strVal val="0.75"/>
                                      </p:to>
                                    </p:set>
                                    <p:animEffect filter="image" prLst="opacity: 0.75">
                                      <p:cBhvr rctx="IE">
                                        <p:cTn id="92" dur="indefinite"/>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Box 3"/>
          <p:cNvSpPr txBox="1">
            <a:spLocks noChangeArrowheads="1"/>
          </p:cNvSpPr>
          <p:nvPr/>
        </p:nvSpPr>
        <p:spPr bwMode="auto">
          <a:xfrm>
            <a:off x="285750" y="609600"/>
            <a:ext cx="8858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bg1"/>
                </a:solidFill>
                <a:latin typeface="Arial" charset="0"/>
                <a:cs typeface="Arial" charset="0"/>
              </a:defRPr>
            </a:lvl1pPr>
            <a:lvl2pPr marL="742950" indent="-285750" eaLnBrk="0" hangingPunct="0">
              <a:defRPr sz="1900">
                <a:solidFill>
                  <a:schemeClr val="bg1"/>
                </a:solidFill>
                <a:latin typeface="Arial" charset="0"/>
                <a:cs typeface="Arial" charset="0"/>
              </a:defRPr>
            </a:lvl2pPr>
            <a:lvl3pPr marL="1143000" indent="-228600" eaLnBrk="0" hangingPunct="0">
              <a:defRPr sz="1900">
                <a:solidFill>
                  <a:schemeClr val="bg1"/>
                </a:solidFill>
                <a:latin typeface="Arial" charset="0"/>
                <a:cs typeface="Arial" charset="0"/>
              </a:defRPr>
            </a:lvl3pPr>
            <a:lvl4pPr marL="1600200" indent="-228600" eaLnBrk="0" hangingPunct="0">
              <a:defRPr sz="1900">
                <a:solidFill>
                  <a:schemeClr val="bg1"/>
                </a:solidFill>
                <a:latin typeface="Arial" charset="0"/>
                <a:cs typeface="Arial" charset="0"/>
              </a:defRPr>
            </a:lvl4pPr>
            <a:lvl5pPr marL="2057400" indent="-228600" eaLnBrk="0" hangingPunct="0">
              <a:defRPr sz="1900">
                <a:solidFill>
                  <a:schemeClr val="bg1"/>
                </a:solidFill>
                <a:latin typeface="Arial" charset="0"/>
                <a:cs typeface="Arial" charset="0"/>
              </a:defRPr>
            </a:lvl5pPr>
            <a:lvl6pPr marL="2514600" indent="-228600" eaLnBrk="0" fontAlgn="base" hangingPunct="0">
              <a:spcBef>
                <a:spcPct val="0"/>
              </a:spcBef>
              <a:spcAft>
                <a:spcPct val="0"/>
              </a:spcAft>
              <a:defRPr sz="1900">
                <a:solidFill>
                  <a:schemeClr val="bg1"/>
                </a:solidFill>
                <a:latin typeface="Arial" charset="0"/>
                <a:cs typeface="Arial" charset="0"/>
              </a:defRPr>
            </a:lvl6pPr>
            <a:lvl7pPr marL="2971800" indent="-228600" eaLnBrk="0" fontAlgn="base" hangingPunct="0">
              <a:spcBef>
                <a:spcPct val="0"/>
              </a:spcBef>
              <a:spcAft>
                <a:spcPct val="0"/>
              </a:spcAft>
              <a:defRPr sz="1900">
                <a:solidFill>
                  <a:schemeClr val="bg1"/>
                </a:solidFill>
                <a:latin typeface="Arial" charset="0"/>
                <a:cs typeface="Arial" charset="0"/>
              </a:defRPr>
            </a:lvl7pPr>
            <a:lvl8pPr marL="3429000" indent="-228600" eaLnBrk="0" fontAlgn="base" hangingPunct="0">
              <a:spcBef>
                <a:spcPct val="0"/>
              </a:spcBef>
              <a:spcAft>
                <a:spcPct val="0"/>
              </a:spcAft>
              <a:defRPr sz="1900">
                <a:solidFill>
                  <a:schemeClr val="bg1"/>
                </a:solidFill>
                <a:latin typeface="Arial" charset="0"/>
                <a:cs typeface="Arial" charset="0"/>
              </a:defRPr>
            </a:lvl8pPr>
            <a:lvl9pPr marL="3886200" indent="-228600" eaLnBrk="0" fontAlgn="base" hangingPunct="0">
              <a:spcBef>
                <a:spcPct val="0"/>
              </a:spcBef>
              <a:spcAft>
                <a:spcPct val="0"/>
              </a:spcAft>
              <a:defRPr sz="1900">
                <a:solidFill>
                  <a:schemeClr val="bg1"/>
                </a:solidFill>
                <a:latin typeface="Arial" charset="0"/>
                <a:cs typeface="Arial" charset="0"/>
              </a:defRPr>
            </a:lvl9pPr>
          </a:lstStyle>
          <a:p>
            <a:pPr lvl="0" fontAlgn="base"/>
            <a:r>
              <a:rPr lang="en-US" sz="1800" dirty="0" smtClean="0">
                <a:solidFill>
                  <a:schemeClr val="tx1">
                    <a:lumMod val="50000"/>
                    <a:lumOff val="50000"/>
                  </a:schemeClr>
                </a:solidFill>
                <a:latin typeface="Arial"/>
              </a:rPr>
              <a:t>Your team can gain full access to several thousand PRO Trends and 50 categories of downloadable PowerPoint Trend Reports, which have been used by hundreds of brands to spark innovation</a:t>
            </a:r>
            <a:endParaRPr lang="en-US" sz="1800" dirty="0">
              <a:solidFill>
                <a:schemeClr val="tx1">
                  <a:lumMod val="50000"/>
                  <a:lumOff val="50000"/>
                </a:schemeClr>
              </a:solidFill>
              <a:latin typeface="Arial"/>
            </a:endParaRPr>
          </a:p>
        </p:txBody>
      </p:sp>
      <p:sp>
        <p:nvSpPr>
          <p:cNvPr id="31" name="TextBox 30"/>
          <p:cNvSpPr txBox="1"/>
          <p:nvPr/>
        </p:nvSpPr>
        <p:spPr>
          <a:xfrm>
            <a:off x="304800" y="27210"/>
            <a:ext cx="7010400" cy="646331"/>
          </a:xfrm>
          <a:prstGeom prst="rect">
            <a:avLst/>
          </a:prstGeom>
        </p:spPr>
        <p:txBody>
          <a:bodyPr vertOverflow="overflow" horzOverflow="overflow" wrap="square" lIns="91440" tIns="45720" rIns="91440" bIns="45720" numCol="1" rtlCol="0">
            <a:spAutoFit/>
          </a:bodyPr>
          <a:lstStyle/>
          <a:p>
            <a:pPr lvl="0" fontAlgn="base"/>
            <a:r>
              <a:rPr lang="en-US" sz="3600" b="1" dirty="0" smtClean="0">
                <a:solidFill>
                  <a:srgbClr val="FF0000"/>
                </a:solidFill>
                <a:latin typeface="Arial" pitchFamily="34" charset="0"/>
                <a:cs typeface="Arial" pitchFamily="34" charset="0"/>
              </a:rPr>
              <a:t>Report Archive</a:t>
            </a:r>
            <a:endParaRPr lang="en-US" sz="3600" b="1" dirty="0">
              <a:solidFill>
                <a:srgbClr val="FF0000"/>
              </a:solidFill>
              <a:latin typeface="Arial" pitchFamily="34" charset="0"/>
              <a:cs typeface="Arial" pitchFamily="34" charset="0"/>
            </a:endParaRPr>
          </a:p>
        </p:txBody>
      </p:sp>
      <p:grpSp>
        <p:nvGrpSpPr>
          <p:cNvPr id="3" name="Group 2"/>
          <p:cNvGrpSpPr/>
          <p:nvPr/>
        </p:nvGrpSpPr>
        <p:grpSpPr>
          <a:xfrm>
            <a:off x="437149" y="1844892"/>
            <a:ext cx="8325852" cy="4137339"/>
            <a:chOff x="308811" y="1509462"/>
            <a:chExt cx="8645692" cy="4296276"/>
          </a:xfrm>
        </p:grpSpPr>
        <p:pic>
          <p:nvPicPr>
            <p:cNvPr id="4161" name="Picture 65" descr="C:\Users\Jeremy\Desktop\Trend Reports\Trend Report Covers\Slide1.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811" y="3751346"/>
              <a:ext cx="2739189" cy="2054392"/>
            </a:xfrm>
            <a:prstGeom prst="rect">
              <a:avLst/>
            </a:prstGeom>
            <a:ln>
              <a:noFill/>
            </a:ln>
            <a:effectLst>
              <a:outerShdw blurRad="292100" dist="139700" dir="2700000" algn="tl" rotWithShape="0">
                <a:srgbClr val="333333">
                  <a:alpha val="65000"/>
                </a:srgbClr>
              </a:outerShdw>
            </a:effectLst>
            <a:extLst/>
          </p:spPr>
        </p:pic>
        <p:pic>
          <p:nvPicPr>
            <p:cNvPr id="4162" name="Picture 66" descr="C:\Users\Jeremy\Desktop\Trend Reports\Trend Report Covers\Slide2.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2089" y="3733800"/>
              <a:ext cx="2739189" cy="2054392"/>
            </a:xfrm>
            <a:prstGeom prst="rect">
              <a:avLst/>
            </a:prstGeom>
            <a:ln>
              <a:noFill/>
            </a:ln>
            <a:effectLst>
              <a:outerShdw blurRad="292100" dist="139700" dir="2700000" algn="tl" rotWithShape="0">
                <a:srgbClr val="333333">
                  <a:alpha val="65000"/>
                </a:srgbClr>
              </a:outerShdw>
            </a:effectLst>
            <a:extLst/>
          </p:spPr>
        </p:pic>
        <p:pic>
          <p:nvPicPr>
            <p:cNvPr id="4163" name="Picture 67" descr="C:\Users\Jeremy\Desktop\Trend Reports\Trend Report Covers\Slide3.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15314" y="3733800"/>
              <a:ext cx="2739189" cy="2054392"/>
            </a:xfrm>
            <a:prstGeom prst="rect">
              <a:avLst/>
            </a:prstGeom>
            <a:ln>
              <a:noFill/>
            </a:ln>
            <a:effectLst>
              <a:outerShdw blurRad="292100" dist="139700" dir="2700000" algn="tl" rotWithShape="0">
                <a:srgbClr val="333333">
                  <a:alpha val="65000"/>
                </a:srgbClr>
              </a:outerShdw>
            </a:effectLst>
            <a:extLst/>
          </p:spPr>
        </p:pic>
        <p:pic>
          <p:nvPicPr>
            <p:cNvPr id="4164" name="Picture 68" descr="C:\Users\Jeremy\Desktop\Trend Reports\Trend Report Covers\Slide4.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15314" y="1509462"/>
              <a:ext cx="2739189" cy="2054392"/>
            </a:xfrm>
            <a:prstGeom prst="rect">
              <a:avLst/>
            </a:prstGeom>
            <a:ln>
              <a:noFill/>
            </a:ln>
            <a:effectLst>
              <a:outerShdw blurRad="292100" dist="139700" dir="2700000" algn="tl" rotWithShape="0">
                <a:srgbClr val="333333">
                  <a:alpha val="65000"/>
                </a:srgbClr>
              </a:outerShdw>
            </a:effectLst>
            <a:extLst/>
          </p:spPr>
        </p:pic>
        <p:pic>
          <p:nvPicPr>
            <p:cNvPr id="4165" name="Picture 69" descr="C:\Users\Jeremy\Desktop\Trend Reports\Trend Report Covers\Slide5.G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72089" y="1509462"/>
              <a:ext cx="2739189" cy="2054392"/>
            </a:xfrm>
            <a:prstGeom prst="rect">
              <a:avLst/>
            </a:prstGeom>
            <a:ln>
              <a:noFill/>
            </a:ln>
            <a:effectLst>
              <a:outerShdw blurRad="292100" dist="139700" dir="2700000" algn="tl" rotWithShape="0">
                <a:srgbClr val="333333">
                  <a:alpha val="65000"/>
                </a:srgbClr>
              </a:outerShdw>
            </a:effectLst>
            <a:extLst/>
          </p:spPr>
        </p:pic>
        <p:pic>
          <p:nvPicPr>
            <p:cNvPr id="4166" name="Picture 70" descr="C:\Users\Jeremy\Desktop\Trend Reports\Trend Report Covers\Slide6.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8811" y="1509462"/>
              <a:ext cx="2739189" cy="2054392"/>
            </a:xfrm>
            <a:prstGeom prst="rect">
              <a:avLst/>
            </a:prstGeom>
            <a:ln>
              <a:noFill/>
            </a:ln>
            <a:effectLst>
              <a:outerShdw blurRad="292100" dist="139700" dir="2700000" algn="tl" rotWithShape="0">
                <a:srgbClr val="333333">
                  <a:alpha val="65000"/>
                </a:srgbClr>
              </a:outerShdw>
            </a:effectLst>
            <a:extLst/>
          </p:spPr>
        </p:pic>
      </p:grpSp>
      <p:sp>
        <p:nvSpPr>
          <p:cNvPr id="2" name="Rectangle 1"/>
          <p:cNvSpPr/>
          <p:nvPr/>
        </p:nvSpPr>
        <p:spPr>
          <a:xfrm>
            <a:off x="2667000" y="6260068"/>
            <a:ext cx="3873689" cy="369332"/>
          </a:xfrm>
          <a:prstGeom prst="rect">
            <a:avLst/>
          </a:prstGeom>
        </p:spPr>
        <p:txBody>
          <a:bodyPr wrap="none">
            <a:spAutoFit/>
          </a:bodyPr>
          <a:lstStyle/>
          <a:p>
            <a:r>
              <a:rPr lang="en-US" b="1" dirty="0" smtClean="0">
                <a:solidFill>
                  <a:schemeClr val="tx1">
                    <a:lumMod val="50000"/>
                    <a:lumOff val="50000"/>
                  </a:schemeClr>
                </a:solidFill>
                <a:latin typeface="Arial"/>
              </a:rPr>
              <a:t>50+ Categories and 1,000+ Topics</a:t>
            </a:r>
            <a:endParaRPr lang="en-US" b="1" dirty="0"/>
          </a:p>
        </p:txBody>
      </p:sp>
    </p:spTree>
    <p:extLst>
      <p:ext uri="{BB962C8B-B14F-4D97-AF65-F5344CB8AC3E}">
        <p14:creationId xmlns:p14="http://schemas.microsoft.com/office/powerpoint/2010/main" val="4128363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8704" y="27210"/>
            <a:ext cx="6589295" cy="646331"/>
          </a:xfrm>
          <a:prstGeom prst="rect">
            <a:avLst/>
          </a:prstGeom>
        </p:spPr>
        <p:txBody>
          <a:bodyPr vertOverflow="overflow" horzOverflow="overflow" wrap="square" lIns="91440" tIns="45720" rIns="91440" bIns="45720" numCol="1" rtlCol="0">
            <a:spAutoFit/>
          </a:bodyPr>
          <a:lstStyle/>
          <a:p>
            <a:pPr lvl="0" fontAlgn="base"/>
            <a:r>
              <a:rPr lang="en-US" sz="3600" b="1" dirty="0" smtClean="0">
                <a:solidFill>
                  <a:srgbClr val="FF0000"/>
                </a:solidFill>
                <a:latin typeface="Arial" pitchFamily="34" charset="0"/>
                <a:cs typeface="Arial" pitchFamily="34" charset="0"/>
              </a:rPr>
              <a:t>Optional Workshops</a:t>
            </a:r>
            <a:endParaRPr lang="en-US" sz="3600" b="1" dirty="0">
              <a:solidFill>
                <a:srgbClr val="FF0000"/>
              </a:solidFill>
              <a:latin typeface="Arial" pitchFamily="34" charset="0"/>
              <a:cs typeface="Arial" pitchFamily="34" charset="0"/>
            </a:endParaRPr>
          </a:p>
        </p:txBody>
      </p:sp>
      <p:pic>
        <p:nvPicPr>
          <p:cNvPr id="20" name="sidebar image" descr="sidebar imag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0"/>
            <a:ext cx="162755" cy="6858001"/>
          </a:xfrm>
          <a:prstGeom prst="rect">
            <a:avLst/>
          </a:prstGeom>
        </p:spPr>
      </p:pic>
      <p:sp>
        <p:nvSpPr>
          <p:cNvPr id="12" name="TextBox 11"/>
          <p:cNvSpPr txBox="1"/>
          <p:nvPr/>
        </p:nvSpPr>
        <p:spPr>
          <a:xfrm>
            <a:off x="285750" y="611817"/>
            <a:ext cx="8477250" cy="923330"/>
          </a:xfrm>
          <a:prstGeom prst="rect">
            <a:avLst/>
          </a:prstGeom>
        </p:spPr>
        <p:txBody>
          <a:bodyPr vertOverflow="overflow" horzOverflow="overflow" wrap="square" lIns="91440" tIns="45720" rIns="91440" bIns="45720" numCol="1" rtlCol="0">
            <a:spAutoFit/>
          </a:bodyPr>
          <a:lstStyle/>
          <a:p>
            <a:pPr lvl="0" fontAlgn="base"/>
            <a:r>
              <a:rPr lang="en-US" dirty="0" smtClean="0">
                <a:solidFill>
                  <a:schemeClr val="tx1">
                    <a:lumMod val="50000"/>
                    <a:lumOff val="50000"/>
                  </a:schemeClr>
                </a:solidFill>
                <a:latin typeface="Arial"/>
              </a:rPr>
              <a:t>If you’re looking for more comprehensive advice, our CEO is an award-winning innovation expert who has helped more than 300 clients supercharge innovation. More at: JeremyGutsche.com</a:t>
            </a:r>
            <a:endParaRPr lang="en-US" dirty="0">
              <a:solidFill>
                <a:schemeClr val="tx1">
                  <a:lumMod val="50000"/>
                  <a:lumOff val="50000"/>
                </a:schemeClr>
              </a:solidFill>
              <a:latin typeface="Arial"/>
            </a:endParaRPr>
          </a:p>
        </p:txBody>
      </p:sp>
      <p:sp>
        <p:nvSpPr>
          <p:cNvPr id="4" name="Rectangle 3"/>
          <p:cNvSpPr/>
          <p:nvPr/>
        </p:nvSpPr>
        <p:spPr>
          <a:xfrm>
            <a:off x="2723147" y="1824443"/>
            <a:ext cx="6240379" cy="3293209"/>
          </a:xfrm>
          <a:prstGeom prst="rect">
            <a:avLst/>
          </a:prstGeom>
        </p:spPr>
        <p:txBody>
          <a:bodyPr wrap="square">
            <a:spAutoFit/>
          </a:bodyPr>
          <a:lstStyle/>
          <a:p>
            <a:endParaRPr lang="en-US" sz="1300" b="1" dirty="0">
              <a:latin typeface="Arial" pitchFamily="34" charset="0"/>
              <a:cs typeface="Arial" pitchFamily="34" charset="0"/>
            </a:endParaRPr>
          </a:p>
          <a:p>
            <a:r>
              <a:rPr lang="en-US" sz="1300" b="1" dirty="0" smtClean="0">
                <a:latin typeface="Arial" pitchFamily="34" charset="0"/>
                <a:cs typeface="Arial" pitchFamily="34" charset="0"/>
              </a:rPr>
              <a:t>Jeremy </a:t>
            </a:r>
            <a:r>
              <a:rPr lang="en-US" sz="1300" b="1" dirty="0" err="1">
                <a:latin typeface="Arial" pitchFamily="34" charset="0"/>
                <a:cs typeface="Arial" pitchFamily="34" charset="0"/>
              </a:rPr>
              <a:t>Gutsche</a:t>
            </a:r>
            <a:r>
              <a:rPr lang="en-US" sz="1300" b="1" dirty="0">
                <a:latin typeface="Arial" pitchFamily="34" charset="0"/>
                <a:cs typeface="Arial" pitchFamily="34" charset="0"/>
              </a:rPr>
              <a:t>, MBA, CFA,</a:t>
            </a:r>
            <a:r>
              <a:rPr lang="en-US" sz="1300" dirty="0">
                <a:latin typeface="Arial" pitchFamily="34" charset="0"/>
                <a:cs typeface="Arial" pitchFamily="34" charset="0"/>
              </a:rPr>
              <a:t> is an innovation </a:t>
            </a:r>
            <a:r>
              <a:rPr lang="en-US" sz="1300" dirty="0" smtClean="0">
                <a:latin typeface="Arial" pitchFamily="34" charset="0"/>
                <a:cs typeface="Arial" pitchFamily="34" charset="0"/>
              </a:rPr>
              <a:t>expert and </a:t>
            </a:r>
            <a:r>
              <a:rPr lang="en-US" sz="1300" dirty="0">
                <a:latin typeface="Arial" pitchFamily="34" charset="0"/>
                <a:cs typeface="Arial" pitchFamily="34" charset="0"/>
              </a:rPr>
              <a:t>award-winning </a:t>
            </a:r>
            <a:r>
              <a:rPr lang="en-US" sz="1300" dirty="0" smtClean="0">
                <a:latin typeface="Arial" pitchFamily="34" charset="0"/>
                <a:cs typeface="Arial" pitchFamily="34" charset="0"/>
              </a:rPr>
              <a:t>author who specializes in innovation through periods of chaos and change.  As a Business Director at a major bank, he led his brand to grow a $1 billion portfolio of market-leading products, driven by the development of an innovation pipeline and a culture of customer obsession.  Today, he’s grown Trend Hunter to a 1.4 billion view research lab while with more than 300 clients, including Victoria’s Secret, Sony, Cisco, NBC, Fox, Nestle, Mattel and Crayola.</a:t>
            </a:r>
          </a:p>
          <a:p>
            <a:endParaRPr lang="en-US" sz="1300" dirty="0" smtClean="0">
              <a:latin typeface="Arial" pitchFamily="34" charset="0"/>
              <a:cs typeface="Arial" pitchFamily="34" charset="0"/>
            </a:endParaRPr>
          </a:p>
          <a:p>
            <a:r>
              <a:rPr lang="en-US" sz="1300" b="1" u="sng" dirty="0" smtClean="0">
                <a:latin typeface="Arial" pitchFamily="34" charset="0"/>
                <a:cs typeface="Arial" pitchFamily="34" charset="0"/>
              </a:rPr>
              <a:t>Key Topics:  </a:t>
            </a:r>
          </a:p>
          <a:p>
            <a:r>
              <a:rPr lang="en-US" sz="1300" dirty="0">
                <a:latin typeface="Arial" pitchFamily="34" charset="0"/>
                <a:cs typeface="Arial" pitchFamily="34" charset="0"/>
              </a:rPr>
              <a:t>-</a:t>
            </a:r>
            <a:r>
              <a:rPr lang="en-US" sz="1300" dirty="0" smtClean="0">
                <a:latin typeface="Arial" pitchFamily="34" charset="0"/>
                <a:cs typeface="Arial" pitchFamily="34" charset="0"/>
              </a:rPr>
              <a:t> </a:t>
            </a:r>
            <a:r>
              <a:rPr lang="en-US" sz="1300" b="1" dirty="0">
                <a:latin typeface="Arial" pitchFamily="34" charset="0"/>
                <a:cs typeface="Arial" pitchFamily="34" charset="0"/>
              </a:rPr>
              <a:t>Exploiting Chaos </a:t>
            </a:r>
            <a:r>
              <a:rPr lang="en-US" sz="1300" dirty="0">
                <a:latin typeface="Arial" pitchFamily="34" charset="0"/>
                <a:cs typeface="Arial" pitchFamily="34" charset="0"/>
              </a:rPr>
              <a:t>- How to Spark Innovation During Times of Change</a:t>
            </a:r>
          </a:p>
          <a:p>
            <a:r>
              <a:rPr lang="en-US" sz="1300" dirty="0">
                <a:latin typeface="Arial" pitchFamily="34" charset="0"/>
                <a:cs typeface="Arial" pitchFamily="34" charset="0"/>
              </a:rPr>
              <a:t>-</a:t>
            </a:r>
            <a:r>
              <a:rPr lang="en-US" sz="1300" dirty="0" smtClean="0">
                <a:latin typeface="Arial" pitchFamily="34" charset="0"/>
                <a:cs typeface="Arial" pitchFamily="34" charset="0"/>
              </a:rPr>
              <a:t> </a:t>
            </a:r>
            <a:r>
              <a:rPr lang="en-US" sz="1300" b="1" dirty="0">
                <a:latin typeface="Arial" pitchFamily="34" charset="0"/>
                <a:cs typeface="Arial" pitchFamily="34" charset="0"/>
              </a:rPr>
              <a:t>Culture of Innovation </a:t>
            </a:r>
            <a:r>
              <a:rPr lang="en-US" sz="1300" dirty="0">
                <a:latin typeface="Arial" pitchFamily="34" charset="0"/>
                <a:cs typeface="Arial" pitchFamily="34" charset="0"/>
              </a:rPr>
              <a:t>- How to Create a Culture of Customer </a:t>
            </a:r>
            <a:r>
              <a:rPr lang="en-US" sz="1300" dirty="0" smtClean="0">
                <a:latin typeface="Arial" pitchFamily="34" charset="0"/>
                <a:cs typeface="Arial" pitchFamily="34" charset="0"/>
              </a:rPr>
              <a:t>Obsession</a:t>
            </a:r>
            <a:endParaRPr lang="en-US" sz="1300" dirty="0">
              <a:latin typeface="Arial" pitchFamily="34" charset="0"/>
              <a:cs typeface="Arial" pitchFamily="34" charset="0"/>
            </a:endParaRPr>
          </a:p>
          <a:p>
            <a:r>
              <a:rPr lang="en-US" sz="1300" dirty="0">
                <a:latin typeface="Arial" pitchFamily="34" charset="0"/>
                <a:cs typeface="Arial" pitchFamily="34" charset="0"/>
              </a:rPr>
              <a:t>-</a:t>
            </a:r>
            <a:r>
              <a:rPr lang="en-US" sz="1300" dirty="0" smtClean="0">
                <a:latin typeface="Arial" pitchFamily="34" charset="0"/>
                <a:cs typeface="Arial" pitchFamily="34" charset="0"/>
              </a:rPr>
              <a:t> </a:t>
            </a:r>
            <a:r>
              <a:rPr lang="en-US" sz="1300" b="1" dirty="0">
                <a:latin typeface="Arial" pitchFamily="34" charset="0"/>
                <a:cs typeface="Arial" pitchFamily="34" charset="0"/>
              </a:rPr>
              <a:t>Finding New Opportunity </a:t>
            </a:r>
            <a:r>
              <a:rPr lang="en-US" sz="1300" dirty="0">
                <a:latin typeface="Arial" pitchFamily="34" charset="0"/>
                <a:cs typeface="Arial" pitchFamily="34" charset="0"/>
              </a:rPr>
              <a:t>- How to Find Better Ideas, Faster</a:t>
            </a:r>
          </a:p>
          <a:p>
            <a:r>
              <a:rPr lang="en-US" sz="1300" dirty="0">
                <a:latin typeface="Arial" pitchFamily="34" charset="0"/>
                <a:cs typeface="Arial" pitchFamily="34" charset="0"/>
              </a:rPr>
              <a:t>-</a:t>
            </a:r>
            <a:r>
              <a:rPr lang="en-US" sz="1300" dirty="0" smtClean="0">
                <a:latin typeface="Arial" pitchFamily="34" charset="0"/>
                <a:cs typeface="Arial" pitchFamily="34" charset="0"/>
              </a:rPr>
              <a:t> </a:t>
            </a:r>
            <a:r>
              <a:rPr lang="en-US" sz="1300" b="1" dirty="0">
                <a:latin typeface="Arial" pitchFamily="34" charset="0"/>
                <a:cs typeface="Arial" pitchFamily="34" charset="0"/>
              </a:rPr>
              <a:t>Sparking Change </a:t>
            </a:r>
            <a:r>
              <a:rPr lang="en-US" sz="1300" dirty="0">
                <a:latin typeface="Arial" pitchFamily="34" charset="0"/>
                <a:cs typeface="Arial" pitchFamily="34" charset="0"/>
              </a:rPr>
              <a:t>- How to Get Creative and Make Innovation Happen</a:t>
            </a:r>
          </a:p>
          <a:p>
            <a:r>
              <a:rPr lang="en-US" sz="1300" dirty="0" smtClean="0">
                <a:latin typeface="Arial" pitchFamily="34" charset="0"/>
                <a:cs typeface="Arial" pitchFamily="34" charset="0"/>
              </a:rPr>
              <a:t>- </a:t>
            </a:r>
            <a:r>
              <a:rPr lang="en-US" sz="1300" b="1" dirty="0">
                <a:latin typeface="Arial" pitchFamily="34" charset="0"/>
                <a:cs typeface="Arial" pitchFamily="34" charset="0"/>
              </a:rPr>
              <a:t>Infectious Messaging </a:t>
            </a:r>
            <a:r>
              <a:rPr lang="en-US" sz="1300" dirty="0">
                <a:latin typeface="Arial" pitchFamily="34" charset="0"/>
                <a:cs typeface="Arial" pitchFamily="34" charset="0"/>
              </a:rPr>
              <a:t>- How to Break Through the Noise and Make </a:t>
            </a:r>
            <a:r>
              <a:rPr lang="en-US" sz="1300" dirty="0" smtClean="0">
                <a:latin typeface="Arial" pitchFamily="34" charset="0"/>
                <a:cs typeface="Arial" pitchFamily="34" charset="0"/>
              </a:rPr>
              <a:t>Ideas </a:t>
            </a:r>
            <a:r>
              <a:rPr lang="en-US" sz="1300" dirty="0">
                <a:latin typeface="Arial" pitchFamily="34" charset="0"/>
                <a:cs typeface="Arial" pitchFamily="34" charset="0"/>
              </a:rPr>
              <a:t>Stick</a:t>
            </a:r>
          </a:p>
          <a:p>
            <a:r>
              <a:rPr lang="en-US" sz="1300" dirty="0" smtClean="0">
                <a:latin typeface="Arial" pitchFamily="34" charset="0"/>
                <a:cs typeface="Arial" pitchFamily="34" charset="0"/>
              </a:rPr>
              <a:t>- </a:t>
            </a:r>
            <a:r>
              <a:rPr lang="en-US" sz="1300" b="1" dirty="0" smtClean="0">
                <a:latin typeface="Arial" pitchFamily="34" charset="0"/>
                <a:cs typeface="Arial" pitchFamily="34" charset="0"/>
              </a:rPr>
              <a:t>Custom </a:t>
            </a:r>
            <a:r>
              <a:rPr lang="en-US" sz="1300" b="1" dirty="0">
                <a:latin typeface="Arial" pitchFamily="34" charset="0"/>
                <a:cs typeface="Arial" pitchFamily="34" charset="0"/>
              </a:rPr>
              <a:t>Workshops </a:t>
            </a:r>
            <a:r>
              <a:rPr lang="en-US" sz="1300" dirty="0">
                <a:latin typeface="Arial" pitchFamily="34" charset="0"/>
                <a:cs typeface="Arial" pitchFamily="34" charset="0"/>
              </a:rPr>
              <a:t>- How to Reinvent Your Brand / </a:t>
            </a:r>
            <a:r>
              <a:rPr lang="en-US" sz="1300" dirty="0" smtClean="0">
                <a:latin typeface="Arial" pitchFamily="34" charset="0"/>
                <a:cs typeface="Arial" pitchFamily="34" charset="0"/>
              </a:rPr>
              <a:t>Innovation Culture</a:t>
            </a:r>
          </a:p>
        </p:txBody>
      </p:sp>
      <p:pic>
        <p:nvPicPr>
          <p:cNvPr id="7172" name="Picture 4" descr="http://cdn.trendhunterstatic.com/JG-Keynote-Mexico-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4647" y="2057400"/>
            <a:ext cx="2166047" cy="33605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dn.trendhunterstatic.com/advisor-logo-banner-fff-dark.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23146" y="5307873"/>
            <a:ext cx="6149621" cy="7772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4647" y="5318761"/>
            <a:ext cx="2166047" cy="7447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t>“An Intellectual Can of Red Bull”</a:t>
            </a:r>
            <a:endParaRPr lang="en-US" b="1" i="1" dirty="0"/>
          </a:p>
        </p:txBody>
      </p:sp>
    </p:spTree>
    <p:extLst>
      <p:ext uri="{BB962C8B-B14F-4D97-AF65-F5344CB8AC3E}">
        <p14:creationId xmlns:p14="http://schemas.microsoft.com/office/powerpoint/2010/main" val="3105422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eremy\Desktop\Trend Hunter\Trend-Hunter-Custom-Platform-Overview-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 y="1"/>
            <a:ext cx="89916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168900"/>
            <a:ext cx="9144000" cy="850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06315" y="5312227"/>
            <a:ext cx="6661485" cy="623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CA" sz="3200" b="1" dirty="0" smtClean="0">
                <a:solidFill>
                  <a:schemeClr val="bg1"/>
                </a:solidFill>
                <a:latin typeface="Arial" pitchFamily="34" charset="0"/>
                <a:cs typeface="Arial" pitchFamily="34" charset="0"/>
              </a:rPr>
              <a:t>ii. 20 Sample Trends</a:t>
            </a:r>
            <a:endParaRPr lang="en-CA" sz="3200" dirty="0">
              <a:solidFill>
                <a:schemeClr val="bg1"/>
              </a:solidFill>
              <a:latin typeface="Arial" pitchFamily="34" charset="0"/>
              <a:cs typeface="Arial" pitchFamily="34" charset="0"/>
            </a:endParaRPr>
          </a:p>
        </p:txBody>
      </p:sp>
      <p:pic>
        <p:nvPicPr>
          <p:cNvPr id="7" name="sidebar image" descr="sidebar image"/>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1"/>
            <a:ext cx="15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96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6393</TotalTime>
  <Words>4477</Words>
  <Application>Microsoft Office PowerPoint</Application>
  <PresentationFormat>On-screen Show (4:3)</PresentationFormat>
  <Paragraphs>599</Paragraphs>
  <Slides>31</Slides>
  <Notes>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 Report, TrendHunter.com</dc:title>
  <dc:subject>Trend Report Trendhunter.com</dc:subject>
  <dc:creator>TrendHunter</dc:creator>
  <dc:description>Trend Hunter Trend Report. See TrendHunter.com/trendreports for more information</dc:description>
  <cp:lastModifiedBy>Jeremy</cp:lastModifiedBy>
  <cp:revision>340</cp:revision>
  <dcterms:created xsi:type="dcterms:W3CDTF">2013-04-09T15:35:03Z</dcterms:created>
  <dcterms:modified xsi:type="dcterms:W3CDTF">2013-05-28T15:02:39Z</dcterms:modified>
</cp:coreProperties>
</file>