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89" r:id="rId2"/>
    <p:sldId id="305" r:id="rId3"/>
    <p:sldId id="307" r:id="rId4"/>
    <p:sldId id="283" r:id="rId5"/>
    <p:sldId id="288" r:id="rId6"/>
    <p:sldId id="306" r:id="rId7"/>
    <p:sldId id="294" r:id="rId8"/>
    <p:sldId id="303" r:id="rId9"/>
    <p:sldId id="300" r:id="rId10"/>
    <p:sldId id="302" r:id="rId11"/>
    <p:sldId id="259" r:id="rId12"/>
    <p:sldId id="260" r:id="rId13"/>
    <p:sldId id="304"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98" r:id="rId33"/>
    <p:sldId id="301" r:id="rId34"/>
    <p:sldId id="281" r:id="rId35"/>
    <p:sldId id="29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snapToObjects="1">
      <p:cViewPr varScale="1">
        <p:scale>
          <a:sx n="112" d="100"/>
          <a:sy n="112" d="100"/>
        </p:scale>
        <p:origin x="-15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50000"/>
              </a:schemeClr>
            </a:solidFill>
          </c:spPr>
          <c:invertIfNegative val="0"/>
          <c:dPt>
            <c:idx val="0"/>
            <c:invertIfNegative val="0"/>
            <c:bubble3D val="0"/>
            <c:spPr>
              <a:solidFill>
                <a:srgbClr val="FF0000"/>
              </a:solidFill>
            </c:spPr>
          </c:dPt>
          <c:cat>
            <c:strRef>
              <c:f>Sheet1!$A$2:$A$7</c:f>
              <c:strCache>
                <c:ptCount val="6"/>
                <c:pt idx="0">
                  <c:v>Trend Hunter</c:v>
                </c:pt>
                <c:pt idx="1">
                  <c:v>Cosmo- Politan</c:v>
                </c:pt>
                <c:pt idx="2">
                  <c:v>Huff Post</c:v>
                </c:pt>
                <c:pt idx="3">
                  <c:v>WSJ</c:v>
                </c:pt>
                <c:pt idx="4">
                  <c:v>CBS News</c:v>
                </c:pt>
                <c:pt idx="5">
                  <c:v>LA Times</c:v>
                </c:pt>
              </c:strCache>
            </c:strRef>
          </c:cat>
          <c:val>
            <c:numRef>
              <c:f>Sheet1!$B$2:$B$7</c:f>
              <c:numCache>
                <c:formatCode>General</c:formatCode>
                <c:ptCount val="6"/>
                <c:pt idx="0">
                  <c:v>2.6</c:v>
                </c:pt>
                <c:pt idx="1">
                  <c:v>2.4</c:v>
                </c:pt>
                <c:pt idx="2">
                  <c:v>1.5</c:v>
                </c:pt>
                <c:pt idx="3">
                  <c:v>0.95499999999999996</c:v>
                </c:pt>
                <c:pt idx="4">
                  <c:v>0.5</c:v>
                </c:pt>
                <c:pt idx="5">
                  <c:v>0.5</c:v>
                </c:pt>
              </c:numCache>
            </c:numRef>
          </c:val>
        </c:ser>
        <c:dLbls>
          <c:showLegendKey val="0"/>
          <c:showVal val="0"/>
          <c:showCatName val="0"/>
          <c:showSerName val="0"/>
          <c:showPercent val="0"/>
          <c:showBubbleSize val="0"/>
        </c:dLbls>
        <c:gapWidth val="58"/>
        <c:overlap val="41"/>
        <c:axId val="6349184"/>
        <c:axId val="6350720"/>
      </c:barChart>
      <c:catAx>
        <c:axId val="6349184"/>
        <c:scaling>
          <c:orientation val="minMax"/>
        </c:scaling>
        <c:delete val="0"/>
        <c:axPos val="b"/>
        <c:majorTickMark val="out"/>
        <c:minorTickMark val="none"/>
        <c:tickLblPos val="nextTo"/>
        <c:txPr>
          <a:bodyPr/>
          <a:lstStyle/>
          <a:p>
            <a:pPr>
              <a:defRPr sz="1000"/>
            </a:pPr>
            <a:endParaRPr lang="en-US"/>
          </a:p>
        </c:txPr>
        <c:crossAx val="6350720"/>
        <c:crosses val="autoZero"/>
        <c:auto val="1"/>
        <c:lblAlgn val="ctr"/>
        <c:lblOffset val="100"/>
        <c:noMultiLvlLbl val="0"/>
      </c:catAx>
      <c:valAx>
        <c:axId val="6350720"/>
        <c:scaling>
          <c:orientation val="minMax"/>
        </c:scaling>
        <c:delete val="0"/>
        <c:axPos val="l"/>
        <c:numFmt formatCode="General" sourceLinked="1"/>
        <c:majorTickMark val="out"/>
        <c:minorTickMark val="none"/>
        <c:tickLblPos val="nextTo"/>
        <c:txPr>
          <a:bodyPr/>
          <a:lstStyle/>
          <a:p>
            <a:pPr>
              <a:defRPr sz="1050"/>
            </a:pPr>
            <a:endParaRPr lang="en-US"/>
          </a:p>
        </c:txPr>
        <c:crossAx val="6349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E300D-4C19-4084-B0E0-BFA57C8A5565}" type="datetimeFigureOut">
              <a:rPr lang="en-US" smtClean="0"/>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3DE88-8C32-407B-A613-ADEFF1A609EE}" type="slidenum">
              <a:rPr lang="en-US" smtClean="0"/>
              <a:t>‹#›</a:t>
            </a:fld>
            <a:endParaRPr lang="en-US"/>
          </a:p>
        </p:txBody>
      </p:sp>
    </p:spTree>
    <p:extLst>
      <p:ext uri="{BB962C8B-B14F-4D97-AF65-F5344CB8AC3E}">
        <p14:creationId xmlns:p14="http://schemas.microsoft.com/office/powerpoint/2010/main" val="112926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2</a:t>
            </a:fld>
            <a:endParaRPr lang="en-US" sz="120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32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4</a:t>
            </a:fld>
            <a:endParaRPr lang="en-US" sz="120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5/11/2013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5/11/2013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5/11/2013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5/11/2013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5/11/2013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5/11/2013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5/11/2013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5/11/2013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5/11/2013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5/11/2013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5/11/2013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trendhunter.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5/11/2013</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a:t>
            </a:fld>
            <a:endParaRPr lang="nl-BE"/>
          </a:p>
        </p:txBody>
      </p:sp>
      <p:sp>
        <p:nvSpPr>
          <p:cNvPr id="7" name="TextBox 6">
            <a:hlinkClick r:id="rId13"/>
          </p:cNvPr>
          <p:cNvSpPr txBox="1"/>
          <p:nvPr userDrawn="1"/>
        </p:nvSpPr>
        <p:spPr>
          <a:xfrm>
            <a:off x="5401338" y="6696318"/>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dirty="0">
                <a:solidFill>
                  <a:srgbClr val="808080"/>
                </a:solidFill>
                <a:latin typeface="Arial"/>
              </a:rPr>
              <a:t>Copyright © TrendHunter.com. All Rights Reserved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GI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4.png"/><Relationship Id="rId26" Type="http://schemas.openxmlformats.org/officeDocument/2006/relationships/image" Target="../media/image60.png"/><Relationship Id="rId3" Type="http://schemas.openxmlformats.org/officeDocument/2006/relationships/image" Target="../media/image42.jpeg"/><Relationship Id="rId21" Type="http://schemas.openxmlformats.org/officeDocument/2006/relationships/image" Target="../media/image56.jpe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53.jpeg"/><Relationship Id="rId25" Type="http://schemas.openxmlformats.org/officeDocument/2006/relationships/image" Target="../media/image59.jpeg"/><Relationship Id="rId2" Type="http://schemas.openxmlformats.org/officeDocument/2006/relationships/image" Target="../media/image41.png"/><Relationship Id="rId16" Type="http://schemas.openxmlformats.org/officeDocument/2006/relationships/hyperlink" Target="http://www.trendhunter.com/id/186985" TargetMode="External"/><Relationship Id="rId20" Type="http://schemas.openxmlformats.org/officeDocument/2006/relationships/hyperlink" Target="http://www.trendhunter.com/id/183730" TargetMode="External"/><Relationship Id="rId29"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hyperlink" Target="http://www.trendhunter.com/id/158089" TargetMode="External"/><Relationship Id="rId32" Type="http://schemas.openxmlformats.org/officeDocument/2006/relationships/image" Target="../media/image64.png"/><Relationship Id="rId5" Type="http://schemas.openxmlformats.org/officeDocument/2006/relationships/image" Target="../media/image43.jpg"/><Relationship Id="rId15" Type="http://schemas.openxmlformats.org/officeDocument/2006/relationships/image" Target="../media/image52.jpg"/><Relationship Id="rId23" Type="http://schemas.openxmlformats.org/officeDocument/2006/relationships/image" Target="../media/image58.png"/><Relationship Id="rId28" Type="http://schemas.openxmlformats.org/officeDocument/2006/relationships/image" Target="../media/image61.jpeg"/><Relationship Id="rId10" Type="http://schemas.openxmlformats.org/officeDocument/2006/relationships/image" Target="../media/image48.png"/><Relationship Id="rId19" Type="http://schemas.openxmlformats.org/officeDocument/2006/relationships/image" Target="../media/image55.png"/><Relationship Id="rId31" Type="http://schemas.openxmlformats.org/officeDocument/2006/relationships/image" Target="../media/image63.jpeg"/><Relationship Id="rId4" Type="http://schemas.openxmlformats.org/officeDocument/2006/relationships/hyperlink" Target="http://www.trendhunter.com/id/215508" TargetMode="External"/><Relationship Id="rId9" Type="http://schemas.openxmlformats.org/officeDocument/2006/relationships/image" Target="../media/image47.png"/><Relationship Id="rId14" Type="http://schemas.openxmlformats.org/officeDocument/2006/relationships/image" Target="../media/image51.jpg"/><Relationship Id="rId22" Type="http://schemas.openxmlformats.org/officeDocument/2006/relationships/image" Target="../media/image57.png"/><Relationship Id="rId27" Type="http://schemas.openxmlformats.org/officeDocument/2006/relationships/hyperlink" Target="http://www.trendhunter.com/id/156133" TargetMode="External"/><Relationship Id="rId30" Type="http://schemas.openxmlformats.org/officeDocument/2006/relationships/hyperlink" Target="http://www.trendhunter.com/id/203935"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4.png"/><Relationship Id="rId26" Type="http://schemas.openxmlformats.org/officeDocument/2006/relationships/image" Target="../media/image75.png"/><Relationship Id="rId3" Type="http://schemas.openxmlformats.org/officeDocument/2006/relationships/image" Target="../media/image65.jpg"/><Relationship Id="rId21" Type="http://schemas.openxmlformats.org/officeDocument/2006/relationships/image" Target="../media/image72.jpe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70.jpeg"/><Relationship Id="rId25" Type="http://schemas.openxmlformats.org/officeDocument/2006/relationships/image" Target="../media/image74.jpeg"/><Relationship Id="rId2" Type="http://schemas.openxmlformats.org/officeDocument/2006/relationships/image" Target="../media/image3.png"/><Relationship Id="rId16" Type="http://schemas.openxmlformats.org/officeDocument/2006/relationships/hyperlink" Target="http://www.trendhunter.com/id/207435" TargetMode="External"/><Relationship Id="rId20" Type="http://schemas.openxmlformats.org/officeDocument/2006/relationships/hyperlink" Target="http://www.trendhunter.com/id/212272" TargetMode="External"/><Relationship Id="rId29"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68.png"/><Relationship Id="rId24" Type="http://schemas.openxmlformats.org/officeDocument/2006/relationships/hyperlink" Target="http://www.trendhunter.com/id/211633" TargetMode="External"/><Relationship Id="rId32" Type="http://schemas.openxmlformats.org/officeDocument/2006/relationships/image" Target="../media/image79.png"/><Relationship Id="rId5" Type="http://schemas.openxmlformats.org/officeDocument/2006/relationships/image" Target="../media/image43.jpg"/><Relationship Id="rId15" Type="http://schemas.openxmlformats.org/officeDocument/2006/relationships/image" Target="../media/image52.jpg"/><Relationship Id="rId23" Type="http://schemas.openxmlformats.org/officeDocument/2006/relationships/image" Target="../media/image73.png"/><Relationship Id="rId28" Type="http://schemas.openxmlformats.org/officeDocument/2006/relationships/image" Target="../media/image76.jpeg"/><Relationship Id="rId10" Type="http://schemas.openxmlformats.org/officeDocument/2006/relationships/image" Target="../media/image67.png"/><Relationship Id="rId19" Type="http://schemas.openxmlformats.org/officeDocument/2006/relationships/image" Target="../media/image71.png"/><Relationship Id="rId31" Type="http://schemas.openxmlformats.org/officeDocument/2006/relationships/image" Target="../media/image78.jpeg"/><Relationship Id="rId4" Type="http://schemas.openxmlformats.org/officeDocument/2006/relationships/hyperlink" Target="http://www.trendhunter.com/id/215517" TargetMode="External"/><Relationship Id="rId9" Type="http://schemas.openxmlformats.org/officeDocument/2006/relationships/image" Target="../media/image66.png"/><Relationship Id="rId14" Type="http://schemas.openxmlformats.org/officeDocument/2006/relationships/image" Target="../media/image69.jpg"/><Relationship Id="rId22" Type="http://schemas.openxmlformats.org/officeDocument/2006/relationships/image" Target="../media/image57.png"/><Relationship Id="rId27" Type="http://schemas.openxmlformats.org/officeDocument/2006/relationships/hyperlink" Target="http://www.trendhunter.com/id/150062" TargetMode="External"/><Relationship Id="rId30" Type="http://schemas.openxmlformats.org/officeDocument/2006/relationships/hyperlink" Target="http://www.trendhunter.com/id/158879"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4.png"/><Relationship Id="rId26" Type="http://schemas.openxmlformats.org/officeDocument/2006/relationships/image" Target="../media/image88.png"/><Relationship Id="rId3" Type="http://schemas.openxmlformats.org/officeDocument/2006/relationships/image" Target="../media/image42.jpeg"/><Relationship Id="rId21" Type="http://schemas.openxmlformats.org/officeDocument/2006/relationships/image" Target="../media/image85.jpe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83.jpeg"/><Relationship Id="rId25" Type="http://schemas.openxmlformats.org/officeDocument/2006/relationships/image" Target="../media/image87.jpeg"/><Relationship Id="rId2" Type="http://schemas.openxmlformats.org/officeDocument/2006/relationships/image" Target="../media/image41.png"/><Relationship Id="rId16" Type="http://schemas.openxmlformats.org/officeDocument/2006/relationships/hyperlink" Target="http://www.trendhunter.com/id/184196" TargetMode="External"/><Relationship Id="rId20" Type="http://schemas.openxmlformats.org/officeDocument/2006/relationships/hyperlink" Target="http://www.trendhunter.com/id/161031" TargetMode="External"/><Relationship Id="rId29"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hyperlink" Target="http://www.trendhunter.com/id/214323" TargetMode="External"/><Relationship Id="rId32" Type="http://schemas.openxmlformats.org/officeDocument/2006/relationships/image" Target="../media/image92.png"/><Relationship Id="rId5" Type="http://schemas.openxmlformats.org/officeDocument/2006/relationships/image" Target="../media/image43.jpg"/><Relationship Id="rId15" Type="http://schemas.openxmlformats.org/officeDocument/2006/relationships/image" Target="../media/image82.jpg"/><Relationship Id="rId23" Type="http://schemas.openxmlformats.org/officeDocument/2006/relationships/image" Target="../media/image86.png"/><Relationship Id="rId28" Type="http://schemas.openxmlformats.org/officeDocument/2006/relationships/image" Target="../media/image89.jpeg"/><Relationship Id="rId10" Type="http://schemas.openxmlformats.org/officeDocument/2006/relationships/image" Target="../media/image81.png"/><Relationship Id="rId19" Type="http://schemas.openxmlformats.org/officeDocument/2006/relationships/image" Target="../media/image84.png"/><Relationship Id="rId31" Type="http://schemas.openxmlformats.org/officeDocument/2006/relationships/image" Target="../media/image91.jpeg"/><Relationship Id="rId4" Type="http://schemas.openxmlformats.org/officeDocument/2006/relationships/hyperlink" Target="http://www.trendhunter.com/id/215490" TargetMode="External"/><Relationship Id="rId9" Type="http://schemas.openxmlformats.org/officeDocument/2006/relationships/image" Target="../media/image80.png"/><Relationship Id="rId14" Type="http://schemas.openxmlformats.org/officeDocument/2006/relationships/image" Target="../media/image69.jpg"/><Relationship Id="rId22" Type="http://schemas.openxmlformats.org/officeDocument/2006/relationships/image" Target="../media/image57.png"/><Relationship Id="rId27" Type="http://schemas.openxmlformats.org/officeDocument/2006/relationships/hyperlink" Target="http://www.trendhunter.com/id/184655" TargetMode="External"/><Relationship Id="rId30" Type="http://schemas.openxmlformats.org/officeDocument/2006/relationships/hyperlink" Target="http://www.trendhunter.com/id/204926"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4.png"/><Relationship Id="rId26" Type="http://schemas.openxmlformats.org/officeDocument/2006/relationships/image" Target="../media/image102.png"/><Relationship Id="rId3" Type="http://schemas.openxmlformats.org/officeDocument/2006/relationships/image" Target="../media/image42.jpeg"/><Relationship Id="rId21" Type="http://schemas.openxmlformats.org/officeDocument/2006/relationships/image" Target="../media/image99.jpe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97.jpeg"/><Relationship Id="rId25" Type="http://schemas.openxmlformats.org/officeDocument/2006/relationships/image" Target="../media/image101.jpeg"/><Relationship Id="rId2" Type="http://schemas.openxmlformats.org/officeDocument/2006/relationships/image" Target="../media/image41.png"/><Relationship Id="rId16" Type="http://schemas.openxmlformats.org/officeDocument/2006/relationships/hyperlink" Target="http://www.trendhunter.com/id/200811" TargetMode="External"/><Relationship Id="rId20" Type="http://schemas.openxmlformats.org/officeDocument/2006/relationships/hyperlink" Target="http://www.trendhunter.com/id/215040" TargetMode="External"/><Relationship Id="rId29"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hyperlink" Target="http://www.trendhunter.com/id/198206" TargetMode="External"/><Relationship Id="rId5" Type="http://schemas.openxmlformats.org/officeDocument/2006/relationships/image" Target="../media/image43.jpg"/><Relationship Id="rId15" Type="http://schemas.openxmlformats.org/officeDocument/2006/relationships/image" Target="../media/image96.jpg"/><Relationship Id="rId23" Type="http://schemas.openxmlformats.org/officeDocument/2006/relationships/image" Target="../media/image100.png"/><Relationship Id="rId28" Type="http://schemas.openxmlformats.org/officeDocument/2006/relationships/image" Target="../media/image103.jpeg"/><Relationship Id="rId10" Type="http://schemas.openxmlformats.org/officeDocument/2006/relationships/image" Target="../media/image94.png"/><Relationship Id="rId19" Type="http://schemas.openxmlformats.org/officeDocument/2006/relationships/image" Target="../media/image98.png"/><Relationship Id="rId4" Type="http://schemas.openxmlformats.org/officeDocument/2006/relationships/hyperlink" Target="http://www.trendhunter.com/id/215538" TargetMode="External"/><Relationship Id="rId9" Type="http://schemas.openxmlformats.org/officeDocument/2006/relationships/image" Target="../media/image93.png"/><Relationship Id="rId14" Type="http://schemas.openxmlformats.org/officeDocument/2006/relationships/image" Target="../media/image95.jpg"/><Relationship Id="rId22" Type="http://schemas.openxmlformats.org/officeDocument/2006/relationships/image" Target="../media/image57.png"/><Relationship Id="rId27" Type="http://schemas.openxmlformats.org/officeDocument/2006/relationships/hyperlink" Target="http://www.trendhunter.com/id/202014"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09.jpg"/><Relationship Id="rId18" Type="http://schemas.openxmlformats.org/officeDocument/2006/relationships/image" Target="../media/image54.png"/><Relationship Id="rId26" Type="http://schemas.openxmlformats.org/officeDocument/2006/relationships/image" Target="../media/image115.png"/><Relationship Id="rId3" Type="http://schemas.openxmlformats.org/officeDocument/2006/relationships/image" Target="../media/image42.jpeg"/><Relationship Id="rId21" Type="http://schemas.openxmlformats.org/officeDocument/2006/relationships/image" Target="../media/image112.jpe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110.jpeg"/><Relationship Id="rId25" Type="http://schemas.openxmlformats.org/officeDocument/2006/relationships/image" Target="../media/image114.jpeg"/><Relationship Id="rId2" Type="http://schemas.openxmlformats.org/officeDocument/2006/relationships/image" Target="../media/image105.png"/><Relationship Id="rId16" Type="http://schemas.openxmlformats.org/officeDocument/2006/relationships/hyperlink" Target="http://www.trendhunter.com/id/203970" TargetMode="External"/><Relationship Id="rId20" Type="http://schemas.openxmlformats.org/officeDocument/2006/relationships/hyperlink" Target="http://www.trendhunter.com/id/179563" TargetMode="External"/><Relationship Id="rId29"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08.png"/><Relationship Id="rId24" Type="http://schemas.openxmlformats.org/officeDocument/2006/relationships/hyperlink" Target="http://www.trendhunter.com/id/200383" TargetMode="External"/><Relationship Id="rId32" Type="http://schemas.openxmlformats.org/officeDocument/2006/relationships/image" Target="../media/image119.png"/><Relationship Id="rId5" Type="http://schemas.openxmlformats.org/officeDocument/2006/relationships/image" Target="../media/image43.jpg"/><Relationship Id="rId15" Type="http://schemas.openxmlformats.org/officeDocument/2006/relationships/image" Target="../media/image52.jpg"/><Relationship Id="rId23" Type="http://schemas.openxmlformats.org/officeDocument/2006/relationships/image" Target="../media/image113.png"/><Relationship Id="rId28" Type="http://schemas.openxmlformats.org/officeDocument/2006/relationships/image" Target="../media/image116.jpeg"/><Relationship Id="rId10" Type="http://schemas.openxmlformats.org/officeDocument/2006/relationships/image" Target="../media/image107.png"/><Relationship Id="rId19" Type="http://schemas.openxmlformats.org/officeDocument/2006/relationships/image" Target="../media/image111.png"/><Relationship Id="rId31" Type="http://schemas.openxmlformats.org/officeDocument/2006/relationships/image" Target="../media/image118.jpeg"/><Relationship Id="rId4" Type="http://schemas.openxmlformats.org/officeDocument/2006/relationships/hyperlink" Target="http://www.trendhunter.com/id/204330" TargetMode="External"/><Relationship Id="rId9" Type="http://schemas.openxmlformats.org/officeDocument/2006/relationships/image" Target="../media/image106.png"/><Relationship Id="rId14" Type="http://schemas.openxmlformats.org/officeDocument/2006/relationships/image" Target="../media/image95.jpg"/><Relationship Id="rId22" Type="http://schemas.openxmlformats.org/officeDocument/2006/relationships/image" Target="../media/image57.png"/><Relationship Id="rId27" Type="http://schemas.openxmlformats.org/officeDocument/2006/relationships/hyperlink" Target="http://www.trendhunter.com/id/198619" TargetMode="External"/><Relationship Id="rId30" Type="http://schemas.openxmlformats.org/officeDocument/2006/relationships/hyperlink" Target="http://www.trendhunter.com/id/192319"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7.png"/><Relationship Id="rId26" Type="http://schemas.openxmlformats.org/officeDocument/2006/relationships/hyperlink" Target="http://www.trendhunter.com/id/200846" TargetMode="External"/><Relationship Id="rId3" Type="http://schemas.openxmlformats.org/officeDocument/2006/relationships/image" Target="../media/image42.jpeg"/><Relationship Id="rId21" Type="http://schemas.openxmlformats.org/officeDocument/2006/relationships/image" Target="../media/image125.jpeg"/><Relationship Id="rId34" Type="http://schemas.openxmlformats.org/officeDocument/2006/relationships/image" Target="../media/image134.pn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123.jpeg"/><Relationship Id="rId25" Type="http://schemas.openxmlformats.org/officeDocument/2006/relationships/image" Target="../media/image128.png"/><Relationship Id="rId33" Type="http://schemas.openxmlformats.org/officeDocument/2006/relationships/image" Target="../media/image133.jpeg"/><Relationship Id="rId2" Type="http://schemas.openxmlformats.org/officeDocument/2006/relationships/image" Target="../media/image120.png"/><Relationship Id="rId16" Type="http://schemas.openxmlformats.org/officeDocument/2006/relationships/hyperlink" Target="http://www.trendhunter.com/id/191115" TargetMode="External"/><Relationship Id="rId20" Type="http://schemas.openxmlformats.org/officeDocument/2006/relationships/hyperlink" Target="http://www.trendhunter.com/id/23634" TargetMode="External"/><Relationship Id="rId29" Type="http://schemas.openxmlformats.org/officeDocument/2006/relationships/hyperlink" Target="http://www.trendhunter.com/id/201395" TargetMode="Externa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21.png"/><Relationship Id="rId24" Type="http://schemas.openxmlformats.org/officeDocument/2006/relationships/image" Target="../media/image127.jpeg"/><Relationship Id="rId32" Type="http://schemas.openxmlformats.org/officeDocument/2006/relationships/hyperlink" Target="http://www.trendhunter.com/id/202032" TargetMode="External"/><Relationship Id="rId5" Type="http://schemas.openxmlformats.org/officeDocument/2006/relationships/image" Target="../media/image43.jpg"/><Relationship Id="rId15" Type="http://schemas.openxmlformats.org/officeDocument/2006/relationships/image" Target="../media/image96.jpg"/><Relationship Id="rId23" Type="http://schemas.openxmlformats.org/officeDocument/2006/relationships/hyperlink" Target="http://www.trendhunter.com/id/56811" TargetMode="External"/><Relationship Id="rId28" Type="http://schemas.openxmlformats.org/officeDocument/2006/relationships/image" Target="../media/image130.png"/><Relationship Id="rId10" Type="http://schemas.openxmlformats.org/officeDocument/2006/relationships/image" Target="../media/image66.png"/><Relationship Id="rId19" Type="http://schemas.openxmlformats.org/officeDocument/2006/relationships/image" Target="../media/image124.png"/><Relationship Id="rId31" Type="http://schemas.openxmlformats.org/officeDocument/2006/relationships/image" Target="../media/image132.png"/><Relationship Id="rId4" Type="http://schemas.openxmlformats.org/officeDocument/2006/relationships/hyperlink" Target="http://www.trendhunter.com/id/202535" TargetMode="External"/><Relationship Id="rId9" Type="http://schemas.openxmlformats.org/officeDocument/2006/relationships/image" Target="../media/image106.png"/><Relationship Id="rId14" Type="http://schemas.openxmlformats.org/officeDocument/2006/relationships/image" Target="../media/image122.jpg"/><Relationship Id="rId22" Type="http://schemas.openxmlformats.org/officeDocument/2006/relationships/image" Target="../media/image126.png"/><Relationship Id="rId27" Type="http://schemas.openxmlformats.org/officeDocument/2006/relationships/image" Target="../media/image129.jpeg"/><Relationship Id="rId30" Type="http://schemas.openxmlformats.org/officeDocument/2006/relationships/image" Target="../media/image131.jpe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7.png"/><Relationship Id="rId26" Type="http://schemas.openxmlformats.org/officeDocument/2006/relationships/hyperlink" Target="http://www.trendhunter.com/id/198205" TargetMode="External"/><Relationship Id="rId3" Type="http://schemas.openxmlformats.org/officeDocument/2006/relationships/image" Target="../media/image42.jpeg"/><Relationship Id="rId21" Type="http://schemas.openxmlformats.org/officeDocument/2006/relationships/image" Target="../media/image137.jpeg"/><Relationship Id="rId34" Type="http://schemas.openxmlformats.org/officeDocument/2006/relationships/image" Target="../media/image145.pn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136.jpeg"/><Relationship Id="rId25" Type="http://schemas.openxmlformats.org/officeDocument/2006/relationships/image" Target="../media/image140.png"/><Relationship Id="rId33" Type="http://schemas.openxmlformats.org/officeDocument/2006/relationships/image" Target="../media/image144.jpeg"/><Relationship Id="rId2" Type="http://schemas.openxmlformats.org/officeDocument/2006/relationships/image" Target="../media/image41.png"/><Relationship Id="rId16" Type="http://schemas.openxmlformats.org/officeDocument/2006/relationships/hyperlink" Target="http://www.trendhunter.com/id/197808" TargetMode="External"/><Relationship Id="rId20" Type="http://schemas.openxmlformats.org/officeDocument/2006/relationships/hyperlink" Target="http://www.trendhunter.com/id/195845" TargetMode="External"/><Relationship Id="rId29" Type="http://schemas.openxmlformats.org/officeDocument/2006/relationships/hyperlink" Target="http://www.trendhunter.com/id/200899" TargetMode="Externa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21.png"/><Relationship Id="rId24" Type="http://schemas.openxmlformats.org/officeDocument/2006/relationships/image" Target="../media/image139.jpeg"/><Relationship Id="rId32" Type="http://schemas.openxmlformats.org/officeDocument/2006/relationships/hyperlink" Target="http://www.trendhunter.com/id/200348" TargetMode="External"/><Relationship Id="rId5" Type="http://schemas.openxmlformats.org/officeDocument/2006/relationships/image" Target="../media/image43.jpg"/><Relationship Id="rId15" Type="http://schemas.openxmlformats.org/officeDocument/2006/relationships/image" Target="../media/image96.jpg"/><Relationship Id="rId23" Type="http://schemas.openxmlformats.org/officeDocument/2006/relationships/hyperlink" Target="http://www.trendhunter.com/id/202559" TargetMode="External"/><Relationship Id="rId28" Type="http://schemas.openxmlformats.org/officeDocument/2006/relationships/image" Target="../media/image90.png"/><Relationship Id="rId10" Type="http://schemas.openxmlformats.org/officeDocument/2006/relationships/image" Target="../media/image135.png"/><Relationship Id="rId19" Type="http://schemas.openxmlformats.org/officeDocument/2006/relationships/image" Target="../media/image73.png"/><Relationship Id="rId31" Type="http://schemas.openxmlformats.org/officeDocument/2006/relationships/image" Target="../media/image143.png"/><Relationship Id="rId4" Type="http://schemas.openxmlformats.org/officeDocument/2006/relationships/hyperlink" Target="http://www.trendhunter.com/id/203753" TargetMode="External"/><Relationship Id="rId9" Type="http://schemas.openxmlformats.org/officeDocument/2006/relationships/image" Target="../media/image93.png"/><Relationship Id="rId14" Type="http://schemas.openxmlformats.org/officeDocument/2006/relationships/image" Target="../media/image122.jpg"/><Relationship Id="rId22" Type="http://schemas.openxmlformats.org/officeDocument/2006/relationships/image" Target="../media/image138.png"/><Relationship Id="rId27" Type="http://schemas.openxmlformats.org/officeDocument/2006/relationships/image" Target="../media/image141.jpeg"/><Relationship Id="rId30" Type="http://schemas.openxmlformats.org/officeDocument/2006/relationships/image" Target="../media/image142.jpe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7.png"/><Relationship Id="rId26" Type="http://schemas.openxmlformats.org/officeDocument/2006/relationships/hyperlink" Target="http://www.trendhunter.com/id/160047" TargetMode="External"/><Relationship Id="rId3" Type="http://schemas.openxmlformats.org/officeDocument/2006/relationships/image" Target="../media/image42.jpeg"/><Relationship Id="rId21" Type="http://schemas.openxmlformats.org/officeDocument/2006/relationships/image" Target="../media/image148.jpeg"/><Relationship Id="rId34" Type="http://schemas.openxmlformats.org/officeDocument/2006/relationships/image" Target="../media/image157.pn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146.jpeg"/><Relationship Id="rId25" Type="http://schemas.openxmlformats.org/officeDocument/2006/relationships/image" Target="../media/image151.png"/><Relationship Id="rId33" Type="http://schemas.openxmlformats.org/officeDocument/2006/relationships/image" Target="../media/image156.jpeg"/><Relationship Id="rId2" Type="http://schemas.openxmlformats.org/officeDocument/2006/relationships/image" Target="../media/image41.png"/><Relationship Id="rId16" Type="http://schemas.openxmlformats.org/officeDocument/2006/relationships/hyperlink" Target="http://www.trendhunter.com/id/159718" TargetMode="External"/><Relationship Id="rId20" Type="http://schemas.openxmlformats.org/officeDocument/2006/relationships/hyperlink" Target="http://www.trendhunter.com/id/162867" TargetMode="External"/><Relationship Id="rId29" Type="http://schemas.openxmlformats.org/officeDocument/2006/relationships/hyperlink" Target="http://www.trendhunter.com/id/158886" TargetMode="Externa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07.png"/><Relationship Id="rId24" Type="http://schemas.openxmlformats.org/officeDocument/2006/relationships/image" Target="../media/image150.jpeg"/><Relationship Id="rId32" Type="http://schemas.openxmlformats.org/officeDocument/2006/relationships/hyperlink" Target="http://www.trendhunter.com/id/159876" TargetMode="External"/><Relationship Id="rId5" Type="http://schemas.openxmlformats.org/officeDocument/2006/relationships/image" Target="../media/image43.jpg"/><Relationship Id="rId15" Type="http://schemas.openxmlformats.org/officeDocument/2006/relationships/image" Target="../media/image96.jpg"/><Relationship Id="rId23" Type="http://schemas.openxmlformats.org/officeDocument/2006/relationships/hyperlink" Target="http://www.trendhunter.com/id/107676" TargetMode="External"/><Relationship Id="rId28" Type="http://schemas.openxmlformats.org/officeDocument/2006/relationships/image" Target="../media/image153.png"/><Relationship Id="rId10" Type="http://schemas.openxmlformats.org/officeDocument/2006/relationships/image" Target="../media/image67.png"/><Relationship Id="rId19" Type="http://schemas.openxmlformats.org/officeDocument/2006/relationships/image" Target="../media/image147.png"/><Relationship Id="rId31" Type="http://schemas.openxmlformats.org/officeDocument/2006/relationships/image" Target="../media/image155.png"/><Relationship Id="rId4" Type="http://schemas.openxmlformats.org/officeDocument/2006/relationships/hyperlink" Target="http://www.trendhunter.com/id/202027" TargetMode="External"/><Relationship Id="rId9" Type="http://schemas.openxmlformats.org/officeDocument/2006/relationships/image" Target="../media/image80.png"/><Relationship Id="rId14" Type="http://schemas.openxmlformats.org/officeDocument/2006/relationships/image" Target="../media/image122.jpg"/><Relationship Id="rId22" Type="http://schemas.openxmlformats.org/officeDocument/2006/relationships/image" Target="../media/image149.png"/><Relationship Id="rId27" Type="http://schemas.openxmlformats.org/officeDocument/2006/relationships/image" Target="../media/image152.jpeg"/><Relationship Id="rId30" Type="http://schemas.openxmlformats.org/officeDocument/2006/relationships/image" Target="../media/image154.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61.jpg"/><Relationship Id="rId18" Type="http://schemas.openxmlformats.org/officeDocument/2006/relationships/image" Target="../media/image54.png"/><Relationship Id="rId26" Type="http://schemas.openxmlformats.org/officeDocument/2006/relationships/image" Target="../media/image167.png"/><Relationship Id="rId3" Type="http://schemas.openxmlformats.org/officeDocument/2006/relationships/image" Target="../media/image42.jpeg"/><Relationship Id="rId21" Type="http://schemas.openxmlformats.org/officeDocument/2006/relationships/image" Target="../media/image164.jpe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162.jpeg"/><Relationship Id="rId25" Type="http://schemas.openxmlformats.org/officeDocument/2006/relationships/image" Target="../media/image166.jpeg"/><Relationship Id="rId2" Type="http://schemas.openxmlformats.org/officeDocument/2006/relationships/image" Target="../media/image158.png"/><Relationship Id="rId16" Type="http://schemas.openxmlformats.org/officeDocument/2006/relationships/hyperlink" Target="http://www.trendhunter.com/id/201058" TargetMode="External"/><Relationship Id="rId20" Type="http://schemas.openxmlformats.org/officeDocument/2006/relationships/hyperlink" Target="http://www.trendhunter.com/id/201549" TargetMode="External"/><Relationship Id="rId29"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07.png"/><Relationship Id="rId24" Type="http://schemas.openxmlformats.org/officeDocument/2006/relationships/hyperlink" Target="http://www.trendhunter.com/id/193598" TargetMode="External"/><Relationship Id="rId5" Type="http://schemas.openxmlformats.org/officeDocument/2006/relationships/image" Target="../media/image43.jpg"/><Relationship Id="rId15" Type="http://schemas.openxmlformats.org/officeDocument/2006/relationships/image" Target="../media/image52.jpg"/><Relationship Id="rId23" Type="http://schemas.openxmlformats.org/officeDocument/2006/relationships/image" Target="../media/image165.png"/><Relationship Id="rId28" Type="http://schemas.openxmlformats.org/officeDocument/2006/relationships/image" Target="../media/image168.jpeg"/><Relationship Id="rId10" Type="http://schemas.openxmlformats.org/officeDocument/2006/relationships/image" Target="../media/image160.png"/><Relationship Id="rId19" Type="http://schemas.openxmlformats.org/officeDocument/2006/relationships/image" Target="../media/image163.png"/><Relationship Id="rId4" Type="http://schemas.openxmlformats.org/officeDocument/2006/relationships/hyperlink" Target="http://www.trendhunter.com/id/202597" TargetMode="External"/><Relationship Id="rId9" Type="http://schemas.openxmlformats.org/officeDocument/2006/relationships/image" Target="../media/image159.png"/><Relationship Id="rId14" Type="http://schemas.openxmlformats.org/officeDocument/2006/relationships/image" Target="../media/image69.jpg"/><Relationship Id="rId22" Type="http://schemas.openxmlformats.org/officeDocument/2006/relationships/image" Target="../media/image57.png"/><Relationship Id="rId27" Type="http://schemas.openxmlformats.org/officeDocument/2006/relationships/hyperlink" Target="http://www.trendhunter.com/id/202392"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7.png"/><Relationship Id="rId26" Type="http://schemas.openxmlformats.org/officeDocument/2006/relationships/hyperlink" Target="http://www.trendhunter.com/id/119040" TargetMode="External"/><Relationship Id="rId3" Type="http://schemas.openxmlformats.org/officeDocument/2006/relationships/image" Target="../media/image42.jpeg"/><Relationship Id="rId21" Type="http://schemas.openxmlformats.org/officeDocument/2006/relationships/image" Target="../media/image173.jpeg"/><Relationship Id="rId34" Type="http://schemas.openxmlformats.org/officeDocument/2006/relationships/image" Target="../media/image182.pn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171.jpeg"/><Relationship Id="rId25" Type="http://schemas.openxmlformats.org/officeDocument/2006/relationships/image" Target="../media/image176.png"/><Relationship Id="rId33" Type="http://schemas.openxmlformats.org/officeDocument/2006/relationships/image" Target="../media/image181.jpeg"/><Relationship Id="rId2" Type="http://schemas.openxmlformats.org/officeDocument/2006/relationships/image" Target="../media/image3.png"/><Relationship Id="rId16" Type="http://schemas.openxmlformats.org/officeDocument/2006/relationships/hyperlink" Target="http://www.trendhunter.com/id/199871" TargetMode="External"/><Relationship Id="rId20" Type="http://schemas.openxmlformats.org/officeDocument/2006/relationships/hyperlink" Target="http://www.trendhunter.com/id/189583" TargetMode="External"/><Relationship Id="rId29" Type="http://schemas.openxmlformats.org/officeDocument/2006/relationships/hyperlink" Target="http://www.trendhunter.com/id/196628" TargetMode="Externa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07.png"/><Relationship Id="rId24" Type="http://schemas.openxmlformats.org/officeDocument/2006/relationships/image" Target="../media/image175.jpeg"/><Relationship Id="rId32" Type="http://schemas.openxmlformats.org/officeDocument/2006/relationships/hyperlink" Target="http://www.trendhunter.com/id/137715" TargetMode="External"/><Relationship Id="rId37" Type="http://schemas.openxmlformats.org/officeDocument/2006/relationships/image" Target="../media/image184.png"/><Relationship Id="rId5" Type="http://schemas.openxmlformats.org/officeDocument/2006/relationships/image" Target="../media/image43.jpg"/><Relationship Id="rId15" Type="http://schemas.openxmlformats.org/officeDocument/2006/relationships/image" Target="../media/image96.jpg"/><Relationship Id="rId23" Type="http://schemas.openxmlformats.org/officeDocument/2006/relationships/hyperlink" Target="http://www.trendhunter.com/id/163314" TargetMode="External"/><Relationship Id="rId28" Type="http://schemas.openxmlformats.org/officeDocument/2006/relationships/image" Target="../media/image178.png"/><Relationship Id="rId36" Type="http://schemas.openxmlformats.org/officeDocument/2006/relationships/image" Target="../media/image183.jpeg"/><Relationship Id="rId10" Type="http://schemas.openxmlformats.org/officeDocument/2006/relationships/image" Target="../media/image170.png"/><Relationship Id="rId19" Type="http://schemas.openxmlformats.org/officeDocument/2006/relationships/image" Target="../media/image172.png"/><Relationship Id="rId31" Type="http://schemas.openxmlformats.org/officeDocument/2006/relationships/image" Target="../media/image180.png"/><Relationship Id="rId4" Type="http://schemas.openxmlformats.org/officeDocument/2006/relationships/hyperlink" Target="http://www.trendhunter.com/id/200603" TargetMode="External"/><Relationship Id="rId9" Type="http://schemas.openxmlformats.org/officeDocument/2006/relationships/image" Target="../media/image106.png"/><Relationship Id="rId14" Type="http://schemas.openxmlformats.org/officeDocument/2006/relationships/image" Target="../media/image122.jpg"/><Relationship Id="rId22" Type="http://schemas.openxmlformats.org/officeDocument/2006/relationships/image" Target="../media/image174.png"/><Relationship Id="rId27" Type="http://schemas.openxmlformats.org/officeDocument/2006/relationships/image" Target="../media/image177.jpeg"/><Relationship Id="rId30" Type="http://schemas.openxmlformats.org/officeDocument/2006/relationships/image" Target="../media/image179.jpeg"/><Relationship Id="rId35" Type="http://schemas.openxmlformats.org/officeDocument/2006/relationships/hyperlink" Target="http://www.trendhunter.com/id/194001"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61.jpg"/><Relationship Id="rId18" Type="http://schemas.openxmlformats.org/officeDocument/2006/relationships/image" Target="../media/image54.png"/><Relationship Id="rId26" Type="http://schemas.openxmlformats.org/officeDocument/2006/relationships/image" Target="../media/image190.png"/><Relationship Id="rId3" Type="http://schemas.openxmlformats.org/officeDocument/2006/relationships/image" Target="../media/image42.jpeg"/><Relationship Id="rId21" Type="http://schemas.openxmlformats.org/officeDocument/2006/relationships/image" Target="../media/image188.jpe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187.jpeg"/><Relationship Id="rId25" Type="http://schemas.openxmlformats.org/officeDocument/2006/relationships/image" Target="../media/image189.jpeg"/><Relationship Id="rId2" Type="http://schemas.openxmlformats.org/officeDocument/2006/relationships/image" Target="../media/image41.png"/><Relationship Id="rId16" Type="http://schemas.openxmlformats.org/officeDocument/2006/relationships/hyperlink" Target="http://www.trendhunter.com/id/201273" TargetMode="External"/><Relationship Id="rId20" Type="http://schemas.openxmlformats.org/officeDocument/2006/relationships/hyperlink" Target="http://www.trendhunter.com/id/193221" TargetMode="External"/><Relationship Id="rId29" Type="http://schemas.openxmlformats.org/officeDocument/2006/relationships/image" Target="../media/image19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85.png"/><Relationship Id="rId24" Type="http://schemas.openxmlformats.org/officeDocument/2006/relationships/hyperlink" Target="http://www.trendhunter.com/id/183794" TargetMode="External"/><Relationship Id="rId32" Type="http://schemas.openxmlformats.org/officeDocument/2006/relationships/image" Target="../media/image194.png"/><Relationship Id="rId5" Type="http://schemas.openxmlformats.org/officeDocument/2006/relationships/image" Target="../media/image43.jpg"/><Relationship Id="rId15" Type="http://schemas.openxmlformats.org/officeDocument/2006/relationships/image" Target="../media/image186.jpg"/><Relationship Id="rId23" Type="http://schemas.openxmlformats.org/officeDocument/2006/relationships/image" Target="../media/image147.png"/><Relationship Id="rId28" Type="http://schemas.openxmlformats.org/officeDocument/2006/relationships/image" Target="../media/image191.jpeg"/><Relationship Id="rId10" Type="http://schemas.openxmlformats.org/officeDocument/2006/relationships/image" Target="../media/image67.png"/><Relationship Id="rId19" Type="http://schemas.openxmlformats.org/officeDocument/2006/relationships/image" Target="../media/image71.png"/><Relationship Id="rId31" Type="http://schemas.openxmlformats.org/officeDocument/2006/relationships/image" Target="../media/image193.jpeg"/><Relationship Id="rId4" Type="http://schemas.openxmlformats.org/officeDocument/2006/relationships/hyperlink" Target="http://www.trendhunter.com/id/201708" TargetMode="External"/><Relationship Id="rId9" Type="http://schemas.openxmlformats.org/officeDocument/2006/relationships/image" Target="../media/image159.png"/><Relationship Id="rId14" Type="http://schemas.openxmlformats.org/officeDocument/2006/relationships/image" Target="../media/image69.jpg"/><Relationship Id="rId22" Type="http://schemas.openxmlformats.org/officeDocument/2006/relationships/image" Target="../media/image57.png"/><Relationship Id="rId27" Type="http://schemas.openxmlformats.org/officeDocument/2006/relationships/hyperlink" Target="http://www.trendhunter.com/id/172685" TargetMode="External"/><Relationship Id="rId30" Type="http://schemas.openxmlformats.org/officeDocument/2006/relationships/hyperlink" Target="http://www.trendhunter.com/id/151665"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7.png"/><Relationship Id="rId26" Type="http://schemas.openxmlformats.org/officeDocument/2006/relationships/hyperlink" Target="http://www.trendhunter.com/id/192276" TargetMode="External"/><Relationship Id="rId3" Type="http://schemas.openxmlformats.org/officeDocument/2006/relationships/image" Target="../media/image42.jpeg"/><Relationship Id="rId21" Type="http://schemas.openxmlformats.org/officeDocument/2006/relationships/image" Target="../media/image200.jpeg"/><Relationship Id="rId34" Type="http://schemas.openxmlformats.org/officeDocument/2006/relationships/image" Target="../media/image209.pn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198.jpeg"/><Relationship Id="rId25" Type="http://schemas.openxmlformats.org/officeDocument/2006/relationships/image" Target="../media/image203.png"/><Relationship Id="rId33" Type="http://schemas.openxmlformats.org/officeDocument/2006/relationships/image" Target="../media/image208.jpeg"/><Relationship Id="rId2" Type="http://schemas.openxmlformats.org/officeDocument/2006/relationships/image" Target="../media/image195.png"/><Relationship Id="rId16" Type="http://schemas.openxmlformats.org/officeDocument/2006/relationships/hyperlink" Target="http://www.trendhunter.com/id/189502" TargetMode="External"/><Relationship Id="rId20" Type="http://schemas.openxmlformats.org/officeDocument/2006/relationships/hyperlink" Target="http://www.trendhunter.com/id/138142" TargetMode="External"/><Relationship Id="rId29" Type="http://schemas.openxmlformats.org/officeDocument/2006/relationships/hyperlink" Target="http://www.trendhunter.com/id/190474" TargetMode="Externa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85.png"/><Relationship Id="rId24" Type="http://schemas.openxmlformats.org/officeDocument/2006/relationships/image" Target="../media/image202.jpeg"/><Relationship Id="rId32" Type="http://schemas.openxmlformats.org/officeDocument/2006/relationships/hyperlink" Target="http://www.trendhunter.com/id/197516" TargetMode="External"/><Relationship Id="rId5" Type="http://schemas.openxmlformats.org/officeDocument/2006/relationships/image" Target="../media/image43.jpg"/><Relationship Id="rId15" Type="http://schemas.openxmlformats.org/officeDocument/2006/relationships/image" Target="../media/image96.jpg"/><Relationship Id="rId23" Type="http://schemas.openxmlformats.org/officeDocument/2006/relationships/hyperlink" Target="http://www.trendhunter.com/id/176344" TargetMode="External"/><Relationship Id="rId28" Type="http://schemas.openxmlformats.org/officeDocument/2006/relationships/image" Target="../media/image205.png"/><Relationship Id="rId10" Type="http://schemas.openxmlformats.org/officeDocument/2006/relationships/image" Target="../media/image80.png"/><Relationship Id="rId19" Type="http://schemas.openxmlformats.org/officeDocument/2006/relationships/image" Target="../media/image199.png"/><Relationship Id="rId31" Type="http://schemas.openxmlformats.org/officeDocument/2006/relationships/image" Target="../media/image207.png"/><Relationship Id="rId4" Type="http://schemas.openxmlformats.org/officeDocument/2006/relationships/hyperlink" Target="http://www.trendhunter.com/id/200568" TargetMode="External"/><Relationship Id="rId9" Type="http://schemas.openxmlformats.org/officeDocument/2006/relationships/image" Target="../media/image196.png"/><Relationship Id="rId14" Type="http://schemas.openxmlformats.org/officeDocument/2006/relationships/image" Target="../media/image197.jpg"/><Relationship Id="rId22" Type="http://schemas.openxmlformats.org/officeDocument/2006/relationships/image" Target="../media/image201.png"/><Relationship Id="rId27" Type="http://schemas.openxmlformats.org/officeDocument/2006/relationships/image" Target="../media/image204.jpeg"/><Relationship Id="rId30" Type="http://schemas.openxmlformats.org/officeDocument/2006/relationships/image" Target="../media/image206.jpe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4.png"/><Relationship Id="rId26" Type="http://schemas.openxmlformats.org/officeDocument/2006/relationships/image" Target="../media/image217.png"/><Relationship Id="rId3" Type="http://schemas.openxmlformats.org/officeDocument/2006/relationships/image" Target="../media/image42.jpeg"/><Relationship Id="rId21" Type="http://schemas.openxmlformats.org/officeDocument/2006/relationships/image" Target="../media/image214.jpe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212.jpeg"/><Relationship Id="rId25" Type="http://schemas.openxmlformats.org/officeDocument/2006/relationships/image" Target="../media/image216.jpeg"/><Relationship Id="rId2" Type="http://schemas.openxmlformats.org/officeDocument/2006/relationships/image" Target="../media/image3.png"/><Relationship Id="rId16" Type="http://schemas.openxmlformats.org/officeDocument/2006/relationships/hyperlink" Target="http://www.trendhunter.com/id/184155" TargetMode="External"/><Relationship Id="rId20" Type="http://schemas.openxmlformats.org/officeDocument/2006/relationships/hyperlink" Target="http://www.trendhunter.com/id/149848" TargetMode="External"/><Relationship Id="rId29" Type="http://schemas.openxmlformats.org/officeDocument/2006/relationships/image" Target="../media/image219.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85.png"/><Relationship Id="rId24" Type="http://schemas.openxmlformats.org/officeDocument/2006/relationships/hyperlink" Target="http://www.trendhunter.com/id/187213" TargetMode="External"/><Relationship Id="rId32" Type="http://schemas.openxmlformats.org/officeDocument/2006/relationships/image" Target="../media/image221.png"/><Relationship Id="rId5" Type="http://schemas.openxmlformats.org/officeDocument/2006/relationships/image" Target="../media/image43.jpg"/><Relationship Id="rId15" Type="http://schemas.openxmlformats.org/officeDocument/2006/relationships/image" Target="../media/image211.jpg"/><Relationship Id="rId23" Type="http://schemas.openxmlformats.org/officeDocument/2006/relationships/image" Target="../media/image215.png"/><Relationship Id="rId28" Type="http://schemas.openxmlformats.org/officeDocument/2006/relationships/image" Target="../media/image218.jpeg"/><Relationship Id="rId10" Type="http://schemas.openxmlformats.org/officeDocument/2006/relationships/image" Target="../media/image108.png"/><Relationship Id="rId19" Type="http://schemas.openxmlformats.org/officeDocument/2006/relationships/image" Target="../media/image213.png"/><Relationship Id="rId31" Type="http://schemas.openxmlformats.org/officeDocument/2006/relationships/image" Target="../media/image220.jpeg"/><Relationship Id="rId4" Type="http://schemas.openxmlformats.org/officeDocument/2006/relationships/hyperlink" Target="http://www.trendhunter.com/id/200031" TargetMode="External"/><Relationship Id="rId9" Type="http://schemas.openxmlformats.org/officeDocument/2006/relationships/image" Target="../media/image107.png"/><Relationship Id="rId14" Type="http://schemas.openxmlformats.org/officeDocument/2006/relationships/image" Target="../media/image210.jpg"/><Relationship Id="rId22" Type="http://schemas.openxmlformats.org/officeDocument/2006/relationships/image" Target="../media/image57.png"/><Relationship Id="rId27" Type="http://schemas.openxmlformats.org/officeDocument/2006/relationships/hyperlink" Target="http://www.trendhunter.com/id/175087" TargetMode="External"/><Relationship Id="rId30" Type="http://schemas.openxmlformats.org/officeDocument/2006/relationships/hyperlink" Target="http://www.trendhunter.com/id/40020"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7.png"/><Relationship Id="rId26" Type="http://schemas.openxmlformats.org/officeDocument/2006/relationships/hyperlink" Target="http://www.trendhunter.com/id/195564" TargetMode="External"/><Relationship Id="rId39" Type="http://schemas.openxmlformats.org/officeDocument/2006/relationships/image" Target="../media/image238.jpeg"/><Relationship Id="rId3" Type="http://schemas.openxmlformats.org/officeDocument/2006/relationships/image" Target="../media/image42.jpeg"/><Relationship Id="rId21" Type="http://schemas.openxmlformats.org/officeDocument/2006/relationships/image" Target="../media/image226.jpeg"/><Relationship Id="rId34" Type="http://schemas.openxmlformats.org/officeDocument/2006/relationships/image" Target="../media/image235.pn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224.jpeg"/><Relationship Id="rId25" Type="http://schemas.openxmlformats.org/officeDocument/2006/relationships/image" Target="../media/image229.png"/><Relationship Id="rId33" Type="http://schemas.openxmlformats.org/officeDocument/2006/relationships/image" Target="../media/image234.jpeg"/><Relationship Id="rId38" Type="http://schemas.openxmlformats.org/officeDocument/2006/relationships/hyperlink" Target="http://www.trendhunter.com/id/194478" TargetMode="External"/><Relationship Id="rId2" Type="http://schemas.openxmlformats.org/officeDocument/2006/relationships/image" Target="../media/image222.png"/><Relationship Id="rId16" Type="http://schemas.openxmlformats.org/officeDocument/2006/relationships/hyperlink" Target="http://www.trendhunter.com/id/197059" TargetMode="External"/><Relationship Id="rId20" Type="http://schemas.openxmlformats.org/officeDocument/2006/relationships/hyperlink" Target="http://www.trendhunter.com/id/196245" TargetMode="External"/><Relationship Id="rId29" Type="http://schemas.openxmlformats.org/officeDocument/2006/relationships/hyperlink" Target="http://www.trendhunter.com/id/195617" TargetMode="Externa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223.png"/><Relationship Id="rId24" Type="http://schemas.openxmlformats.org/officeDocument/2006/relationships/image" Target="../media/image228.jpeg"/><Relationship Id="rId32" Type="http://schemas.openxmlformats.org/officeDocument/2006/relationships/hyperlink" Target="http://www.trendhunter.com/id/195497" TargetMode="External"/><Relationship Id="rId37" Type="http://schemas.openxmlformats.org/officeDocument/2006/relationships/image" Target="../media/image237.png"/><Relationship Id="rId40" Type="http://schemas.openxmlformats.org/officeDocument/2006/relationships/image" Target="../media/image239.png"/><Relationship Id="rId5" Type="http://schemas.openxmlformats.org/officeDocument/2006/relationships/image" Target="../media/image43.jpg"/><Relationship Id="rId15" Type="http://schemas.openxmlformats.org/officeDocument/2006/relationships/image" Target="../media/image52.jpg"/><Relationship Id="rId23" Type="http://schemas.openxmlformats.org/officeDocument/2006/relationships/hyperlink" Target="http://www.trendhunter.com/id/188744" TargetMode="External"/><Relationship Id="rId28" Type="http://schemas.openxmlformats.org/officeDocument/2006/relationships/image" Target="../media/image231.png"/><Relationship Id="rId36" Type="http://schemas.openxmlformats.org/officeDocument/2006/relationships/image" Target="../media/image236.jpeg"/><Relationship Id="rId10" Type="http://schemas.openxmlformats.org/officeDocument/2006/relationships/image" Target="../media/image66.png"/><Relationship Id="rId19" Type="http://schemas.openxmlformats.org/officeDocument/2006/relationships/image" Target="../media/image225.png"/><Relationship Id="rId31" Type="http://schemas.openxmlformats.org/officeDocument/2006/relationships/image" Target="../media/image233.png"/><Relationship Id="rId4" Type="http://schemas.openxmlformats.org/officeDocument/2006/relationships/hyperlink" Target="http://www.trendhunter.com/id/197704" TargetMode="External"/><Relationship Id="rId9" Type="http://schemas.openxmlformats.org/officeDocument/2006/relationships/image" Target="../media/image159.png"/><Relationship Id="rId14" Type="http://schemas.openxmlformats.org/officeDocument/2006/relationships/image" Target="../media/image69.jpg"/><Relationship Id="rId22" Type="http://schemas.openxmlformats.org/officeDocument/2006/relationships/image" Target="../media/image227.png"/><Relationship Id="rId27" Type="http://schemas.openxmlformats.org/officeDocument/2006/relationships/image" Target="../media/image230.jpeg"/><Relationship Id="rId30" Type="http://schemas.openxmlformats.org/officeDocument/2006/relationships/image" Target="../media/image232.jpeg"/><Relationship Id="rId35" Type="http://schemas.openxmlformats.org/officeDocument/2006/relationships/hyperlink" Target="http://www.trendhunter.com/id/176583"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7.png"/><Relationship Id="rId26" Type="http://schemas.openxmlformats.org/officeDocument/2006/relationships/hyperlink" Target="http://www.trendhunter.com/id/187868" TargetMode="External"/><Relationship Id="rId3" Type="http://schemas.openxmlformats.org/officeDocument/2006/relationships/image" Target="../media/image42.jpeg"/><Relationship Id="rId21" Type="http://schemas.openxmlformats.org/officeDocument/2006/relationships/image" Target="../media/image242.jpeg"/><Relationship Id="rId34" Type="http://schemas.openxmlformats.org/officeDocument/2006/relationships/image" Target="../media/image250.pn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240.jpeg"/><Relationship Id="rId25" Type="http://schemas.openxmlformats.org/officeDocument/2006/relationships/image" Target="../media/image244.png"/><Relationship Id="rId33" Type="http://schemas.openxmlformats.org/officeDocument/2006/relationships/image" Target="../media/image249.jpeg"/><Relationship Id="rId2" Type="http://schemas.openxmlformats.org/officeDocument/2006/relationships/image" Target="../media/image158.png"/><Relationship Id="rId16" Type="http://schemas.openxmlformats.org/officeDocument/2006/relationships/hyperlink" Target="http://www.trendhunter.com/id/195937" TargetMode="External"/><Relationship Id="rId20" Type="http://schemas.openxmlformats.org/officeDocument/2006/relationships/hyperlink" Target="http://www.trendhunter.com/id/171762" TargetMode="External"/><Relationship Id="rId29" Type="http://schemas.openxmlformats.org/officeDocument/2006/relationships/hyperlink" Target="http://www.trendhunter.com/id/193576" TargetMode="Externa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66.png"/><Relationship Id="rId24" Type="http://schemas.openxmlformats.org/officeDocument/2006/relationships/image" Target="../media/image243.jpeg"/><Relationship Id="rId32" Type="http://schemas.openxmlformats.org/officeDocument/2006/relationships/hyperlink" Target="http://www.trendhunter.com/id/158662" TargetMode="External"/><Relationship Id="rId5" Type="http://schemas.openxmlformats.org/officeDocument/2006/relationships/image" Target="../media/image43.jpg"/><Relationship Id="rId15" Type="http://schemas.openxmlformats.org/officeDocument/2006/relationships/image" Target="../media/image186.jpg"/><Relationship Id="rId23" Type="http://schemas.openxmlformats.org/officeDocument/2006/relationships/hyperlink" Target="http://www.trendhunter.com/id/178381" TargetMode="External"/><Relationship Id="rId28" Type="http://schemas.openxmlformats.org/officeDocument/2006/relationships/image" Target="../media/image246.png"/><Relationship Id="rId10" Type="http://schemas.openxmlformats.org/officeDocument/2006/relationships/image" Target="../media/image106.png"/><Relationship Id="rId19" Type="http://schemas.openxmlformats.org/officeDocument/2006/relationships/image" Target="../media/image241.png"/><Relationship Id="rId31" Type="http://schemas.openxmlformats.org/officeDocument/2006/relationships/image" Target="../media/image248.png"/><Relationship Id="rId4" Type="http://schemas.openxmlformats.org/officeDocument/2006/relationships/hyperlink" Target="http://www.trendhunter.com/id/196336" TargetMode="External"/><Relationship Id="rId9" Type="http://schemas.openxmlformats.org/officeDocument/2006/relationships/image" Target="../media/image80.png"/><Relationship Id="rId14" Type="http://schemas.openxmlformats.org/officeDocument/2006/relationships/image" Target="../media/image69.jpg"/><Relationship Id="rId22" Type="http://schemas.openxmlformats.org/officeDocument/2006/relationships/image" Target="../media/image231.png"/><Relationship Id="rId27" Type="http://schemas.openxmlformats.org/officeDocument/2006/relationships/image" Target="../media/image245.jpeg"/><Relationship Id="rId30" Type="http://schemas.openxmlformats.org/officeDocument/2006/relationships/image" Target="../media/image247.jpe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210.jpg"/><Relationship Id="rId18" Type="http://schemas.openxmlformats.org/officeDocument/2006/relationships/image" Target="../media/image252.png"/><Relationship Id="rId26" Type="http://schemas.openxmlformats.org/officeDocument/2006/relationships/image" Target="../media/image257.jpeg"/><Relationship Id="rId3" Type="http://schemas.openxmlformats.org/officeDocument/2006/relationships/image" Target="../media/image42.jpeg"/><Relationship Id="rId21" Type="http://schemas.openxmlformats.org/officeDocument/2006/relationships/image" Target="../media/image254.png"/><Relationship Id="rId7" Type="http://schemas.openxmlformats.org/officeDocument/2006/relationships/image" Target="../media/image45.png"/><Relationship Id="rId12" Type="http://schemas.openxmlformats.org/officeDocument/2006/relationships/image" Target="../media/image161.jpg"/><Relationship Id="rId17" Type="http://schemas.openxmlformats.org/officeDocument/2006/relationships/image" Target="../media/image57.png"/><Relationship Id="rId25" Type="http://schemas.openxmlformats.org/officeDocument/2006/relationships/hyperlink" Target="http://www.trendhunter.com/id/180606" TargetMode="External"/><Relationship Id="rId33" Type="http://schemas.openxmlformats.org/officeDocument/2006/relationships/image" Target="../media/image261.png"/><Relationship Id="rId2" Type="http://schemas.openxmlformats.org/officeDocument/2006/relationships/image" Target="../media/image3.png"/><Relationship Id="rId16" Type="http://schemas.openxmlformats.org/officeDocument/2006/relationships/image" Target="../media/image251.jpeg"/><Relationship Id="rId20" Type="http://schemas.openxmlformats.org/officeDocument/2006/relationships/image" Target="../media/image253.jpeg"/><Relationship Id="rId29" Type="http://schemas.openxmlformats.org/officeDocument/2006/relationships/image" Target="../media/image259.jpe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hyperlink" Target="http://www.trendhunter.com/trendreports" TargetMode="External"/><Relationship Id="rId24" Type="http://schemas.openxmlformats.org/officeDocument/2006/relationships/image" Target="../media/image256.png"/><Relationship Id="rId32" Type="http://schemas.openxmlformats.org/officeDocument/2006/relationships/image" Target="../media/image260.jpeg"/><Relationship Id="rId5" Type="http://schemas.openxmlformats.org/officeDocument/2006/relationships/image" Target="../media/image43.jpg"/><Relationship Id="rId15" Type="http://schemas.openxmlformats.org/officeDocument/2006/relationships/hyperlink" Target="http://www.trendhunter.com/id/191294" TargetMode="External"/><Relationship Id="rId23" Type="http://schemas.openxmlformats.org/officeDocument/2006/relationships/image" Target="../media/image255.jpeg"/><Relationship Id="rId28" Type="http://schemas.openxmlformats.org/officeDocument/2006/relationships/hyperlink" Target="http://www.trendhunter.com/id/182468" TargetMode="External"/><Relationship Id="rId10" Type="http://schemas.openxmlformats.org/officeDocument/2006/relationships/image" Target="../media/image196.png"/><Relationship Id="rId19" Type="http://schemas.openxmlformats.org/officeDocument/2006/relationships/hyperlink" Target="http://www.trendhunter.com/id/189347" TargetMode="External"/><Relationship Id="rId31" Type="http://schemas.openxmlformats.org/officeDocument/2006/relationships/hyperlink" Target="http://www.trendhunter.com/id/171321" TargetMode="External"/><Relationship Id="rId4" Type="http://schemas.openxmlformats.org/officeDocument/2006/relationships/hyperlink" Target="http://www.trendhunter.com/id/192847" TargetMode="External"/><Relationship Id="rId9" Type="http://schemas.openxmlformats.org/officeDocument/2006/relationships/image" Target="../media/image80.png"/><Relationship Id="rId14" Type="http://schemas.openxmlformats.org/officeDocument/2006/relationships/image" Target="../media/image52.jpg"/><Relationship Id="rId22" Type="http://schemas.openxmlformats.org/officeDocument/2006/relationships/hyperlink" Target="http://www.trendhunter.com/id/180561" TargetMode="External"/><Relationship Id="rId27" Type="http://schemas.openxmlformats.org/officeDocument/2006/relationships/image" Target="../media/image258.png"/><Relationship Id="rId30" Type="http://schemas.openxmlformats.org/officeDocument/2006/relationships/image" Target="../media/image100.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7.png"/><Relationship Id="rId26" Type="http://schemas.openxmlformats.org/officeDocument/2006/relationships/hyperlink" Target="http://www.trendhunter.com/id/182630" TargetMode="External"/><Relationship Id="rId39" Type="http://schemas.openxmlformats.org/officeDocument/2006/relationships/image" Target="../media/image276.jpeg"/><Relationship Id="rId3" Type="http://schemas.openxmlformats.org/officeDocument/2006/relationships/image" Target="../media/image42.jpeg"/><Relationship Id="rId21" Type="http://schemas.openxmlformats.org/officeDocument/2006/relationships/image" Target="../media/image265.jpeg"/><Relationship Id="rId34" Type="http://schemas.openxmlformats.org/officeDocument/2006/relationships/image" Target="../media/image273.pn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263.jpeg"/><Relationship Id="rId25" Type="http://schemas.openxmlformats.org/officeDocument/2006/relationships/image" Target="../media/image268.png"/><Relationship Id="rId33" Type="http://schemas.openxmlformats.org/officeDocument/2006/relationships/image" Target="../media/image272.jpeg"/><Relationship Id="rId38" Type="http://schemas.openxmlformats.org/officeDocument/2006/relationships/hyperlink" Target="http://www.trendhunter.com/id/172116" TargetMode="External"/><Relationship Id="rId2" Type="http://schemas.openxmlformats.org/officeDocument/2006/relationships/image" Target="../media/image158.png"/><Relationship Id="rId16" Type="http://schemas.openxmlformats.org/officeDocument/2006/relationships/hyperlink" Target="http://www.trendhunter.com/id/185531" TargetMode="External"/><Relationship Id="rId20" Type="http://schemas.openxmlformats.org/officeDocument/2006/relationships/hyperlink" Target="http://www.trendhunter.com/id/189166" TargetMode="External"/><Relationship Id="rId29" Type="http://schemas.openxmlformats.org/officeDocument/2006/relationships/hyperlink" Target="http://www.trendhunter.com/id/179468" TargetMode="Externa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59.png"/><Relationship Id="rId24" Type="http://schemas.openxmlformats.org/officeDocument/2006/relationships/image" Target="../media/image267.jpeg"/><Relationship Id="rId32" Type="http://schemas.openxmlformats.org/officeDocument/2006/relationships/hyperlink" Target="http://www.trendhunter.com/id/171646" TargetMode="External"/><Relationship Id="rId37" Type="http://schemas.openxmlformats.org/officeDocument/2006/relationships/image" Target="../media/image275.png"/><Relationship Id="rId40" Type="http://schemas.openxmlformats.org/officeDocument/2006/relationships/image" Target="../media/image250.png"/><Relationship Id="rId5" Type="http://schemas.openxmlformats.org/officeDocument/2006/relationships/image" Target="../media/image43.jpg"/><Relationship Id="rId15" Type="http://schemas.openxmlformats.org/officeDocument/2006/relationships/image" Target="../media/image186.jpg"/><Relationship Id="rId23" Type="http://schemas.openxmlformats.org/officeDocument/2006/relationships/hyperlink" Target="http://www.trendhunter.com/id/180729" TargetMode="External"/><Relationship Id="rId28" Type="http://schemas.openxmlformats.org/officeDocument/2006/relationships/image" Target="../media/image270.png"/><Relationship Id="rId36" Type="http://schemas.openxmlformats.org/officeDocument/2006/relationships/image" Target="../media/image274.jpeg"/><Relationship Id="rId10" Type="http://schemas.openxmlformats.org/officeDocument/2006/relationships/image" Target="../media/image262.png"/><Relationship Id="rId19" Type="http://schemas.openxmlformats.org/officeDocument/2006/relationships/image" Target="../media/image264.png"/><Relationship Id="rId31" Type="http://schemas.openxmlformats.org/officeDocument/2006/relationships/image" Target="../media/image60.png"/><Relationship Id="rId4" Type="http://schemas.openxmlformats.org/officeDocument/2006/relationships/hyperlink" Target="http://www.trendhunter.com/id/190018" TargetMode="External"/><Relationship Id="rId9" Type="http://schemas.openxmlformats.org/officeDocument/2006/relationships/image" Target="../media/image107.png"/><Relationship Id="rId14" Type="http://schemas.openxmlformats.org/officeDocument/2006/relationships/image" Target="../media/image210.jpg"/><Relationship Id="rId22" Type="http://schemas.openxmlformats.org/officeDocument/2006/relationships/image" Target="../media/image266.png"/><Relationship Id="rId27" Type="http://schemas.openxmlformats.org/officeDocument/2006/relationships/image" Target="../media/image269.jpeg"/><Relationship Id="rId30" Type="http://schemas.openxmlformats.org/officeDocument/2006/relationships/image" Target="../media/image271.jpeg"/><Relationship Id="rId35" Type="http://schemas.openxmlformats.org/officeDocument/2006/relationships/hyperlink" Target="http://www.trendhunter.com/id/171823"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7.png"/><Relationship Id="rId26" Type="http://schemas.openxmlformats.org/officeDocument/2006/relationships/hyperlink" Target="http://www.trendhunter.com/id/173639" TargetMode="External"/><Relationship Id="rId3" Type="http://schemas.openxmlformats.org/officeDocument/2006/relationships/image" Target="../media/image42.jpeg"/><Relationship Id="rId21" Type="http://schemas.openxmlformats.org/officeDocument/2006/relationships/image" Target="../media/image281.jpeg"/><Relationship Id="rId34" Type="http://schemas.openxmlformats.org/officeDocument/2006/relationships/image" Target="../media/image289.pn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279.jpeg"/><Relationship Id="rId25" Type="http://schemas.openxmlformats.org/officeDocument/2006/relationships/image" Target="../media/image283.png"/><Relationship Id="rId33" Type="http://schemas.openxmlformats.org/officeDocument/2006/relationships/image" Target="../media/image288.jpeg"/><Relationship Id="rId2" Type="http://schemas.openxmlformats.org/officeDocument/2006/relationships/image" Target="../media/image3.png"/><Relationship Id="rId16" Type="http://schemas.openxmlformats.org/officeDocument/2006/relationships/hyperlink" Target="http://www.trendhunter.com/id/116701" TargetMode="External"/><Relationship Id="rId20" Type="http://schemas.openxmlformats.org/officeDocument/2006/relationships/hyperlink" Target="http://www.trendhunter.com/id/168967" TargetMode="External"/><Relationship Id="rId29" Type="http://schemas.openxmlformats.org/officeDocument/2006/relationships/hyperlink" Target="http://www.trendhunter.com/id/128490" TargetMode="Externa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278.png"/><Relationship Id="rId24" Type="http://schemas.openxmlformats.org/officeDocument/2006/relationships/image" Target="../media/image282.jpeg"/><Relationship Id="rId32" Type="http://schemas.openxmlformats.org/officeDocument/2006/relationships/hyperlink" Target="http://www.trendhunter.com/id/158544" TargetMode="External"/><Relationship Id="rId37" Type="http://schemas.openxmlformats.org/officeDocument/2006/relationships/image" Target="../media/image291.png"/><Relationship Id="rId5" Type="http://schemas.openxmlformats.org/officeDocument/2006/relationships/image" Target="../media/image43.jpg"/><Relationship Id="rId15" Type="http://schemas.openxmlformats.org/officeDocument/2006/relationships/image" Target="../media/image52.jpg"/><Relationship Id="rId23" Type="http://schemas.openxmlformats.org/officeDocument/2006/relationships/hyperlink" Target="http://www.trendhunter.com/id/119884" TargetMode="External"/><Relationship Id="rId28" Type="http://schemas.openxmlformats.org/officeDocument/2006/relationships/image" Target="../media/image285.png"/><Relationship Id="rId36" Type="http://schemas.openxmlformats.org/officeDocument/2006/relationships/image" Target="../media/image290.jpeg"/><Relationship Id="rId10" Type="http://schemas.openxmlformats.org/officeDocument/2006/relationships/image" Target="../media/image277.png"/><Relationship Id="rId19" Type="http://schemas.openxmlformats.org/officeDocument/2006/relationships/image" Target="../media/image280.png"/><Relationship Id="rId31" Type="http://schemas.openxmlformats.org/officeDocument/2006/relationships/image" Target="../media/image287.png"/><Relationship Id="rId4" Type="http://schemas.openxmlformats.org/officeDocument/2006/relationships/hyperlink" Target="http://www.trendhunter.com/id/189273" TargetMode="External"/><Relationship Id="rId9" Type="http://schemas.openxmlformats.org/officeDocument/2006/relationships/image" Target="../media/image160.png"/><Relationship Id="rId14" Type="http://schemas.openxmlformats.org/officeDocument/2006/relationships/image" Target="../media/image210.jpg"/><Relationship Id="rId22" Type="http://schemas.openxmlformats.org/officeDocument/2006/relationships/image" Target="../media/image231.png"/><Relationship Id="rId27" Type="http://schemas.openxmlformats.org/officeDocument/2006/relationships/image" Target="../media/image284.jpeg"/><Relationship Id="rId30" Type="http://schemas.openxmlformats.org/officeDocument/2006/relationships/image" Target="../media/image286.jpeg"/><Relationship Id="rId35" Type="http://schemas.openxmlformats.org/officeDocument/2006/relationships/hyperlink" Target="http://www.trendhunter.com/id/181956"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jpeg"/><Relationship Id="rId10"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18" Type="http://schemas.openxmlformats.org/officeDocument/2006/relationships/image" Target="../media/image54.png"/><Relationship Id="rId26" Type="http://schemas.openxmlformats.org/officeDocument/2006/relationships/image" Target="../media/image298.png"/><Relationship Id="rId3" Type="http://schemas.openxmlformats.org/officeDocument/2006/relationships/image" Target="../media/image42.jpeg"/><Relationship Id="rId21" Type="http://schemas.openxmlformats.org/officeDocument/2006/relationships/image" Target="../media/image295.jpe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293.jpeg"/><Relationship Id="rId25" Type="http://schemas.openxmlformats.org/officeDocument/2006/relationships/image" Target="../media/image297.jpeg"/><Relationship Id="rId2" Type="http://schemas.openxmlformats.org/officeDocument/2006/relationships/image" Target="../media/image158.png"/><Relationship Id="rId16" Type="http://schemas.openxmlformats.org/officeDocument/2006/relationships/hyperlink" Target="http://www.trendhunter.com/id/174499" TargetMode="External"/><Relationship Id="rId20" Type="http://schemas.openxmlformats.org/officeDocument/2006/relationships/hyperlink" Target="http://www.trendhunter.com/id/173181" TargetMode="External"/><Relationship Id="rId29" Type="http://schemas.openxmlformats.org/officeDocument/2006/relationships/image" Target="../media/image30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292.png"/><Relationship Id="rId24" Type="http://schemas.openxmlformats.org/officeDocument/2006/relationships/hyperlink" Target="http://www.trendhunter.com/id/157263" TargetMode="External"/><Relationship Id="rId32" Type="http://schemas.openxmlformats.org/officeDocument/2006/relationships/image" Target="../media/image302.png"/><Relationship Id="rId5" Type="http://schemas.openxmlformats.org/officeDocument/2006/relationships/image" Target="../media/image43.jpg"/><Relationship Id="rId15" Type="http://schemas.openxmlformats.org/officeDocument/2006/relationships/image" Target="../media/image186.jpg"/><Relationship Id="rId23" Type="http://schemas.openxmlformats.org/officeDocument/2006/relationships/image" Target="../media/image296.png"/><Relationship Id="rId28" Type="http://schemas.openxmlformats.org/officeDocument/2006/relationships/image" Target="../media/image299.jpeg"/><Relationship Id="rId10" Type="http://schemas.openxmlformats.org/officeDocument/2006/relationships/image" Target="../media/image262.png"/><Relationship Id="rId19" Type="http://schemas.openxmlformats.org/officeDocument/2006/relationships/image" Target="../media/image294.png"/><Relationship Id="rId31" Type="http://schemas.openxmlformats.org/officeDocument/2006/relationships/image" Target="../media/image301.jpeg"/><Relationship Id="rId4" Type="http://schemas.openxmlformats.org/officeDocument/2006/relationships/hyperlink" Target="http://www.trendhunter.com/id/185314" TargetMode="External"/><Relationship Id="rId9" Type="http://schemas.openxmlformats.org/officeDocument/2006/relationships/image" Target="../media/image66.png"/><Relationship Id="rId14" Type="http://schemas.openxmlformats.org/officeDocument/2006/relationships/image" Target="../media/image210.jpg"/><Relationship Id="rId22" Type="http://schemas.openxmlformats.org/officeDocument/2006/relationships/image" Target="../media/image57.png"/><Relationship Id="rId27" Type="http://schemas.openxmlformats.org/officeDocument/2006/relationships/hyperlink" Target="http://www.trendhunter.com/id/178865" TargetMode="External"/><Relationship Id="rId30" Type="http://schemas.openxmlformats.org/officeDocument/2006/relationships/hyperlink" Target="http://www.trendhunter.com/id/184079"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61.jpg"/><Relationship Id="rId18" Type="http://schemas.openxmlformats.org/officeDocument/2006/relationships/image" Target="../media/image54.png"/><Relationship Id="rId26" Type="http://schemas.openxmlformats.org/officeDocument/2006/relationships/image" Target="../media/image174.png"/><Relationship Id="rId3" Type="http://schemas.openxmlformats.org/officeDocument/2006/relationships/image" Target="../media/image42.jpeg"/><Relationship Id="rId21" Type="http://schemas.openxmlformats.org/officeDocument/2006/relationships/image" Target="../media/image306.jpeg"/><Relationship Id="rId7" Type="http://schemas.openxmlformats.org/officeDocument/2006/relationships/image" Target="../media/image45.png"/><Relationship Id="rId12" Type="http://schemas.openxmlformats.org/officeDocument/2006/relationships/hyperlink" Target="http://www.trendhunter.com/trendreports" TargetMode="External"/><Relationship Id="rId17" Type="http://schemas.openxmlformats.org/officeDocument/2006/relationships/image" Target="../media/image304.jpeg"/><Relationship Id="rId25" Type="http://schemas.openxmlformats.org/officeDocument/2006/relationships/image" Target="../media/image307.jpeg"/><Relationship Id="rId2" Type="http://schemas.openxmlformats.org/officeDocument/2006/relationships/image" Target="../media/image3.png"/><Relationship Id="rId16" Type="http://schemas.openxmlformats.org/officeDocument/2006/relationships/hyperlink" Target="http://www.trendhunter.com/id/181145" TargetMode="External"/><Relationship Id="rId20" Type="http://schemas.openxmlformats.org/officeDocument/2006/relationships/hyperlink" Target="http://www.trendhunter.com/id/145507" TargetMode="External"/><Relationship Id="rId29" Type="http://schemas.openxmlformats.org/officeDocument/2006/relationships/image" Target="../media/image309.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06.png"/><Relationship Id="rId24" Type="http://schemas.openxmlformats.org/officeDocument/2006/relationships/hyperlink" Target="http://www.trendhunter.com/id/131556" TargetMode="External"/><Relationship Id="rId32" Type="http://schemas.openxmlformats.org/officeDocument/2006/relationships/image" Target="../media/image311.png"/><Relationship Id="rId5" Type="http://schemas.openxmlformats.org/officeDocument/2006/relationships/image" Target="../media/image43.jpg"/><Relationship Id="rId15" Type="http://schemas.openxmlformats.org/officeDocument/2006/relationships/image" Target="../media/image52.jpg"/><Relationship Id="rId23" Type="http://schemas.openxmlformats.org/officeDocument/2006/relationships/image" Target="../media/image258.png"/><Relationship Id="rId28" Type="http://schemas.openxmlformats.org/officeDocument/2006/relationships/image" Target="../media/image308.jpeg"/><Relationship Id="rId10" Type="http://schemas.openxmlformats.org/officeDocument/2006/relationships/image" Target="../media/image303.png"/><Relationship Id="rId19" Type="http://schemas.openxmlformats.org/officeDocument/2006/relationships/image" Target="../media/image305.png"/><Relationship Id="rId31" Type="http://schemas.openxmlformats.org/officeDocument/2006/relationships/image" Target="../media/image310.jpeg"/><Relationship Id="rId4" Type="http://schemas.openxmlformats.org/officeDocument/2006/relationships/hyperlink" Target="http://www.trendhunter.com/id/184095" TargetMode="External"/><Relationship Id="rId9" Type="http://schemas.openxmlformats.org/officeDocument/2006/relationships/image" Target="../media/image48.png"/><Relationship Id="rId14" Type="http://schemas.openxmlformats.org/officeDocument/2006/relationships/image" Target="../media/image122.jpg"/><Relationship Id="rId22" Type="http://schemas.openxmlformats.org/officeDocument/2006/relationships/image" Target="../media/image57.png"/><Relationship Id="rId27" Type="http://schemas.openxmlformats.org/officeDocument/2006/relationships/hyperlink" Target="http://www.trendhunter.com/id/164975" TargetMode="External"/><Relationship Id="rId30" Type="http://schemas.openxmlformats.org/officeDocument/2006/relationships/hyperlink" Target="http://www.trendhunter.com/id/162031"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17.jpeg"/><Relationship Id="rId3" Type="http://schemas.openxmlformats.org/officeDocument/2006/relationships/image" Target="../media/image312.gif"/><Relationship Id="rId7" Type="http://schemas.openxmlformats.org/officeDocument/2006/relationships/image" Target="../media/image3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5.jpeg"/><Relationship Id="rId5" Type="http://schemas.openxmlformats.org/officeDocument/2006/relationships/image" Target="../media/image314.jpeg"/><Relationship Id="rId4" Type="http://schemas.openxmlformats.org/officeDocument/2006/relationships/image" Target="../media/image313.jpeg"/><Relationship Id="rId9" Type="http://schemas.openxmlformats.org/officeDocument/2006/relationships/image" Target="../media/image318.jpeg"/></Relationships>
</file>

<file path=ppt/slides/_rels/slide33.xml.rels><?xml version="1.0" encoding="UTF-8" standalone="yes"?>
<Relationships xmlns="http://schemas.openxmlformats.org/package/2006/relationships"><Relationship Id="rId8" Type="http://schemas.openxmlformats.org/officeDocument/2006/relationships/image" Target="../media/image324.png"/><Relationship Id="rId3" Type="http://schemas.openxmlformats.org/officeDocument/2006/relationships/image" Target="../media/image319.jpeg"/><Relationship Id="rId7" Type="http://schemas.openxmlformats.org/officeDocument/2006/relationships/image" Target="../media/image323.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2.jpeg"/><Relationship Id="rId5" Type="http://schemas.openxmlformats.org/officeDocument/2006/relationships/image" Target="../media/image321.gif"/><Relationship Id="rId4" Type="http://schemas.openxmlformats.org/officeDocument/2006/relationships/image" Target="../media/image320.jpeg"/><Relationship Id="rId9"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25.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9144000" cy="685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Jeremy\Desktop\Trend Hunter\Logo2013-BW.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6442" y="228600"/>
            <a:ext cx="2445675" cy="602012"/>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2420708" y="6125939"/>
            <a:ext cx="6580159" cy="707886"/>
          </a:xfrm>
          <a:prstGeom prst="rect">
            <a:avLst/>
          </a:prstGeom>
        </p:spPr>
        <p:txBody>
          <a:bodyPr vertOverflow="overflow" horzOverflow="overflow" wrap="square" lIns="91440" tIns="45720" rIns="91440" bIns="45720" numCol="1" rtlCol="0">
            <a:spAutoFit/>
          </a:bodyPr>
          <a:lstStyle/>
          <a:p>
            <a:pPr marL="0" marR="0" lvl="0" indent="0" algn="r" fontAlgn="base"/>
            <a:r>
              <a:rPr lang="en-US" sz="4000" dirty="0" smtClean="0">
                <a:solidFill>
                  <a:schemeClr val="bg1"/>
                </a:solidFill>
                <a:latin typeface="Arial Black" pitchFamily="34" charset="0"/>
              </a:rPr>
              <a:t>SAMPLE REPORT</a:t>
            </a:r>
          </a:p>
        </p:txBody>
      </p:sp>
      <p:sp>
        <p:nvSpPr>
          <p:cNvPr id="21" name="TextBox 20"/>
          <p:cNvSpPr txBox="1"/>
          <p:nvPr/>
        </p:nvSpPr>
        <p:spPr>
          <a:xfrm>
            <a:off x="3073400" y="4841497"/>
            <a:ext cx="5970337" cy="1708160"/>
          </a:xfrm>
          <a:prstGeom prst="rect">
            <a:avLst/>
          </a:prstGeom>
        </p:spPr>
        <p:txBody>
          <a:bodyPr vertOverflow="overflow" horzOverflow="overflow" wrap="square" lIns="91440" tIns="45720" rIns="91440" bIns="45720" numCol="1" rtlCol="0">
            <a:spAutoFit/>
          </a:bodyPr>
          <a:lstStyle/>
          <a:p>
            <a:pPr marL="0" marR="0" lvl="0" indent="0" algn="r" fontAlgn="base"/>
            <a:r>
              <a:rPr lang="en-US" sz="10500" dirty="0" smtClean="0">
                <a:solidFill>
                  <a:schemeClr val="bg1"/>
                </a:solidFill>
                <a:latin typeface="Arial Black" pitchFamily="34" charset="0"/>
              </a:rPr>
              <a:t>2014</a:t>
            </a:r>
            <a:endParaRPr sz="10500" i="0" u="none" strike="noStrike" dirty="0">
              <a:solidFill>
                <a:schemeClr val="bg1"/>
              </a:solidFill>
              <a:latin typeface="Arial Black" pitchFamily="34" charset="0"/>
            </a:endParaRPr>
          </a:p>
        </p:txBody>
      </p:sp>
      <p:sp>
        <p:nvSpPr>
          <p:cNvPr id="35" name="TextBox 34"/>
          <p:cNvSpPr txBox="1"/>
          <p:nvPr/>
        </p:nvSpPr>
        <p:spPr>
          <a:xfrm>
            <a:off x="-30810" y="5105400"/>
            <a:ext cx="1367498" cy="1092607"/>
          </a:xfrm>
          <a:prstGeom prst="rect">
            <a:avLst/>
          </a:prstGeom>
        </p:spPr>
        <p:txBody>
          <a:bodyPr vertOverflow="overflow" horzOverflow="overflow" wrap="square" lIns="91440" tIns="45720" rIns="91440" bIns="45720" numCol="1" rtlCol="0">
            <a:spAutoFit/>
          </a:bodyPr>
          <a:lstStyle/>
          <a:p>
            <a:pPr marL="0" marR="0" lvl="0" indent="0" algn="r" fontAlgn="base"/>
            <a:r>
              <a:rPr lang="en-US" sz="6500" dirty="0" smtClean="0">
                <a:solidFill>
                  <a:schemeClr val="bg1"/>
                </a:solidFill>
                <a:latin typeface="Arial Black" pitchFamily="34" charset="0"/>
              </a:rPr>
              <a:t>#1</a:t>
            </a:r>
          </a:p>
        </p:txBody>
      </p:sp>
      <p:sp>
        <p:nvSpPr>
          <p:cNvPr id="36" name="Rectangle 35"/>
          <p:cNvSpPr/>
          <p:nvPr/>
        </p:nvSpPr>
        <p:spPr>
          <a:xfrm>
            <a:off x="73961" y="5878588"/>
            <a:ext cx="1470274" cy="430887"/>
          </a:xfrm>
          <a:prstGeom prst="rect">
            <a:avLst/>
          </a:prstGeom>
        </p:spPr>
        <p:txBody>
          <a:bodyPr wrap="none">
            <a:spAutoFit/>
          </a:bodyPr>
          <a:lstStyle/>
          <a:p>
            <a:pPr lvl="0" algn="r" fontAlgn="base"/>
            <a:r>
              <a:rPr lang="en-US" sz="2200" dirty="0">
                <a:solidFill>
                  <a:schemeClr val="bg1"/>
                </a:solidFill>
                <a:latin typeface="Arial Black" pitchFamily="34" charset="0"/>
              </a:rPr>
              <a:t>TRENDS</a:t>
            </a:r>
          </a:p>
        </p:txBody>
      </p:sp>
      <p:sp>
        <p:nvSpPr>
          <p:cNvPr id="37" name="Rectangle 36"/>
          <p:cNvSpPr/>
          <p:nvPr/>
        </p:nvSpPr>
        <p:spPr>
          <a:xfrm>
            <a:off x="1110337" y="5632796"/>
            <a:ext cx="436235" cy="351014"/>
          </a:xfrm>
          <a:prstGeom prst="rect">
            <a:avLst/>
          </a:prstGeom>
        </p:spPr>
        <p:txBody>
          <a:bodyPr wrap="none">
            <a:spAutoFit/>
          </a:bodyPr>
          <a:lstStyle/>
          <a:p>
            <a:pPr algn="r"/>
            <a:r>
              <a:rPr lang="en-US" sz="2000" dirty="0" smtClean="0">
                <a:solidFill>
                  <a:schemeClr val="bg1"/>
                </a:solidFill>
                <a:latin typeface="Arial Black" pitchFamily="34" charset="0"/>
              </a:rPr>
              <a:t>IN</a:t>
            </a:r>
            <a:endParaRPr lang="en-US" sz="2000" dirty="0"/>
          </a:p>
        </p:txBody>
      </p:sp>
      <p:sp>
        <p:nvSpPr>
          <p:cNvPr id="41" name="TextBox 40"/>
          <p:cNvSpPr txBox="1"/>
          <p:nvPr/>
        </p:nvSpPr>
        <p:spPr>
          <a:xfrm>
            <a:off x="114066" y="6200993"/>
            <a:ext cx="1714734" cy="507831"/>
          </a:xfrm>
          <a:prstGeom prst="rect">
            <a:avLst/>
          </a:prstGeom>
        </p:spPr>
        <p:txBody>
          <a:bodyPr vertOverflow="overflow" horzOverflow="overflow" wrap="square" lIns="91440" tIns="45720" rIns="91440" bIns="45720" numCol="1" rtlCol="0">
            <a:spAutoFit/>
          </a:bodyPr>
          <a:lstStyle/>
          <a:p>
            <a:pPr marL="0" marR="0" lvl="0" indent="0" algn="l" fontAlgn="base"/>
            <a:r>
              <a:rPr lang="en-US" sz="900" i="0" u="none" strike="noStrike" dirty="0" smtClean="0">
                <a:solidFill>
                  <a:schemeClr val="bg1"/>
                </a:solidFill>
                <a:latin typeface="Arial"/>
              </a:rPr>
              <a:t>T</a:t>
            </a:r>
            <a:r>
              <a:rPr sz="900" i="0" u="none" strike="noStrike" dirty="0" smtClean="0">
                <a:solidFill>
                  <a:schemeClr val="bg1"/>
                </a:solidFill>
                <a:latin typeface="Arial"/>
              </a:rPr>
              <a:t>he </a:t>
            </a:r>
            <a:r>
              <a:rPr sz="900" i="0" u="none" strike="noStrike" dirty="0">
                <a:solidFill>
                  <a:schemeClr val="bg1"/>
                </a:solidFill>
                <a:latin typeface="Arial"/>
              </a:rPr>
              <a:t>world's </a:t>
            </a:r>
            <a:r>
              <a:rPr sz="900" i="0" u="none" strike="noStrike" dirty="0" smtClean="0">
                <a:solidFill>
                  <a:schemeClr val="bg1"/>
                </a:solidFill>
                <a:latin typeface="Arial"/>
              </a:rPr>
              <a:t>most </a:t>
            </a:r>
            <a:r>
              <a:rPr sz="900" i="0" u="none" strike="noStrike" dirty="0">
                <a:solidFill>
                  <a:schemeClr val="bg1"/>
                </a:solidFill>
                <a:latin typeface="Arial"/>
              </a:rPr>
              <a:t>popular, </a:t>
            </a:r>
            <a:endParaRPr lang="en-US" sz="900" i="0" u="none" strike="noStrike" dirty="0" smtClean="0">
              <a:solidFill>
                <a:schemeClr val="bg1"/>
              </a:solidFill>
              <a:latin typeface="Arial"/>
            </a:endParaRPr>
          </a:p>
          <a:p>
            <a:pPr marL="0" marR="0" lvl="0" indent="0" algn="l" fontAlgn="base"/>
            <a:r>
              <a:rPr lang="en-US" sz="900" dirty="0" smtClean="0">
                <a:solidFill>
                  <a:schemeClr val="bg1"/>
                </a:solidFill>
                <a:latin typeface="Arial"/>
              </a:rPr>
              <a:t>most updated </a:t>
            </a:r>
            <a:r>
              <a:rPr lang="en-US" sz="900" i="0" u="none" strike="noStrike" dirty="0" smtClean="0">
                <a:solidFill>
                  <a:schemeClr val="bg1"/>
                </a:solidFill>
                <a:latin typeface="Arial"/>
              </a:rPr>
              <a:t>collection </a:t>
            </a:r>
          </a:p>
          <a:p>
            <a:pPr marL="0" marR="0" lvl="0" indent="0" algn="l" fontAlgn="base"/>
            <a:r>
              <a:rPr lang="en-US" sz="900" i="0" u="none" strike="noStrike" dirty="0" smtClean="0">
                <a:solidFill>
                  <a:schemeClr val="bg1"/>
                </a:solidFill>
                <a:latin typeface="Arial"/>
              </a:rPr>
              <a:t>of </a:t>
            </a:r>
            <a:r>
              <a:rPr lang="en-US" sz="900" dirty="0" smtClean="0">
                <a:solidFill>
                  <a:schemeClr val="bg1"/>
                </a:solidFill>
                <a:latin typeface="Arial"/>
              </a:rPr>
              <a:t>cutting edge </a:t>
            </a:r>
            <a:r>
              <a:rPr lang="en-US" sz="900" i="0" u="none" strike="noStrike" dirty="0" smtClean="0">
                <a:solidFill>
                  <a:schemeClr val="bg1"/>
                </a:solidFill>
                <a:latin typeface="Arial"/>
              </a:rPr>
              <a:t>Ideas.</a:t>
            </a:r>
            <a:endParaRPr sz="900" i="0" u="none" strike="noStrike" dirty="0">
              <a:solidFill>
                <a:schemeClr val="bg1"/>
              </a:solidFill>
              <a:latin typeface="Arial"/>
            </a:endParaRPr>
          </a:p>
        </p:txBody>
      </p:sp>
      <p:pic>
        <p:nvPicPr>
          <p:cNvPr id="1037" name="Picture 13" descr="Custom Trend Reports Platfor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95400"/>
            <a:ext cx="9144001" cy="318158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384758" y="4309810"/>
            <a:ext cx="2282559" cy="523220"/>
          </a:xfrm>
          <a:prstGeom prst="rect">
            <a:avLst/>
          </a:prstGeom>
        </p:spPr>
        <p:txBody>
          <a:bodyPr vertOverflow="overflow" horzOverflow="overflow" wrap="square" lIns="91440" tIns="45720" rIns="91440" bIns="45720" numCol="1" rtlCol="0">
            <a:spAutoFit/>
          </a:bodyPr>
          <a:lstStyle/>
          <a:p>
            <a:pPr marR="0" lvl="0" algn="r" fontAlgn="base"/>
            <a:r>
              <a:rPr lang="en-US" sz="1000" b="1" i="0" u="none" strike="noStrike" dirty="0" smtClean="0">
                <a:solidFill>
                  <a:schemeClr val="bg1"/>
                </a:solidFill>
                <a:latin typeface="Arial"/>
              </a:rPr>
              <a:t>- Jeremy  Gutsche, MBA, CFA</a:t>
            </a:r>
          </a:p>
          <a:p>
            <a:pPr marR="0" lvl="0" algn="r" fontAlgn="base"/>
            <a:r>
              <a:rPr lang="en-US" sz="900" dirty="0" smtClean="0">
                <a:solidFill>
                  <a:schemeClr val="bg1"/>
                </a:solidFill>
                <a:latin typeface="Arial"/>
              </a:rPr>
              <a:t>CEO &amp; Award-Winning Author</a:t>
            </a:r>
            <a:endParaRPr lang="en-US" sz="900" i="0" u="none" strike="noStrike" dirty="0" smtClean="0">
              <a:solidFill>
                <a:schemeClr val="bg1"/>
              </a:solidFill>
              <a:latin typeface="Arial"/>
            </a:endParaRPr>
          </a:p>
          <a:p>
            <a:pPr marL="0" marR="0" lvl="0" indent="0" algn="r" fontAlgn="base"/>
            <a:endParaRPr sz="900" i="0" u="none" strike="noStrike" dirty="0">
              <a:solidFill>
                <a:schemeClr val="bg1"/>
              </a:solidFill>
              <a:latin typeface="Arial"/>
            </a:endParaRPr>
          </a:p>
        </p:txBody>
      </p:sp>
    </p:spTree>
    <p:extLst>
      <p:ext uri="{BB962C8B-B14F-4D97-AF65-F5344CB8AC3E}">
        <p14:creationId xmlns:p14="http://schemas.microsoft.com/office/powerpoint/2010/main" val="9972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remy\Desktop\!New Landing Page\TrendHunterAdvisoryImag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3163"/>
          <a:stretch/>
        </p:blipFill>
        <p:spPr bwMode="auto">
          <a:xfrm>
            <a:off x="457852" y="2420904"/>
            <a:ext cx="4991096" cy="12225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Jeremy\Desktop\!New Landing Page\TrendHunterAdvisoryImag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7852" t="52549" r="17275"/>
          <a:stretch/>
        </p:blipFill>
        <p:spPr bwMode="auto">
          <a:xfrm>
            <a:off x="5448947" y="2404862"/>
            <a:ext cx="3237853" cy="123855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Brace 2"/>
          <p:cNvSpPr/>
          <p:nvPr/>
        </p:nvSpPr>
        <p:spPr>
          <a:xfrm rot="5400000">
            <a:off x="3657951" y="774267"/>
            <a:ext cx="344296" cy="6237798"/>
          </a:xfrm>
          <a:prstGeom prst="rightBrace">
            <a:avLst>
              <a:gd name="adj1" fmla="val 54927"/>
              <a:gd name="adj2" fmla="val 5000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p:cNvSpPr/>
          <p:nvPr/>
        </p:nvSpPr>
        <p:spPr>
          <a:xfrm>
            <a:off x="1632871" y="4086861"/>
            <a:ext cx="6749129" cy="769441"/>
          </a:xfrm>
          <a:prstGeom prst="rect">
            <a:avLst/>
          </a:prstGeom>
        </p:spPr>
        <p:txBody>
          <a:bodyPr wrap="square">
            <a:spAutoFit/>
          </a:bodyPr>
          <a:lstStyle/>
          <a:p>
            <a:r>
              <a:rPr lang="en-US" sz="2800" b="1" dirty="0" smtClean="0">
                <a:solidFill>
                  <a:srgbClr val="00B050"/>
                </a:solidFill>
                <a:latin typeface="Arial" pitchFamily="34" charset="0"/>
                <a:cs typeface="Arial" pitchFamily="34" charset="0"/>
              </a:rPr>
              <a:t>Option 1: Advisory Trial - </a:t>
            </a:r>
            <a:r>
              <a:rPr lang="en-US" sz="2800" b="1" strike="sngStrike" dirty="0" smtClean="0">
                <a:solidFill>
                  <a:schemeClr val="bg1">
                    <a:lumMod val="65000"/>
                  </a:schemeClr>
                </a:solidFill>
                <a:latin typeface="Arial" pitchFamily="34" charset="0"/>
                <a:cs typeface="Arial" pitchFamily="34" charset="0"/>
              </a:rPr>
              <a:t>$24k</a:t>
            </a:r>
            <a:r>
              <a:rPr lang="en-US" sz="2800" b="1" dirty="0" smtClean="0">
                <a:solidFill>
                  <a:schemeClr val="bg1">
                    <a:lumMod val="65000"/>
                  </a:schemeClr>
                </a:solidFill>
                <a:latin typeface="Arial" pitchFamily="34" charset="0"/>
                <a:cs typeface="Arial" pitchFamily="34" charset="0"/>
              </a:rPr>
              <a:t> </a:t>
            </a:r>
            <a:r>
              <a:rPr lang="en-US" sz="2800" b="1" dirty="0" smtClean="0">
                <a:solidFill>
                  <a:schemeClr val="bg1">
                    <a:lumMod val="50000"/>
                  </a:schemeClr>
                </a:solidFill>
                <a:latin typeface="Arial" pitchFamily="34" charset="0"/>
                <a:cs typeface="Arial" pitchFamily="34" charset="0"/>
              </a:rPr>
              <a:t>&gt; </a:t>
            </a:r>
            <a:r>
              <a:rPr lang="en-US" sz="2800" b="1" dirty="0" smtClean="0">
                <a:solidFill>
                  <a:srgbClr val="00B050"/>
                </a:solidFill>
                <a:latin typeface="Arial" pitchFamily="34" charset="0"/>
                <a:cs typeface="Arial" pitchFamily="34" charset="0"/>
              </a:rPr>
              <a:t>$9k</a:t>
            </a:r>
            <a:endParaRPr lang="en-US" sz="2000" b="1" dirty="0" smtClean="0">
              <a:solidFill>
                <a:srgbClr val="00B050"/>
              </a:solidFill>
              <a:latin typeface="Arial" pitchFamily="34" charset="0"/>
              <a:cs typeface="Arial" pitchFamily="34" charset="0"/>
            </a:endParaRPr>
          </a:p>
          <a:p>
            <a:r>
              <a:rPr lang="en-US" sz="1600" b="1" dirty="0" smtClean="0">
                <a:solidFill>
                  <a:srgbClr val="00B050"/>
                </a:solidFill>
                <a:latin typeface="Arial" pitchFamily="34" charset="0"/>
                <a:cs typeface="Arial" pitchFamily="34" charset="0"/>
              </a:rPr>
              <a:t>Unlimited Users (Full Access) + 12 Custom Reports (1/Month)</a:t>
            </a:r>
          </a:p>
        </p:txBody>
      </p:sp>
      <p:sp>
        <p:nvSpPr>
          <p:cNvPr id="2" name="Rectangle 1"/>
          <p:cNvSpPr/>
          <p:nvPr/>
        </p:nvSpPr>
        <p:spPr>
          <a:xfrm>
            <a:off x="925519" y="3530943"/>
            <a:ext cx="662361" cy="261610"/>
          </a:xfrm>
          <a:prstGeom prst="rect">
            <a:avLst/>
          </a:prstGeom>
        </p:spPr>
        <p:txBody>
          <a:bodyPr wrap="none">
            <a:spAutoFit/>
          </a:bodyPr>
          <a:lstStyle/>
          <a:p>
            <a:r>
              <a:rPr lang="en-US" sz="1100" b="1" dirty="0" smtClean="0">
                <a:solidFill>
                  <a:schemeClr val="tx1">
                    <a:lumMod val="50000"/>
                    <a:lumOff val="50000"/>
                  </a:schemeClr>
                </a:solidFill>
                <a:latin typeface="Arial" charset="0"/>
              </a:rPr>
              <a:t>Library</a:t>
            </a:r>
            <a:endParaRPr lang="en-US" sz="1100" b="1" dirty="0">
              <a:solidFill>
                <a:schemeClr val="tx1">
                  <a:lumMod val="50000"/>
                  <a:lumOff val="50000"/>
                </a:schemeClr>
              </a:solidFill>
            </a:endParaRPr>
          </a:p>
        </p:txBody>
      </p:sp>
      <p:pic>
        <p:nvPicPr>
          <p:cNvPr id="28" name="sidebar image" descr="sidebar image"/>
          <p:cNvPicPr>
            <a:picLocks noChangeAspect="1"/>
          </p:cNvPicPr>
          <p:nvPr/>
        </p:nvPicPr>
        <p:blipFill>
          <a:blip r:embed="rId4"/>
          <a:stretch>
            <a:fillRect/>
          </a:stretch>
        </p:blipFill>
        <p:spPr>
          <a:xfrm>
            <a:off x="0" y="0"/>
            <a:ext cx="142875" cy="6858000"/>
          </a:xfrm>
          <a:prstGeom prst="rect">
            <a:avLst/>
          </a:prstGeom>
        </p:spPr>
      </p:pic>
      <p:pic>
        <p:nvPicPr>
          <p:cNvPr id="12" name="TH Pro logo" descr="TH Pro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
        <p:nvSpPr>
          <p:cNvPr id="13" name="Rectangle 12"/>
          <p:cNvSpPr/>
          <p:nvPr/>
        </p:nvSpPr>
        <p:spPr>
          <a:xfrm>
            <a:off x="1629961" y="5115339"/>
            <a:ext cx="7124571" cy="461665"/>
          </a:xfrm>
          <a:prstGeom prst="rect">
            <a:avLst/>
          </a:prstGeom>
        </p:spPr>
        <p:txBody>
          <a:bodyPr wrap="square">
            <a:spAutoFit/>
          </a:bodyPr>
          <a:lstStyle/>
          <a:p>
            <a:r>
              <a:rPr lang="en-US" sz="2400" b="1" dirty="0" smtClean="0">
                <a:solidFill>
                  <a:schemeClr val="bg1">
                    <a:lumMod val="65000"/>
                  </a:schemeClr>
                </a:solidFill>
                <a:latin typeface="Arial" pitchFamily="34" charset="0"/>
                <a:cs typeface="Arial" pitchFamily="34" charset="0"/>
              </a:rPr>
              <a:t>Option 2: 2014 Trend Library Only - $2k / User</a:t>
            </a:r>
            <a:endParaRPr lang="en-US" sz="1200" b="1" dirty="0" smtClean="0">
              <a:solidFill>
                <a:schemeClr val="bg1">
                  <a:lumMod val="65000"/>
                </a:schemeClr>
              </a:solidFill>
              <a:latin typeface="Arial" pitchFamily="34" charset="0"/>
              <a:cs typeface="Arial" pitchFamily="34" charset="0"/>
            </a:endParaRPr>
          </a:p>
        </p:txBody>
      </p:sp>
      <p:sp>
        <p:nvSpPr>
          <p:cNvPr id="17" name="TextBox 16"/>
          <p:cNvSpPr txBox="1"/>
          <p:nvPr/>
        </p:nvSpPr>
        <p:spPr>
          <a:xfrm>
            <a:off x="304800" y="86380"/>
            <a:ext cx="8749636" cy="584775"/>
          </a:xfrm>
          <a:prstGeom prst="rect">
            <a:avLst/>
          </a:prstGeom>
        </p:spPr>
        <p:txBody>
          <a:bodyPr vertOverflow="overflow" horzOverflow="overflow" wrap="square" lIns="91440" tIns="45720" rIns="91440" bIns="45720" numCol="1" rtlCol="0">
            <a:spAutoFit/>
          </a:bodyPr>
          <a:lstStyle/>
          <a:p>
            <a:pPr lvl="0" fontAlgn="base"/>
            <a:r>
              <a:rPr lang="en-US" sz="3200" b="1" dirty="0" smtClean="0">
                <a:solidFill>
                  <a:schemeClr val="bg1">
                    <a:lumMod val="50000"/>
                  </a:schemeClr>
                </a:solidFill>
                <a:latin typeface="Arial" pitchFamily="34" charset="0"/>
                <a:cs typeface="Arial" pitchFamily="34" charset="0"/>
              </a:rPr>
              <a:t>Get a Discounted Trial or Library </a:t>
            </a:r>
            <a:endParaRPr lang="en-US" sz="2800" i="1" dirty="0">
              <a:solidFill>
                <a:schemeClr val="bg1">
                  <a:lumMod val="50000"/>
                </a:schemeClr>
              </a:solidFill>
              <a:latin typeface="Arial" pitchFamily="34" charset="0"/>
              <a:cs typeface="Arial" pitchFamily="34" charset="0"/>
            </a:endParaRPr>
          </a:p>
        </p:txBody>
      </p:sp>
      <p:sp>
        <p:nvSpPr>
          <p:cNvPr id="18" name="TextBox 17"/>
          <p:cNvSpPr txBox="1"/>
          <p:nvPr/>
        </p:nvSpPr>
        <p:spPr>
          <a:xfrm>
            <a:off x="285750" y="671155"/>
            <a:ext cx="8768686" cy="646331"/>
          </a:xfrm>
          <a:prstGeom prst="rect">
            <a:avLst/>
          </a:prstGeom>
        </p:spPr>
        <p:txBody>
          <a:bodyPr vertOverflow="overflow" horzOverflow="overflow" wrap="square" lIns="91440" tIns="45720" rIns="91440" bIns="45720" numCol="1" rtlCol="0">
            <a:spAutoFit/>
          </a:bodyPr>
          <a:lstStyle/>
          <a:p>
            <a:pPr eaLnBrk="0" fontAlgn="base" hangingPunct="0">
              <a:spcBef>
                <a:spcPct val="0"/>
              </a:spcBef>
              <a:spcAft>
                <a:spcPct val="0"/>
              </a:spcAft>
            </a:pPr>
            <a:r>
              <a:rPr lang="en-US" dirty="0" smtClean="0">
                <a:solidFill>
                  <a:schemeClr val="tx1">
                    <a:lumMod val="50000"/>
                    <a:lumOff val="50000"/>
                  </a:schemeClr>
                </a:solidFill>
                <a:latin typeface="Arial" charset="0"/>
              </a:rPr>
              <a:t>Let’s schedule a call to chat about how you can join </a:t>
            </a:r>
            <a:r>
              <a:rPr lang="en-US" dirty="0">
                <a:solidFill>
                  <a:schemeClr val="tx1">
                    <a:lumMod val="50000"/>
                    <a:lumOff val="50000"/>
                  </a:schemeClr>
                </a:solidFill>
                <a:latin typeface="Arial" charset="0"/>
              </a:rPr>
              <a:t>leading brands who </a:t>
            </a:r>
            <a:r>
              <a:rPr lang="en-US" dirty="0" smtClean="0">
                <a:solidFill>
                  <a:schemeClr val="tx1">
                    <a:lumMod val="50000"/>
                    <a:lumOff val="50000"/>
                  </a:schemeClr>
                </a:solidFill>
                <a:latin typeface="Arial" charset="0"/>
              </a:rPr>
              <a:t>rely on our dedicated advisers and a custom version of the </a:t>
            </a:r>
            <a:r>
              <a:rPr lang="en-US" b="1" u="sng" dirty="0" smtClean="0">
                <a:solidFill>
                  <a:schemeClr val="tx1">
                    <a:lumMod val="50000"/>
                    <a:lumOff val="50000"/>
                  </a:schemeClr>
                </a:solidFill>
                <a:latin typeface="Arial" charset="0"/>
              </a:rPr>
              <a:t>world’s #1 trend platform</a:t>
            </a:r>
            <a:endParaRPr lang="en-US" sz="1400" b="1" u="sng" dirty="0">
              <a:solidFill>
                <a:schemeClr val="tx1">
                  <a:lumMod val="50000"/>
                  <a:lumOff val="50000"/>
                </a:schemeClr>
              </a:solidFill>
              <a:latin typeface="Arial" charset="0"/>
            </a:endParaRPr>
          </a:p>
        </p:txBody>
      </p:sp>
      <p:pic>
        <p:nvPicPr>
          <p:cNvPr id="1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2563" y="6343121"/>
            <a:ext cx="87788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27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8" descr="Image8"/>
          <p:cNvPicPr>
            <a:picLocks noChangeAspect="1"/>
          </p:cNvPicPr>
          <p:nvPr/>
        </p:nvPicPr>
        <p:blipFill rotWithShape="1">
          <a:blip r:embed="rId2" cstate="email">
            <a:extLst>
              <a:ext uri="{28A0092B-C50C-407E-A947-70E740481C1C}">
                <a14:useLocalDpi xmlns:a14="http://schemas.microsoft.com/office/drawing/2010/main"/>
              </a:ext>
            </a:extLst>
          </a:blip>
          <a:srcRect l="4814" t="21280" r="1666" b="4978"/>
          <a:stretch/>
        </p:blipFill>
        <p:spPr>
          <a:xfrm>
            <a:off x="609596" y="1845731"/>
            <a:ext cx="8060267" cy="4766735"/>
          </a:xfrm>
          <a:prstGeom prst="rect">
            <a:avLst/>
          </a:prstGeom>
        </p:spPr>
      </p:pic>
      <p:sp>
        <p:nvSpPr>
          <p:cNvPr id="3" name="Rectangle 2"/>
          <p:cNvSpPr/>
          <p:nvPr/>
        </p:nvSpPr>
        <p:spPr>
          <a:xfrm>
            <a:off x="135466" y="1"/>
            <a:ext cx="9008533" cy="1261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p:cNvSpPr txBox="1">
            <a:spLocks noChangeArrowheads="1"/>
          </p:cNvSpPr>
          <p:nvPr/>
        </p:nvSpPr>
        <p:spPr bwMode="auto">
          <a:xfrm>
            <a:off x="285750" y="757167"/>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lvl="0" fontAlgn="base"/>
            <a:r>
              <a:rPr lang="en-US" sz="1800" dirty="0" smtClean="0">
                <a:solidFill>
                  <a:schemeClr val="tx1">
                    <a:lumMod val="50000"/>
                    <a:lumOff val="50000"/>
                  </a:schemeClr>
                </a:solidFill>
                <a:latin typeface="Arial"/>
              </a:rPr>
              <a:t>The following sample features 20 of our 2,000 PRO Trends. For full access or custom reports, contact us of special offers at: </a:t>
            </a:r>
            <a:r>
              <a:rPr lang="en-US" sz="1800" b="1" dirty="0" smtClean="0">
                <a:solidFill>
                  <a:schemeClr val="tx1">
                    <a:lumMod val="50000"/>
                    <a:lumOff val="50000"/>
                  </a:schemeClr>
                </a:solidFill>
                <a:latin typeface="Arial"/>
              </a:rPr>
              <a:t>TrendReports@TrendHunter.com</a:t>
            </a:r>
            <a:endParaRPr lang="en-US" sz="1800" b="1" dirty="0">
              <a:solidFill>
                <a:schemeClr val="tx1">
                  <a:lumMod val="50000"/>
                  <a:lumOff val="50000"/>
                </a:schemeClr>
              </a:solidFill>
              <a:latin typeface="Arial"/>
            </a:endParaRPr>
          </a:p>
        </p:txBody>
      </p:sp>
      <p:sp>
        <p:nvSpPr>
          <p:cNvPr id="6" name="TextBox 5"/>
          <p:cNvSpPr txBox="1"/>
          <p:nvPr/>
        </p:nvSpPr>
        <p:spPr>
          <a:xfrm>
            <a:off x="304799" y="101601"/>
            <a:ext cx="8839199" cy="769441"/>
          </a:xfrm>
          <a:prstGeom prst="rect">
            <a:avLst/>
          </a:prstGeom>
        </p:spPr>
        <p:txBody>
          <a:bodyPr vertOverflow="overflow" horzOverflow="overflow" wrap="square" lIns="91440" tIns="45720" rIns="91440" bIns="45720" numCol="1" rtlCol="0">
            <a:spAutoFit/>
          </a:bodyPr>
          <a:lstStyle/>
          <a:p>
            <a:pPr lvl="0" fontAlgn="base"/>
            <a:r>
              <a:rPr lang="en-US" sz="4400" b="1" dirty="0" smtClean="0">
                <a:solidFill>
                  <a:srgbClr val="FF0000"/>
                </a:solidFill>
                <a:latin typeface="Arial" pitchFamily="34" charset="0"/>
                <a:cs typeface="Arial" pitchFamily="34" charset="0"/>
              </a:rPr>
              <a:t>20 Hot Trends For 2014</a:t>
            </a:r>
            <a:endParaRPr lang="en-US" sz="4400" b="1" dirty="0">
              <a:solidFill>
                <a:srgbClr val="FF0000"/>
              </a:solidFill>
              <a:latin typeface="Arial" pitchFamily="34" charset="0"/>
              <a:cs typeface="Arial" pitchFamily="34" charset="0"/>
            </a:endParaRPr>
          </a:p>
        </p:txBody>
      </p:sp>
      <p:pic>
        <p:nvPicPr>
          <p:cNvPr id="7" name="sidebar image" descr="sidebar image"/>
          <p:cNvPicPr>
            <a:picLocks noChangeAspect="1"/>
          </p:cNvPicPr>
          <p:nvPr/>
        </p:nvPicPr>
        <p:blipFill>
          <a:blip r:embed="rId3"/>
          <a:stretch>
            <a:fillRect/>
          </a:stretch>
        </p:blipFill>
        <p:spPr>
          <a:xfrm>
            <a:off x="0" y="0"/>
            <a:ext cx="142875" cy="6858000"/>
          </a:xfrm>
          <a:prstGeom prst="rect">
            <a:avLst/>
          </a:prstGeom>
        </p:spPr>
      </p:pic>
      <p:pic>
        <p:nvPicPr>
          <p:cNvPr id="8" name="TH Pro logo" descr="TH Pro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Micro-Adaptation</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Retailers adjust to the lack of space in large cities with micro pop-up stores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Traditionally used as a way to create urgency among consumers, pop-up shops are now becoming a necessity in largely populated cities across the world. As a result, companies are opening small, temporary locations in seemingly odd places, such as subways or parked trucks. This satisfies the consumer desire for convenience, while ensuring companies adapt to today's (figuratively and literally) crowded market.</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http://www.trendhunter.com/id/215508</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476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667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5143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39947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Couture Street Vendors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Chanel Vending Cart in London's Covent Garden is Glam</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4478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Scannable Subway Libraries</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Physical Digital Library in Bucharest Subway Lets Passengers Read</a:t>
            </a:r>
          </a:p>
        </p:txBody>
      </p:sp>
      <p:pic>
        <p:nvPicPr>
          <p:cNvPr id="38" name="Image" descr="Image">
            <a:hlinkClick r:id="rId24" tooltip="Go to trend"/>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0858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Virtual Subway Supermarkets</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Homeplus Uses Clever Marketing Campaign to Become Number One</a:t>
            </a:r>
          </a:p>
        </p:txBody>
      </p:sp>
      <p:pic>
        <p:nvPicPr>
          <p:cNvPr id="43" name="Image" descr="Image">
            <a:hlinkClick r:id="rId27" tooltip="Go to trend"/>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95250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Scannable Product Deliveries</a:t>
            </a:r>
          </a:p>
        </p:txBody>
      </p:sp>
      <p:sp>
        <p:nvSpPr>
          <p:cNvPr id="47" name="TextBox 46"/>
          <p:cNvSpPr txBox="1"/>
          <p:nvPr/>
        </p:nvSpPr>
        <p:spPr>
          <a:xfrm>
            <a:off x="4619625" y="5387296"/>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dirty="0">
                <a:solidFill>
                  <a:srgbClr val="000000"/>
                </a:solidFill>
                <a:latin typeface="Arial"/>
              </a:rPr>
              <a:t>Walmart and P&amp;G's </a:t>
            </a:r>
            <a:r>
              <a:rPr sz="800" b="0" i="0" u="none" strike="noStrike" dirty="0" err="1">
                <a:solidFill>
                  <a:srgbClr val="000000"/>
                </a:solidFill>
                <a:latin typeface="Arial"/>
              </a:rPr>
              <a:t>PGMobile</a:t>
            </a:r>
            <a:r>
              <a:rPr sz="800" b="0" i="0" u="none" strike="noStrike" dirty="0">
                <a:solidFill>
                  <a:srgbClr val="000000"/>
                </a:solidFill>
                <a:latin typeface="Arial"/>
              </a:rPr>
              <a:t> Trucks Offer Convenience &amp; Accessibility</a:t>
            </a:r>
          </a:p>
        </p:txBody>
      </p:sp>
      <p:pic>
        <p:nvPicPr>
          <p:cNvPr id="48" name="Image" descr="Image">
            <a:hlinkClick r:id="rId30" tooltip="Go to trend"/>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108585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Hipster Pop-Up Newsstands</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Newsstand Pop-Up Business Supports Independent Publications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Social Good</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Social Commerce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Social media influences e-commerce in a way that encourages community buying</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Social media has not only changed the way consumers communicate, but the way they shop as well. Recently, the world of e-commerce has begun mimicking its communication-based digital counterpart of social media, resulting in online community-enabled purchasing. This social commerce speaks to consumers' need to stay connected to their peers during purchase decisions, providing reassurance in their decision and satiating the need [continued online]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http://www.trendhunter.com/id/215517</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905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381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5048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7660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Pinboard Web Shops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'Amazon Collections' is a Pinterest Look-Alike</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50495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Social Media Shopping Platforms</a:t>
            </a:r>
          </a:p>
        </p:txBody>
      </p:sp>
      <p:sp>
        <p:nvSpPr>
          <p:cNvPr id="37" name="TextBox 36"/>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Nathan Hubbard is Looking to Introduce Twitter Shopping</a:t>
            </a:r>
          </a:p>
        </p:txBody>
      </p:sp>
      <p:pic>
        <p:nvPicPr>
          <p:cNvPr id="38"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40970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Captivating E- Commerce Experiments</a:t>
            </a:r>
          </a:p>
        </p:txBody>
      </p:sp>
      <p:sp>
        <p:nvSpPr>
          <p:cNvPr id="42" name="TextBox 41"/>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Elle has Taken to Social Media to Revolutionize E-commerce</a:t>
            </a:r>
          </a:p>
        </p:txBody>
      </p:sp>
      <p:pic>
        <p:nvPicPr>
          <p:cNvPr id="43"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8572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Rights-Based Organic Food</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Grocerybunny Makes Quality Produce More Accessible and Affordable</a:t>
            </a:r>
          </a:p>
        </p:txBody>
      </p:sp>
      <p:pic>
        <p:nvPicPr>
          <p:cNvPr id="48"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64770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Social Media Shopping Catalogs</a:t>
            </a:r>
          </a:p>
        </p:txBody>
      </p:sp>
      <p:sp>
        <p:nvSpPr>
          <p:cNvPr id="52" name="TextBox 51"/>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Pickie is a Personalized Magazine Based on Your Online Interactions</a:t>
            </a:r>
          </a:p>
        </p:txBody>
      </p:sp>
    </p:spTree>
    <p:extLst>
      <p:ext uri="{BB962C8B-B14F-4D97-AF65-F5344CB8AC3E}">
        <p14:creationId xmlns:p14="http://schemas.microsoft.com/office/powerpoint/2010/main" val="145421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Consumer-Controlled Innovations</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Involving consumers in the creation of products boosts branding</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 step above crowdsourcing, consumer-controlled innovations allow customers to take part in the creation of actual products. This signifies a shift in the consumer-company dynamic, as it becomes clear the best way to ensure customer satisfaction, is to give the customer control of the brand.</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http://www.trendhunter.com/id/215490</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143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286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5143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45745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Crowdsourced Travel Maps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KLM's Must See Map Lets You &amp; Friends Create Maps by Selecting Must-Sees</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08585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Crowdsourced Chip Contests</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Lay's 'Do Us a Flavor' Challenge Asks Americans to Get Creative</a:t>
            </a:r>
          </a:p>
        </p:txBody>
      </p:sp>
      <p:pic>
        <p:nvPicPr>
          <p:cNvPr id="38" name="Image" descr="Image">
            <a:hlinkClick r:id="rId24" tooltip="Go to trend"/>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428750" cy="38100"/>
          </a:xfrm>
          <a:prstGeom prst="rect">
            <a:avLst/>
          </a:prstGeom>
        </p:spPr>
      </p:pic>
      <p:sp>
        <p:nvSpPr>
          <p:cNvPr id="41" name="TextBox 40"/>
          <p:cNvSpPr txBox="1"/>
          <p:nvPr/>
        </p:nvSpPr>
        <p:spPr>
          <a:xfrm>
            <a:off x="6810375" y="31337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dirty="0">
                <a:solidFill>
                  <a:srgbClr val="000000"/>
                </a:solidFill>
                <a:latin typeface="Arial"/>
              </a:rPr>
              <a:t>Community </a:t>
            </a:r>
            <a:r>
              <a:rPr sz="1000" b="1" i="0" u="none" strike="noStrike" dirty="0" err="1">
                <a:solidFill>
                  <a:srgbClr val="000000"/>
                </a:solidFill>
                <a:latin typeface="Arial"/>
              </a:rPr>
              <a:t>Crowdsourced</a:t>
            </a:r>
            <a:r>
              <a:rPr sz="1000" b="1" i="0" u="none" strike="noStrike" dirty="0">
                <a:solidFill>
                  <a:srgbClr val="000000"/>
                </a:solidFill>
                <a:latin typeface="Arial"/>
              </a:rPr>
              <a:t> Beer</a:t>
            </a:r>
          </a:p>
        </p:txBody>
      </p:sp>
      <p:sp>
        <p:nvSpPr>
          <p:cNvPr id="42" name="TextBox 41"/>
          <p:cNvSpPr txBox="1"/>
          <p:nvPr/>
        </p:nvSpPr>
        <p:spPr>
          <a:xfrm>
            <a:off x="6810375" y="3441463"/>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Meantime Brewing's Hop Harvest is Happening Across the City of London</a:t>
            </a:r>
          </a:p>
        </p:txBody>
      </p:sp>
      <p:pic>
        <p:nvPicPr>
          <p:cNvPr id="43" name="Image" descr="Image">
            <a:hlinkClick r:id="rId27" tooltip="Go to trend"/>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10477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Gaming Logo Mockups</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Contest Invites Designers to Mockup the Playstation 4 Logo</a:t>
            </a:r>
          </a:p>
        </p:txBody>
      </p:sp>
      <p:pic>
        <p:nvPicPr>
          <p:cNvPr id="48" name="Image" descr="Image">
            <a:hlinkClick r:id="rId30" tooltip="Go to trend"/>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70485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Crowdfunded Show-Reviving Sites</a:t>
            </a:r>
          </a:p>
        </p:txBody>
      </p:sp>
      <p:sp>
        <p:nvSpPr>
          <p:cNvPr id="52" name="TextBox 51"/>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Reupp Platform Lets Users Pledge Money to Revive TV Shows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Gamble Economics</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Today's fast pace means less conceptualizing and more testing</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Most startups had clued in to the value of quick testing years ago, with large companies lagging behind and aiming for perfection before execution. Recently, however, it seems companies are learning this valuable lesson the hard way, especially during the recession. With both large and small corporations understanding the value of soft launches, a demand for devices, apps, or platforms that make testing easier can be observed.</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+ 30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http://www.trendhunter.com/id/215538</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762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33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5143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12979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Binary Decision Retail Apps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'A/B' App Lets You Split-Test Purchase Decisions Among Friends</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2192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Newbie-Friendly App Development Platforms</a:t>
            </a:r>
          </a:p>
        </p:txBody>
      </p:sp>
      <p:sp>
        <p:nvSpPr>
          <p:cNvPr id="37" name="TextBox 36"/>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AppSeed Turns Sketches into Functioning Prototypes</a:t>
            </a:r>
          </a:p>
        </p:txBody>
      </p:sp>
      <p:pic>
        <p:nvPicPr>
          <p:cNvPr id="38" name="Image" descr="Image">
            <a:hlinkClick r:id="rId24" tooltip="Go to trend"/>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0477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Kid-Friendly Crowdfunding Platforms</a:t>
            </a:r>
          </a:p>
        </p:txBody>
      </p:sp>
      <p:sp>
        <p:nvSpPr>
          <p:cNvPr id="42" name="TextBox 41"/>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'Piggybackr' Teaches Youth the Power of Crowdfunding</a:t>
            </a:r>
          </a:p>
        </p:txBody>
      </p:sp>
      <p:pic>
        <p:nvPicPr>
          <p:cNvPr id="43" name="Image" descr="Image">
            <a:hlinkClick r:id="rId27" tooltip="Go to trend"/>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5810250" y="4000500"/>
            <a:ext cx="1905000" cy="1247775"/>
          </a:xfrm>
          <a:prstGeom prst="rect">
            <a:avLst/>
          </a:prstGeom>
        </p:spPr>
      </p:pic>
      <p:pic>
        <p:nvPicPr>
          <p:cNvPr id="44"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5" name="bar1" descr="bar1"/>
          <p:cNvPicPr>
            <a:picLocks noChangeAspect="1"/>
          </p:cNvPicPr>
          <p:nvPr/>
        </p:nvPicPr>
        <p:blipFill>
          <a:blip r:embed="rId29"/>
          <a:stretch>
            <a:fillRect/>
          </a:stretch>
        </p:blipFill>
        <p:spPr>
          <a:xfrm>
            <a:off x="5810250" y="5238750"/>
            <a:ext cx="781050" cy="38100"/>
          </a:xfrm>
          <a:prstGeom prst="rect">
            <a:avLst/>
          </a:prstGeom>
        </p:spPr>
      </p:pic>
      <p:sp>
        <p:nvSpPr>
          <p:cNvPr id="46" name="TextBox 45"/>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Crowdfunded Loan Platforms</a:t>
            </a:r>
          </a:p>
        </p:txBody>
      </p:sp>
      <p:sp>
        <p:nvSpPr>
          <p:cNvPr id="47" name="TextBox 46"/>
          <p:cNvSpPr txBox="1"/>
          <p:nvPr/>
        </p:nvSpPr>
        <p:spPr>
          <a:xfrm>
            <a:off x="571500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'hellomerci' Platform Helps You Get a Loan While Avoiding the Bank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4EA9"/>
                </a:solidFill>
                <a:latin typeface="Arial"/>
              </a:rPr>
              <a:t>Modest-Chic</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The rise of conventional couture redefines what it means to be attractive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fashion industry had its roots planted in sexuality for quite some time; however, this changes as the definition of what's attractive shifts away from explicit physicality and more toward intellect. Resulting in more modest, yet modern apparel, this movement changes more than just the fashion industry. Companies from all industries can benefit from putting less emphasis on physical sexuality in advertising and marketing st [continued online]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http://www.trendhunter.com/id/204330</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191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381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7660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Romantic Goth Girl Apparel</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Stéphane Rolland AW14 Collection Channels Wednesday Addams</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46685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Amish-Inspired Streetwear Editorials</a:t>
            </a:r>
          </a:p>
        </p:txBody>
      </p:sp>
      <p:sp>
        <p:nvSpPr>
          <p:cNvPr id="37" name="TextBox 36"/>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Aitken Jolly Exit Fashion Story Shows Urban Attire</a:t>
            </a:r>
          </a:p>
        </p:txBody>
      </p:sp>
      <p:pic>
        <p:nvPicPr>
          <p:cNvPr id="38" name="Image" descr="Image">
            <a:hlinkClick r:id="rId24" tooltip="Go to trend"/>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48590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Chic Conservative Fashion Captures</a:t>
            </a:r>
          </a:p>
        </p:txBody>
      </p:sp>
      <p:sp>
        <p:nvSpPr>
          <p:cNvPr id="42" name="TextBox 41"/>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'Amish' Fashion Series Incorporates Neutral Ton</a:t>
            </a:r>
          </a:p>
        </p:txBody>
      </p:sp>
      <p:pic>
        <p:nvPicPr>
          <p:cNvPr id="43" name="Image" descr="Image">
            <a:hlinkClick r:id="rId27" tooltip="Go to trend"/>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11239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Comfy Modest Female Fashion</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Kelly Love AW 2013 Collection is Full of Simple Flirty Fashion</a:t>
            </a:r>
          </a:p>
        </p:txBody>
      </p:sp>
      <p:pic>
        <p:nvPicPr>
          <p:cNvPr id="48" name="Image" descr="Image">
            <a:hlinkClick r:id="rId30" tooltip="Go to trend"/>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125730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Artist Homage Catalogs</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Eudon Choi Autumn/Winter 2013/2014 Collection Channels Frida Kahlo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08B400"/>
                </a:solidFill>
                <a:latin typeface="Arial"/>
              </a:rPr>
              <a:t>Edgy Environmentalism</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Consumers are responding to more subversive calls to action</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Though the dialogue around environmentalism has never been more ubiquitous, those invested in the cause are turning to more unexpected ways of getting the message across, like graffiti. This edgy approach is not only more intriguing to viewers, but creates an appealing air of exclusivity to those invested in environmentalism by attaching itself to a sub-culture.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http://www.trendhunter.com/id/202535</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905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286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52500" y="1905000"/>
            <a:ext cx="1905000" cy="1257300"/>
          </a:xfrm>
          <a:prstGeom prst="rect">
            <a:avLst/>
          </a:prstGeom>
        </p:spPr>
      </p:pic>
      <p:pic>
        <p:nvPicPr>
          <p:cNvPr id="29" name="bar1" descr="bar1"/>
          <p:cNvPicPr>
            <a:picLocks noChangeAspect="1"/>
          </p:cNvPicPr>
          <p:nvPr/>
        </p:nvPicPr>
        <p:blipFill>
          <a:blip r:embed="rId18"/>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9"/>
          <a:stretch>
            <a:fillRect/>
          </a:stretch>
        </p:blipFill>
        <p:spPr>
          <a:xfrm>
            <a:off x="952500" y="3143250"/>
            <a:ext cx="156210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Grassy Street Art</a:t>
            </a:r>
          </a:p>
        </p:txBody>
      </p:sp>
      <p:sp>
        <p:nvSpPr>
          <p:cNvPr id="32" name="TextBox 31"/>
          <p:cNvSpPr txBox="1"/>
          <p:nvPr/>
        </p:nvSpPr>
        <p:spPr>
          <a:xfrm>
            <a:off x="857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Mosstika Urban Greenery Decorates Urban Landscapes in Eco-Conscious Ways</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19500" y="1905000"/>
            <a:ext cx="1905000" cy="1257300"/>
          </a:xfrm>
          <a:prstGeom prst="rect">
            <a:avLst/>
          </a:prstGeom>
        </p:spPr>
      </p:pic>
      <p:pic>
        <p:nvPicPr>
          <p:cNvPr id="34" name="bar1" descr="bar1"/>
          <p:cNvPicPr>
            <a:picLocks noChangeAspect="1"/>
          </p:cNvPicPr>
          <p:nvPr/>
        </p:nvPicPr>
        <p:blipFill>
          <a:blip r:embed="rId18"/>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2"/>
          <a:stretch>
            <a:fillRect/>
          </a:stretch>
        </p:blipFill>
        <p:spPr>
          <a:xfrm>
            <a:off x="3619500" y="3143250"/>
            <a:ext cx="104775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Sustainable Public Graffiti Art</a:t>
            </a:r>
          </a:p>
        </p:txBody>
      </p:sp>
      <p:sp>
        <p:nvSpPr>
          <p:cNvPr id="37" name="TextBox 36"/>
          <p:cNvSpPr txBox="1"/>
          <p:nvPr/>
        </p:nvSpPr>
        <p:spPr>
          <a:xfrm>
            <a:off x="3524250" y="3311252"/>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dirty="0">
                <a:solidFill>
                  <a:srgbClr val="000000"/>
                </a:solidFill>
                <a:latin typeface="Arial"/>
              </a:rPr>
              <a:t>London's </a:t>
            </a:r>
            <a:r>
              <a:rPr sz="800" b="0" i="0" u="none" strike="noStrike" dirty="0" err="1">
                <a:solidFill>
                  <a:srgbClr val="000000"/>
                </a:solidFill>
                <a:latin typeface="Arial"/>
              </a:rPr>
              <a:t>Mossberger</a:t>
            </a:r>
            <a:r>
              <a:rPr sz="800" b="0" i="0" u="none" strike="noStrike" dirty="0">
                <a:solidFill>
                  <a:srgbClr val="000000"/>
                </a:solidFill>
                <a:latin typeface="Arial"/>
              </a:rPr>
              <a:t> Project by Anna </a:t>
            </a:r>
            <a:r>
              <a:rPr sz="800" b="0" i="0" u="none" strike="noStrike" dirty="0" err="1">
                <a:solidFill>
                  <a:srgbClr val="000000"/>
                </a:solidFill>
                <a:latin typeface="Arial"/>
              </a:rPr>
              <a:t>Garforth</a:t>
            </a:r>
            <a:endParaRPr sz="800" b="0" i="0" u="none" strike="noStrike" dirty="0">
              <a:solidFill>
                <a:srgbClr val="000000"/>
              </a:solidFill>
              <a:latin typeface="Arial"/>
            </a:endParaRPr>
          </a:p>
        </p:txBody>
      </p:sp>
      <p:pic>
        <p:nvPicPr>
          <p:cNvPr id="38" name="Image" descr="Image">
            <a:hlinkClick r:id="rId23" tooltip="Go to trend"/>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8"/>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5"/>
          <a:stretch>
            <a:fillRect/>
          </a:stretch>
        </p:blipFill>
        <p:spPr>
          <a:xfrm>
            <a:off x="6286500" y="3143250"/>
            <a:ext cx="97155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Muddy Urban Art</a:t>
            </a:r>
          </a:p>
        </p:txBody>
      </p:sp>
      <p:sp>
        <p:nvSpPr>
          <p:cNvPr id="42" name="TextBox 41"/>
          <p:cNvSpPr txBox="1"/>
          <p:nvPr/>
        </p:nvSpPr>
        <p:spPr>
          <a:xfrm>
            <a:off x="6191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Eco Graffiti Uses Mud, Not Spray Paint, to Convey a Message</a:t>
            </a:r>
          </a:p>
        </p:txBody>
      </p:sp>
      <p:pic>
        <p:nvPicPr>
          <p:cNvPr id="43" name="Image" descr="Image">
            <a:hlinkClick r:id="rId26" tooltip="Go to trend"/>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8"/>
          <a:stretch>
            <a:fillRect/>
          </a:stretch>
        </p:blipFill>
        <p:spPr>
          <a:xfrm>
            <a:off x="952500" y="5238750"/>
            <a:ext cx="118110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Off-Putting Tree Sculptures</a:t>
            </a:r>
          </a:p>
        </p:txBody>
      </p:sp>
      <p:sp>
        <p:nvSpPr>
          <p:cNvPr id="47" name="TextBox 46"/>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Giuseppe Penone's Trees Play with the Limits Between Man and Nature</a:t>
            </a:r>
          </a:p>
        </p:txBody>
      </p:sp>
      <p:pic>
        <p:nvPicPr>
          <p:cNvPr id="48" name="Image" descr="Image">
            <a:hlinkClick r:id="rId29" tooltip="Go to trend"/>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1"/>
          <a:stretch>
            <a:fillRect/>
          </a:stretch>
        </p:blipFill>
        <p:spPr>
          <a:xfrm>
            <a:off x="3619500" y="5238750"/>
            <a:ext cx="123825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Vibrantly Crude Street Art</a:t>
            </a:r>
          </a:p>
        </p:txBody>
      </p:sp>
      <p:sp>
        <p:nvSpPr>
          <p:cNvPr id="52" name="TextBox 51"/>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Etam Cru Collective Produces Brilliant Four-Story Murals in Poland</a:t>
            </a:r>
          </a:p>
        </p:txBody>
      </p:sp>
      <p:pic>
        <p:nvPicPr>
          <p:cNvPr id="53" name="Image" descr="Image">
            <a:hlinkClick r:id="rId32" tooltip="Go to trend"/>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4"/>
          <a:stretch>
            <a:fillRect/>
          </a:stretch>
        </p:blipFill>
        <p:spPr>
          <a:xfrm>
            <a:off x="6286500" y="5238750"/>
            <a:ext cx="121920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Revolver Bottle Openers</a:t>
            </a:r>
          </a:p>
        </p:txBody>
      </p:sp>
      <p:sp>
        <p:nvSpPr>
          <p:cNvPr id="57" name="TextBox 56"/>
          <p:cNvSpPr txBox="1"/>
          <p:nvPr/>
        </p:nvSpPr>
        <p:spPr>
          <a:xfrm>
            <a:off x="6191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Cast Iron Accessories Will Pop Your Brews in Style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Omnipresent Connectivity</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Consumers are seeking out a more accessible way to stay connected</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ubiquity of tech culture and tech products is influencing a consumer demand for more affordable goods. Whether it be lightweight tablets or smartphones designed for long-term value, the tech industry, previously seen as somewhat elite and inaccessible, is making a turn for the inexpensive. This affordability not only applies to the tech market, but could more broadly influence typically high-end markets like fashion or auto.</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http://www.trendhunter.com/id/203753</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762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714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286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52500" y="1905000"/>
            <a:ext cx="1905000" cy="1247775"/>
          </a:xfrm>
          <a:prstGeom prst="rect">
            <a:avLst/>
          </a:prstGeom>
        </p:spPr>
      </p:pic>
      <p:pic>
        <p:nvPicPr>
          <p:cNvPr id="29" name="bar1" descr="bar1"/>
          <p:cNvPicPr>
            <a:picLocks noChangeAspect="1"/>
          </p:cNvPicPr>
          <p:nvPr/>
        </p:nvPicPr>
        <p:blipFill>
          <a:blip r:embed="rId18"/>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9"/>
          <a:stretch>
            <a:fillRect/>
          </a:stretch>
        </p:blipFill>
        <p:spPr>
          <a:xfrm>
            <a:off x="952500" y="3143250"/>
            <a:ext cx="150495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Inexpensive Luxury Tablets</a:t>
            </a:r>
          </a:p>
        </p:txBody>
      </p:sp>
      <p:sp>
        <p:nvSpPr>
          <p:cNvPr id="32" name="TextBox 31"/>
          <p:cNvSpPr txBox="1"/>
          <p:nvPr/>
        </p:nvSpPr>
        <p:spPr>
          <a:xfrm>
            <a:off x="857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Hisense Sero 7 Pro is an Affordable High-Speed Tablet</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8"/>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2"/>
          <a:stretch>
            <a:fillRect/>
          </a:stretch>
        </p:blipFill>
        <p:spPr>
          <a:xfrm>
            <a:off x="3619500" y="3143250"/>
            <a:ext cx="118110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Gliding iPhone Video Gear</a:t>
            </a:r>
          </a:p>
        </p:txBody>
      </p:sp>
      <p:sp>
        <p:nvSpPr>
          <p:cNvPr id="37" name="TextBox 36"/>
          <p:cNvSpPr txBox="1"/>
          <p:nvPr/>
        </p:nvSpPr>
        <p:spPr>
          <a:xfrm>
            <a:off x="3524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Glide Gear SYL1000 Smooths Shakiness in iPhone Videos</a:t>
            </a:r>
          </a:p>
        </p:txBody>
      </p:sp>
      <p:pic>
        <p:nvPicPr>
          <p:cNvPr id="38" name="Image" descr="Image">
            <a:hlinkClick r:id="rId23" tooltip="Go to trend"/>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8"/>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5"/>
          <a:stretch>
            <a:fillRect/>
          </a:stretch>
        </p:blipFill>
        <p:spPr>
          <a:xfrm>
            <a:off x="6286500" y="3143250"/>
            <a:ext cx="83820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Film Digitizers</a:t>
            </a:r>
          </a:p>
        </p:txBody>
      </p:sp>
      <p:sp>
        <p:nvSpPr>
          <p:cNvPr id="42" name="TextBox 41"/>
          <p:cNvSpPr txBox="1"/>
          <p:nvPr/>
        </p:nvSpPr>
        <p:spPr>
          <a:xfrm>
            <a:off x="6191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Kinograph Digitize Film on the Cheap</a:t>
            </a:r>
          </a:p>
        </p:txBody>
      </p:sp>
      <p:pic>
        <p:nvPicPr>
          <p:cNvPr id="43" name="Image" descr="Image">
            <a:hlinkClick r:id="rId26" tooltip="Go to trend"/>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8"/>
          <a:stretch>
            <a:fillRect/>
          </a:stretch>
        </p:blipFill>
        <p:spPr>
          <a:xfrm>
            <a:off x="952500" y="5238750"/>
            <a:ext cx="104775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Budget-Friendly 3D Printers</a:t>
            </a:r>
          </a:p>
        </p:txBody>
      </p:sp>
      <p:sp>
        <p:nvSpPr>
          <p:cNvPr id="47" name="TextBox 46"/>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Buccaneer is the Most Budget-Friendly 3D Printer</a:t>
            </a:r>
          </a:p>
        </p:txBody>
      </p:sp>
      <p:pic>
        <p:nvPicPr>
          <p:cNvPr id="48" name="Image" descr="Image">
            <a:hlinkClick r:id="rId29" tooltip="Go to trend"/>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1"/>
          <a:stretch>
            <a:fillRect/>
          </a:stretch>
        </p:blipFill>
        <p:spPr>
          <a:xfrm>
            <a:off x="3619500" y="5238750"/>
            <a:ext cx="76200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Long-Lasting Smartphones</a:t>
            </a:r>
          </a:p>
        </p:txBody>
      </p:sp>
      <p:sp>
        <p:nvSpPr>
          <p:cNvPr id="52" name="TextBox 51"/>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ZTE Vital Sprint Smartphone Has Extended Battery Life</a:t>
            </a:r>
          </a:p>
        </p:txBody>
      </p:sp>
      <p:pic>
        <p:nvPicPr>
          <p:cNvPr id="53" name="Image" descr="Image">
            <a:hlinkClick r:id="rId32" tooltip="Go to trend"/>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4"/>
          <a:stretch>
            <a:fillRect/>
          </a:stretch>
        </p:blipFill>
        <p:spPr>
          <a:xfrm>
            <a:off x="6286500" y="5238750"/>
            <a:ext cx="70485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Economical Adventurer Sim Cards</a:t>
            </a:r>
          </a:p>
        </p:txBody>
      </p:sp>
      <p:sp>
        <p:nvSpPr>
          <p:cNvPr id="57" name="TextBox 56"/>
          <p:cNvSpPr txBox="1"/>
          <p:nvPr/>
        </p:nvSpPr>
        <p:spPr>
          <a:xfrm>
            <a:off x="6191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'DOODAD' SIM Card Gives You Cheap Data Rates Worldwide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Sampletising</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Brands are using high-tech innovations to allow consumer to try before buying</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Offering consumers more peace of mind with the equivalent of a "test drive" for a range of goods, sampling is becoming a more and more pervasive approach to promoting products. To streamline this process and make it easier for consumers, brands are adopting technologically advanced ways of enhancing sampling experiences.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+ 57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http://www.trendhunter.com/id/202027</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143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381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191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52500" y="1905000"/>
            <a:ext cx="1905000" cy="1247775"/>
          </a:xfrm>
          <a:prstGeom prst="rect">
            <a:avLst/>
          </a:prstGeom>
        </p:spPr>
      </p:pic>
      <p:pic>
        <p:nvPicPr>
          <p:cNvPr id="29" name="bar1" descr="bar1"/>
          <p:cNvPicPr>
            <a:picLocks noChangeAspect="1"/>
          </p:cNvPicPr>
          <p:nvPr/>
        </p:nvPicPr>
        <p:blipFill>
          <a:blip r:embed="rId18"/>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9"/>
          <a:stretch>
            <a:fillRect/>
          </a:stretch>
        </p:blipFill>
        <p:spPr>
          <a:xfrm>
            <a:off x="952500" y="3143250"/>
            <a:ext cx="137160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Extremely Tedious Sampling Machines</a:t>
            </a:r>
          </a:p>
        </p:txBody>
      </p:sp>
      <p:sp>
        <p:nvSpPr>
          <p:cNvPr id="32" name="TextBox 31"/>
          <p:cNvSpPr txBox="1"/>
          <p:nvPr/>
        </p:nvSpPr>
        <p:spPr>
          <a:xfrm>
            <a:off x="857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Delite-O-Matic Shows How Dedicated Humans Can Be</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8"/>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2"/>
          <a:stretch>
            <a:fillRect/>
          </a:stretch>
        </p:blipFill>
        <p:spPr>
          <a:xfrm>
            <a:off x="3619500" y="3143250"/>
            <a:ext cx="129540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Taste-Testing Spoons</a:t>
            </a:r>
          </a:p>
        </p:txBody>
      </p:sp>
      <p:sp>
        <p:nvSpPr>
          <p:cNvPr id="37" name="TextBox 36"/>
          <p:cNvSpPr txBox="1"/>
          <p:nvPr/>
        </p:nvSpPr>
        <p:spPr>
          <a:xfrm>
            <a:off x="3524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Electrolux Ingresure&amp;#8232; Examines the Balance of Flavors in Your Recip</a:t>
            </a:r>
          </a:p>
        </p:txBody>
      </p:sp>
      <p:pic>
        <p:nvPicPr>
          <p:cNvPr id="38" name="Image" descr="Image">
            <a:hlinkClick r:id="rId23" tooltip="Go to trend"/>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8"/>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5"/>
          <a:stretch>
            <a:fillRect/>
          </a:stretch>
        </p:blipFill>
        <p:spPr>
          <a:xfrm>
            <a:off x="6286500" y="3143250"/>
            <a:ext cx="97155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Social Media Feeders</a:t>
            </a:r>
          </a:p>
        </p:txBody>
      </p:sp>
      <p:sp>
        <p:nvSpPr>
          <p:cNvPr id="42" name="TextBox 41"/>
          <p:cNvSpPr txBox="1"/>
          <p:nvPr/>
        </p:nvSpPr>
        <p:spPr>
          <a:xfrm>
            <a:off x="6191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Granatapet Develops a Billboard With Foursquare That Releases Dog Food</a:t>
            </a:r>
          </a:p>
        </p:txBody>
      </p:sp>
      <p:pic>
        <p:nvPicPr>
          <p:cNvPr id="43" name="Image" descr="Image">
            <a:hlinkClick r:id="rId26" tooltip="Go to trend"/>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8"/>
          <a:stretch>
            <a:fillRect/>
          </a:stretch>
        </p:blipFill>
        <p:spPr>
          <a:xfrm>
            <a:off x="952500" y="5238750"/>
            <a:ext cx="89535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Virtual Fashion Sampling</a:t>
            </a:r>
          </a:p>
        </p:txBody>
      </p:sp>
      <p:sp>
        <p:nvSpPr>
          <p:cNvPr id="47" name="TextBox 46"/>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Webcam Social Shopper by PrestShop Creates an AR Fitting Room</a:t>
            </a:r>
          </a:p>
        </p:txBody>
      </p:sp>
      <p:pic>
        <p:nvPicPr>
          <p:cNvPr id="48" name="Image" descr="Image">
            <a:hlinkClick r:id="rId29" tooltip="Go to trend"/>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1"/>
          <a:stretch>
            <a:fillRect/>
          </a:stretch>
        </p:blipFill>
        <p:spPr>
          <a:xfrm>
            <a:off x="3619500" y="5238750"/>
            <a:ext cx="40005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Smoothie Sampling Games</a:t>
            </a:r>
          </a:p>
        </p:txBody>
      </p:sp>
      <p:sp>
        <p:nvSpPr>
          <p:cNvPr id="52" name="TextBox 51"/>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Naked Juice 'Grab Some Good Stuff' Campaign Offers Arcade-Like Fun</a:t>
            </a:r>
          </a:p>
        </p:txBody>
      </p:sp>
      <p:pic>
        <p:nvPicPr>
          <p:cNvPr id="53" name="Image" descr="Image">
            <a:hlinkClick r:id="rId32" tooltip="Go to trend"/>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4"/>
          <a:stretch>
            <a:fillRect/>
          </a:stretch>
        </p:blipFill>
        <p:spPr>
          <a:xfrm>
            <a:off x="6286500" y="5238750"/>
            <a:ext cx="51435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Sidewalk Sound Sampling</a:t>
            </a:r>
          </a:p>
        </p:txBody>
      </p:sp>
      <p:sp>
        <p:nvSpPr>
          <p:cNvPr id="57" name="TextBox 56"/>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Kitsune's Sound Graffiti Campaign Features Music-Listening Stations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85749" y="228600"/>
            <a:ext cx="8858251" cy="830997"/>
          </a:xfrm>
          <a:prstGeom prst="rect">
            <a:avLst/>
          </a:prstGeom>
        </p:spPr>
        <p:txBody>
          <a:bodyPr vertOverflow="overflow" horzOverflow="overflow" wrap="square" lIns="91440" tIns="45720" rIns="91440" bIns="45720" numCol="1" rtlCol="0">
            <a:spAutoFit/>
          </a:bodyPr>
          <a:lstStyle/>
          <a:p>
            <a:pPr lvl="0" fontAlgn="base"/>
            <a:r>
              <a:rPr lang="en-US" sz="2400" b="1" dirty="0" smtClean="0">
                <a:solidFill>
                  <a:schemeClr val="tx1">
                    <a:lumMod val="50000"/>
                    <a:lumOff val="50000"/>
                  </a:schemeClr>
                </a:solidFill>
                <a:latin typeface="Arial" pitchFamily="34" charset="0"/>
                <a:cs typeface="Arial" pitchFamily="34" charset="0"/>
              </a:rPr>
              <a:t>This Includes 20 Hot Trends for 2014 &amp; </a:t>
            </a:r>
            <a:br>
              <a:rPr lang="en-US" sz="2400" b="1" dirty="0" smtClean="0">
                <a:solidFill>
                  <a:schemeClr val="tx1">
                    <a:lumMod val="50000"/>
                    <a:lumOff val="50000"/>
                  </a:schemeClr>
                </a:solidFill>
                <a:latin typeface="Arial" pitchFamily="34" charset="0"/>
                <a:cs typeface="Arial" pitchFamily="34" charset="0"/>
              </a:rPr>
            </a:br>
            <a:r>
              <a:rPr lang="en-US" sz="2400" b="1" dirty="0" smtClean="0">
                <a:solidFill>
                  <a:schemeClr val="tx1">
                    <a:lumMod val="50000"/>
                    <a:lumOff val="50000"/>
                  </a:schemeClr>
                </a:solidFill>
                <a:latin typeface="Arial" pitchFamily="34" charset="0"/>
                <a:cs typeface="Arial" pitchFamily="34" charset="0"/>
              </a:rPr>
              <a:t>5 Ways Leaders Rely on us to Spark Change</a:t>
            </a:r>
            <a:endParaRPr lang="en-US" sz="2400" b="1" dirty="0">
              <a:solidFill>
                <a:schemeClr val="tx1">
                  <a:lumMod val="50000"/>
                  <a:lumOff val="50000"/>
                </a:schemeClr>
              </a:solidFill>
              <a:latin typeface="Arial" pitchFamily="34" charset="0"/>
              <a:cs typeface="Arial" pitchFamily="34" charset="0"/>
            </a:endParaRPr>
          </a:p>
        </p:txBody>
      </p:sp>
      <p:pic>
        <p:nvPicPr>
          <p:cNvPr id="22" name="sidebar image" descr="sidebar imag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42875" cy="6858000"/>
          </a:xfrm>
          <a:prstGeom prst="rect">
            <a:avLst/>
          </a:prstGeom>
        </p:spPr>
      </p:pic>
      <p:pic>
        <p:nvPicPr>
          <p:cNvPr id="47" name="Picture 4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588" y="6487148"/>
            <a:ext cx="685800" cy="25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6249" y="6477000"/>
            <a:ext cx="279869"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descr="https://encrypted-tbn0.gstatic.com/images?q=tbn:ANd9GcTTt5SW5CmGSAf5NowgZneo9U6uYWs4P8i4uun8g2jTjtpNJqL3v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5143" y="6477002"/>
            <a:ext cx="404652" cy="26683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www.flyertalk.com/the-gate/wp-content/uploads/2012/12/InterContinental-Hotel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29833" y="6474856"/>
            <a:ext cx="522247" cy="28201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encrypted-tbn1.gstatic.com/images?q=tbn:ANd9GcRH-H0ZPo3ZnIfW1kcnE5EGerLDFTvYtTYlFCukD3Kbu8lmioU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60466" y="6477000"/>
            <a:ext cx="328136" cy="2625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https://encrypted-tbn1.gstatic.com/images?q=tbn:ANd9GcSkxziH-S6eZLvFZlnV_Kz6lUoUpP2HHsoXUFncAoW55bxZoYx2EUTVin-W"/>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630840" y="6474857"/>
            <a:ext cx="368246" cy="26898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http://support.farnet.net/PABX/1232/panasonic%20logo.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84591" y="6537950"/>
            <a:ext cx="831763" cy="1601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http://sansor.org/wp-content/uploads/2012/09/mccain-logo.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50809" y="6487149"/>
            <a:ext cx="431266" cy="25236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http://www.marketingshift.com/resources/anheuser-busch-logo.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239692" y="6422302"/>
            <a:ext cx="425696" cy="35515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http://www.cbrands.com/sites/default/files/RGB_Vert.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492495" y="6460333"/>
            <a:ext cx="444807" cy="29653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http://www.anheuser-busch.com/s/uploads/Budweiser-Logo.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786267" y="6497310"/>
            <a:ext cx="663893" cy="23710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6" descr="http://www.polyvore.com/cgi/img-thing?.out=jpg&amp;size=l&amp;tid=16533048"/>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5191387" y="6477001"/>
            <a:ext cx="565042" cy="26683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centralian.girlsacademy.com.au/images/nestle_logo.jp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1016003" y="6524287"/>
            <a:ext cx="602903" cy="17621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http://flint-audio.com/media/wysiwyg/images/brands/samsung/samsung-logo.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838998" y="6492386"/>
            <a:ext cx="706993" cy="236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brands use Trends Platform"/>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476250" y="1448221"/>
            <a:ext cx="8198184" cy="282696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57200" y="4685944"/>
            <a:ext cx="8858250" cy="276999"/>
          </a:xfrm>
          <a:prstGeom prst="rect">
            <a:avLst/>
          </a:prstGeom>
        </p:spPr>
        <p:txBody>
          <a:bodyPr vertOverflow="overflow" horzOverflow="overflow" wrap="square" lIns="91440" tIns="45720" rIns="91440" bIns="45720" numCol="1" rtlCol="0">
            <a:spAutoFit/>
          </a:bodyPr>
          <a:lstStyle/>
          <a:p>
            <a:pPr lvl="0" fontAlgn="base"/>
            <a:r>
              <a:rPr lang="en-US" sz="1200" dirty="0" smtClean="0">
                <a:solidFill>
                  <a:schemeClr val="tx1">
                    <a:lumMod val="65000"/>
                    <a:lumOff val="35000"/>
                  </a:schemeClr>
                </a:solidFill>
                <a:latin typeface="Arial"/>
              </a:rPr>
              <a:t>“I </a:t>
            </a:r>
            <a:r>
              <a:rPr lang="en-US" sz="1200" dirty="0">
                <a:solidFill>
                  <a:schemeClr val="tx1">
                    <a:lumMod val="65000"/>
                    <a:lumOff val="35000"/>
                  </a:schemeClr>
                </a:solidFill>
                <a:latin typeface="Arial"/>
              </a:rPr>
              <a:t>don't need to spend hours searching in Google anymore"</a:t>
            </a:r>
            <a:endParaRPr lang="en-US" sz="1200" b="1" dirty="0">
              <a:solidFill>
                <a:schemeClr val="tx1">
                  <a:lumMod val="65000"/>
                  <a:lumOff val="35000"/>
                </a:schemeClr>
              </a:solidFill>
              <a:latin typeface="Arial"/>
            </a:endParaRPr>
          </a:p>
        </p:txBody>
      </p:sp>
      <p:pic>
        <p:nvPicPr>
          <p:cNvPr id="46" name="Picture 10" descr="http://flint-audio.com/media/wysiwyg/images/brands/samsung/samsung-logo.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667772" y="4685944"/>
            <a:ext cx="706993" cy="23674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457200" y="5404102"/>
            <a:ext cx="6940395" cy="276999"/>
          </a:xfrm>
          <a:prstGeom prst="rect">
            <a:avLst/>
          </a:prstGeom>
        </p:spPr>
        <p:txBody>
          <a:bodyPr vertOverflow="overflow" horzOverflow="overflow" wrap="square" lIns="91440" tIns="45720" rIns="91440" bIns="45720" numCol="1" rtlCol="0">
            <a:spAutoFit/>
          </a:bodyPr>
          <a:lstStyle/>
          <a:p>
            <a:pPr lvl="0" fontAlgn="base"/>
            <a:r>
              <a:rPr lang="en-US" sz="1200" dirty="0">
                <a:solidFill>
                  <a:schemeClr val="tx1">
                    <a:lumMod val="65000"/>
                    <a:lumOff val="35000"/>
                  </a:schemeClr>
                </a:solidFill>
                <a:latin typeface="Arial"/>
              </a:rPr>
              <a:t>"The winners will be those who get to the future first. Trend Hunter gets you out of the blocks fast." </a:t>
            </a:r>
            <a:endParaRPr lang="en-US" sz="1200" b="1" dirty="0">
              <a:solidFill>
                <a:schemeClr val="tx1">
                  <a:lumMod val="65000"/>
                  <a:lumOff val="35000"/>
                </a:schemeClr>
              </a:solidFill>
              <a:latin typeface="Arial"/>
            </a:endParaRPr>
          </a:p>
        </p:txBody>
      </p:sp>
      <p:pic>
        <p:nvPicPr>
          <p:cNvPr id="1030" name="Picture 6" descr="http://2.bp.blogspot.com/_1aGuyoKnYMQ/TQDEpnVEcmI/AAAAAAAAACQ/cpobKgbWUw0/s1600/SAATCHI+logo.JPG"/>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7198659" y="5454970"/>
            <a:ext cx="1526577" cy="223125"/>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457200" y="4950912"/>
            <a:ext cx="8858250" cy="461665"/>
          </a:xfrm>
          <a:prstGeom prst="rect">
            <a:avLst/>
          </a:prstGeom>
        </p:spPr>
        <p:txBody>
          <a:bodyPr vertOverflow="overflow" horzOverflow="overflow" wrap="square" lIns="91440" tIns="45720" rIns="91440" bIns="45720" numCol="1" rtlCol="0">
            <a:spAutoFit/>
          </a:bodyPr>
          <a:lstStyle/>
          <a:p>
            <a:pPr lvl="0" fontAlgn="base"/>
            <a:r>
              <a:rPr lang="en-US" sz="1200" dirty="0">
                <a:solidFill>
                  <a:schemeClr val="tx1">
                    <a:lumMod val="65000"/>
                    <a:lumOff val="35000"/>
                  </a:schemeClr>
                </a:solidFill>
                <a:latin typeface="Arial"/>
              </a:rPr>
              <a:t>"I use the Trend Hunter Platform all the time. I really appreciate everything </a:t>
            </a:r>
            <a:r>
              <a:rPr lang="en-US" sz="1200" dirty="0" smtClean="0">
                <a:solidFill>
                  <a:schemeClr val="tx1">
                    <a:lumMod val="65000"/>
                    <a:lumOff val="35000"/>
                  </a:schemeClr>
                </a:solidFill>
                <a:latin typeface="Arial"/>
              </a:rPr>
              <a:t/>
            </a:r>
            <a:br>
              <a:rPr lang="en-US" sz="1200" dirty="0" smtClean="0">
                <a:solidFill>
                  <a:schemeClr val="tx1">
                    <a:lumMod val="65000"/>
                    <a:lumOff val="35000"/>
                  </a:schemeClr>
                </a:solidFill>
                <a:latin typeface="Arial"/>
              </a:rPr>
            </a:br>
            <a:r>
              <a:rPr lang="en-US" sz="1200" dirty="0" smtClean="0">
                <a:solidFill>
                  <a:schemeClr val="tx1">
                    <a:lumMod val="65000"/>
                    <a:lumOff val="35000"/>
                  </a:schemeClr>
                </a:solidFill>
                <a:latin typeface="Arial"/>
              </a:rPr>
              <a:t>Trend </a:t>
            </a:r>
            <a:r>
              <a:rPr lang="en-US" sz="1200" dirty="0">
                <a:solidFill>
                  <a:schemeClr val="tx1">
                    <a:lumMod val="65000"/>
                    <a:lumOff val="35000"/>
                  </a:schemeClr>
                </a:solidFill>
                <a:latin typeface="Arial"/>
              </a:rPr>
              <a:t>Hunter does. I love the PRO Trends and it makes our jobs a lot easier."</a:t>
            </a:r>
            <a:endParaRPr lang="en-US" sz="1200" b="1" dirty="0">
              <a:solidFill>
                <a:schemeClr val="tx1">
                  <a:lumMod val="65000"/>
                  <a:lumOff val="35000"/>
                </a:schemeClr>
              </a:solidFill>
              <a:latin typeface="Arial"/>
            </a:endParaRPr>
          </a:p>
        </p:txBody>
      </p:sp>
      <p:pic>
        <p:nvPicPr>
          <p:cNvPr id="6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4372" y="4965341"/>
            <a:ext cx="366571" cy="36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867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Pseudo Domestic</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Recipes using ready-made ingredients make for seemingly expert cuisine skills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In this age, very few have the time to create truly impressive cuisine, resulting in pseudo-domestic recipes that allow for corners to be cut. Modern foodies are steering less toward homemade ingredients and more toward the ready-made, time-saving options. Ultimately, consumers will appreciate any opportunity to save time, especially if they're still able to feel the pride that comes with cooking one's own dish.</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http://www.trendhunter.com/id/202597</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619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857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191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48138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Homemade Hybrid Cronuts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Banana Cream Pillsbury Crescent Doughnuts is a Delicious Knock-Off</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39065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Macaron Baking Kits</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Set Includes Everything You Need to Make Finicky Pastries</a:t>
            </a:r>
          </a:p>
        </p:txBody>
      </p:sp>
      <p:pic>
        <p:nvPicPr>
          <p:cNvPr id="38" name="Image" descr="Image">
            <a:hlinkClick r:id="rId24" tooltip="Go to trend"/>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14300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Strawberry Chocolate Chip Cookies</a:t>
            </a:r>
          </a:p>
        </p:txBody>
      </p:sp>
      <p:sp>
        <p:nvSpPr>
          <p:cNvPr id="42" name="TextBox 41"/>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Cake Mix Cookies From Sally's Baking Addiction are Ado</a:t>
            </a:r>
          </a:p>
        </p:txBody>
      </p:sp>
      <p:pic>
        <p:nvPicPr>
          <p:cNvPr id="43" name="Image" descr="Image">
            <a:hlinkClick r:id="rId27" tooltip="Go to trend"/>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5810250" y="4000500"/>
            <a:ext cx="1905000" cy="1247775"/>
          </a:xfrm>
          <a:prstGeom prst="rect">
            <a:avLst/>
          </a:prstGeom>
        </p:spPr>
      </p:pic>
      <p:pic>
        <p:nvPicPr>
          <p:cNvPr id="44"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5" name="bar1" descr="bar1"/>
          <p:cNvPicPr>
            <a:picLocks noChangeAspect="1"/>
          </p:cNvPicPr>
          <p:nvPr/>
        </p:nvPicPr>
        <p:blipFill>
          <a:blip r:embed="rId29"/>
          <a:stretch>
            <a:fillRect/>
          </a:stretch>
        </p:blipFill>
        <p:spPr>
          <a:xfrm>
            <a:off x="5810250" y="5238750"/>
            <a:ext cx="895350" cy="38100"/>
          </a:xfrm>
          <a:prstGeom prst="rect">
            <a:avLst/>
          </a:prstGeom>
        </p:spPr>
      </p:pic>
      <p:sp>
        <p:nvSpPr>
          <p:cNvPr id="46" name="TextBox 45"/>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Corner Store Cake Recipes</a:t>
            </a:r>
          </a:p>
        </p:txBody>
      </p:sp>
      <p:sp>
        <p:nvSpPr>
          <p:cNvPr id="47" name="TextBox 46"/>
          <p:cNvSpPr txBox="1"/>
          <p:nvPr/>
        </p:nvSpPr>
        <p:spPr>
          <a:xfrm>
            <a:off x="571500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Vanilla Cake Recipe is Made with Layered Twinkies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Functional Out-of-Home</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Brands are adopting useful physical advertisements to benefit consumers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Instead of mundane billboards or bus stop ads, these experiential campaigns take things to a tangible level, giving consumers a reason to engage with a brand's message physically and mentally, creating a higher likelihood of unaided awareness. Whether it be protection from the rain or added ease of travel, functional out-of-home ads are a memorable and powerful form of advertising.</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+ 57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http://www.trendhunter.com/id/200603</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191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7335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Functional Outdoor Billboards</a:t>
            </a:r>
          </a:p>
        </p:txBody>
      </p:sp>
      <p:sp>
        <p:nvSpPr>
          <p:cNvPr id="32" name="TextBox 31"/>
          <p:cNvSpPr txBox="1"/>
          <p:nvPr/>
        </p:nvSpPr>
        <p:spPr>
          <a:xfrm>
            <a:off x="238125" y="3330706"/>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IBM Smart Ideas for Smarter Cities Campaign Leads by Example</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7429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Internet Connection Film Campaigns</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CJ Entertainment's Wi-Fi Ad Draws Attention Back to the P</a:t>
            </a:r>
          </a:p>
        </p:txBody>
      </p:sp>
      <p:pic>
        <p:nvPicPr>
          <p:cNvPr id="38" name="Image" descr="Image">
            <a:hlinkClick r:id="rId23" tooltip="Go to trend"/>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0668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Climate-Based Fashion Campaigns</a:t>
            </a:r>
          </a:p>
        </p:txBody>
      </p:sp>
      <p:sp>
        <p:nvSpPr>
          <p:cNvPr id="42" name="TextBox 41"/>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Burberry Digital Weather Billboards Alert Brits to the Temperature</a:t>
            </a:r>
          </a:p>
        </p:txBody>
      </p:sp>
      <p:pic>
        <p:nvPicPr>
          <p:cNvPr id="43" name="Image" descr="Image">
            <a:hlinkClick r:id="rId26" tooltip="Go to trend"/>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8191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Sunscreen-Dispensing Signage</a:t>
            </a:r>
          </a:p>
        </p:txBody>
      </p:sp>
      <p:sp>
        <p:nvSpPr>
          <p:cNvPr id="47" name="TextBox 46"/>
          <p:cNvSpPr txBox="1"/>
          <p:nvPr/>
        </p:nvSpPr>
        <p:spPr>
          <a:xfrm>
            <a:off x="6810375" y="3291799"/>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dirty="0">
                <a:solidFill>
                  <a:srgbClr val="000000"/>
                </a:solidFill>
                <a:latin typeface="Arial"/>
              </a:rPr>
              <a:t>This </a:t>
            </a:r>
            <a:r>
              <a:rPr sz="800" b="0" i="0" u="none" strike="noStrike" dirty="0" err="1">
                <a:solidFill>
                  <a:srgbClr val="000000"/>
                </a:solidFill>
                <a:latin typeface="Arial"/>
              </a:rPr>
              <a:t>SunSmart</a:t>
            </a:r>
            <a:r>
              <a:rPr sz="800" b="0" i="0" u="none" strike="noStrike" dirty="0">
                <a:solidFill>
                  <a:srgbClr val="000000"/>
                </a:solidFill>
                <a:latin typeface="Arial"/>
              </a:rPr>
              <a:t> Australia Campaign Encourages Skin Protection</a:t>
            </a:r>
          </a:p>
        </p:txBody>
      </p:sp>
      <p:pic>
        <p:nvPicPr>
          <p:cNvPr id="48" name="Image" descr="Image">
            <a:hlinkClick r:id="rId29" tooltip="Go to trend"/>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1"/>
          <a:stretch>
            <a:fillRect/>
          </a:stretch>
        </p:blipFill>
        <p:spPr>
          <a:xfrm>
            <a:off x="952500" y="5238750"/>
            <a:ext cx="116205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Bug-Trapping Billboards</a:t>
            </a:r>
          </a:p>
        </p:txBody>
      </p:sp>
      <p:sp>
        <p:nvSpPr>
          <p:cNvPr id="52" name="TextBox 51"/>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Ad Agency Publicis Milan Has Turned a Billboard into a Bug Trap</a:t>
            </a:r>
          </a:p>
        </p:txBody>
      </p:sp>
      <p:pic>
        <p:nvPicPr>
          <p:cNvPr id="53" name="Image" descr="Image">
            <a:hlinkClick r:id="rId32" tooltip="Go to trend"/>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34"/>
          <a:stretch>
            <a:fillRect/>
          </a:stretch>
        </p:blipFill>
        <p:spPr>
          <a:xfrm>
            <a:off x="3619500" y="5238750"/>
            <a:ext cx="72390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Poster Food Orders</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Domino's Pizza Ordering App Lets People Get Pies From Their Phones</a:t>
            </a:r>
          </a:p>
        </p:txBody>
      </p:sp>
      <p:pic>
        <p:nvPicPr>
          <p:cNvPr id="58" name="Image" descr="Image">
            <a:hlinkClick r:id="rId35" tooltip="Go to trend"/>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286500" y="4000500"/>
            <a:ext cx="1905000" cy="1247775"/>
          </a:xfrm>
          <a:prstGeom prst="rect">
            <a:avLst/>
          </a:prstGeom>
        </p:spPr>
      </p:pic>
      <p:pic>
        <p:nvPicPr>
          <p:cNvPr id="59"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7"/>
          <a:stretch>
            <a:fillRect/>
          </a:stretch>
        </p:blipFill>
        <p:spPr>
          <a:xfrm>
            <a:off x="6286500" y="5238750"/>
            <a:ext cx="55245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Sheltering Charity Billboards</a:t>
            </a:r>
          </a:p>
        </p:txBody>
      </p:sp>
      <p:sp>
        <p:nvSpPr>
          <p:cNvPr id="62" name="TextBox 61"/>
          <p:cNvSpPr txBox="1"/>
          <p:nvPr/>
        </p:nvSpPr>
        <p:spPr>
          <a:xfrm>
            <a:off x="6191250" y="540675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Other Side Campaign Creates Shelter for the Poor from Billboards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Social Media</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Ocular Social</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Sites like Pinterest and Instagram introduce visual-only social media</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Though Twitter's text-based communication proves the preferred form of social media for many, visual-focused sites like Instagram introduce the concept of photocommunication. Faster and more instantly gratifying than words, photos are the next step in streamlining media. This prompts companies in all industries to place more focus on visual branding.</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http://www.trendhunter.com/id/201708</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619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381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95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7660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Cat Selfie-Enabling Apps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Snapcat App Lets Kitties Take Selfies by Pawing at the Screen</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3716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Customizable Social Media Kicks</a:t>
            </a:r>
          </a:p>
        </p:txBody>
      </p:sp>
      <p:sp>
        <p:nvSpPr>
          <p:cNvPr id="37" name="TextBox 36"/>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Nike Photo ID Project Allows You to Customize Using Instagram</a:t>
            </a:r>
          </a:p>
        </p:txBody>
      </p:sp>
      <p:pic>
        <p:nvPicPr>
          <p:cNvPr id="38" name="Image" descr="Image">
            <a:hlinkClick r:id="rId24" tooltip="Go to trend"/>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02870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Social Media Fragrance Campaigns</a:t>
            </a:r>
          </a:p>
        </p:txBody>
      </p:sp>
      <p:sp>
        <p:nvSpPr>
          <p:cNvPr id="42" name="TextBox 41"/>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Oscar De La Renta Something Blue Tool Promotes Its Perfume</a:t>
            </a:r>
          </a:p>
        </p:txBody>
      </p:sp>
      <p:pic>
        <p:nvPicPr>
          <p:cNvPr id="43" name="Image" descr="Image">
            <a:hlinkClick r:id="rId27" tooltip="Go to trend"/>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95250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Soft Drink Photo Apps</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Coca-Cola Happy Places Lets You Share Joyful Filmed Moments With Friends</a:t>
            </a:r>
          </a:p>
        </p:txBody>
      </p:sp>
      <p:pic>
        <p:nvPicPr>
          <p:cNvPr id="48" name="Image" descr="Image">
            <a:hlinkClick r:id="rId30" tooltip="Go to trend"/>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59055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Privacy Protecting Smartphone Apps</a:t>
            </a:r>
          </a:p>
        </p:txBody>
      </p:sp>
      <p:sp>
        <p:nvSpPr>
          <p:cNvPr id="52" name="TextBox 51"/>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Snapchat Allows Users to Safely Send Scandalous Captures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World</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A901"/>
                </a:solidFill>
                <a:latin typeface="Arial"/>
              </a:rPr>
              <a:t>Food-Focused Getaways</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Consumers are indulging in food-focused vacations as a total getaway</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Indulgent as could be, food-focused vacation innovations allow consumers to embrace their favorite cuisine in an all-encompassing way. Since foodie culture has become a lifestyle, experiences like this help consumers define themselves by making their vacations more immersive.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http://www.trendhunter.com/id/200568</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714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143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95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52500" y="1905000"/>
            <a:ext cx="1905000" cy="1257300"/>
          </a:xfrm>
          <a:prstGeom prst="rect">
            <a:avLst/>
          </a:prstGeom>
        </p:spPr>
      </p:pic>
      <p:pic>
        <p:nvPicPr>
          <p:cNvPr id="29" name="bar1" descr="bar1"/>
          <p:cNvPicPr>
            <a:picLocks noChangeAspect="1"/>
          </p:cNvPicPr>
          <p:nvPr/>
        </p:nvPicPr>
        <p:blipFill>
          <a:blip r:embed="rId18"/>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9"/>
          <a:stretch>
            <a:fillRect/>
          </a:stretch>
        </p:blipFill>
        <p:spPr>
          <a:xfrm>
            <a:off x="952500" y="3143250"/>
            <a:ext cx="160020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Indulgent Cake Hotels</a:t>
            </a:r>
          </a:p>
        </p:txBody>
      </p:sp>
      <p:sp>
        <p:nvSpPr>
          <p:cNvPr id="32" name="TextBox 31"/>
          <p:cNvSpPr txBox="1"/>
          <p:nvPr/>
        </p:nvSpPr>
        <p:spPr>
          <a:xfrm>
            <a:off x="857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World's First Cake Hotel Has Opened in London</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8"/>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2"/>
          <a:stretch>
            <a:fillRect/>
          </a:stretch>
        </p:blipFill>
        <p:spPr>
          <a:xfrm>
            <a:off x="3619500" y="3143250"/>
            <a:ext cx="133350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Cartoon Cat Cuisine</a:t>
            </a:r>
          </a:p>
        </p:txBody>
      </p:sp>
      <p:sp>
        <p:nvSpPr>
          <p:cNvPr id="37" name="TextBox 36"/>
          <p:cNvSpPr txBox="1"/>
          <p:nvPr/>
        </p:nvSpPr>
        <p:spPr>
          <a:xfrm>
            <a:off x="3524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Hello Kitty Dreams Restaurant Opens in Beijing</a:t>
            </a:r>
          </a:p>
        </p:txBody>
      </p:sp>
      <p:pic>
        <p:nvPicPr>
          <p:cNvPr id="38" name="Image" descr="Image">
            <a:hlinkClick r:id="rId23" tooltip="Go to trend"/>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8"/>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5"/>
          <a:stretch>
            <a:fillRect/>
          </a:stretch>
        </p:blipFill>
        <p:spPr>
          <a:xfrm>
            <a:off x="6286500" y="3143250"/>
            <a:ext cx="135255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Rejuvenating Beer Baths</a:t>
            </a:r>
          </a:p>
        </p:txBody>
      </p:sp>
      <p:sp>
        <p:nvSpPr>
          <p:cNvPr id="42" name="TextBox 41"/>
          <p:cNvSpPr txBox="1"/>
          <p:nvPr/>
        </p:nvSpPr>
        <p:spPr>
          <a:xfrm>
            <a:off x="6191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Hotel Bahenec Offers Guests the Chance to Bathe in Premium Lager</a:t>
            </a:r>
          </a:p>
        </p:txBody>
      </p:sp>
      <p:pic>
        <p:nvPicPr>
          <p:cNvPr id="43" name="Image" descr="Image">
            <a:hlinkClick r:id="rId26" tooltip="Go to trend"/>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8"/>
          <a:stretch>
            <a:fillRect/>
          </a:stretch>
        </p:blipFill>
        <p:spPr>
          <a:xfrm>
            <a:off x="952500" y="5238750"/>
            <a:ext cx="121920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Scrumptious Candy Getaways</a:t>
            </a:r>
          </a:p>
        </p:txBody>
      </p:sp>
      <p:sp>
        <p:nvSpPr>
          <p:cNvPr id="47" name="TextBox 46"/>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Chocolate Boutique Hotel is a Delicious Dream Come True</a:t>
            </a:r>
          </a:p>
        </p:txBody>
      </p:sp>
      <p:pic>
        <p:nvPicPr>
          <p:cNvPr id="48" name="Image" descr="Image">
            <a:hlinkClick r:id="rId29" tooltip="Go to trend"/>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1"/>
          <a:stretch>
            <a:fillRect/>
          </a:stretch>
        </p:blipFill>
        <p:spPr>
          <a:xfrm>
            <a:off x="3619500" y="5238750"/>
            <a:ext cx="91440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Chocolate-Inspired Accommodations</a:t>
            </a:r>
          </a:p>
        </p:txBody>
      </p:sp>
      <p:sp>
        <p:nvSpPr>
          <p:cNvPr id="52" name="TextBox 51"/>
          <p:cNvSpPr txBox="1"/>
          <p:nvPr/>
        </p:nvSpPr>
        <p:spPr>
          <a:xfrm>
            <a:off x="3524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Concept Hotel in Brussels Offers Rustic Luxury</a:t>
            </a:r>
          </a:p>
        </p:txBody>
      </p:sp>
      <p:pic>
        <p:nvPicPr>
          <p:cNvPr id="53" name="Image" descr="Image">
            <a:hlinkClick r:id="rId32" tooltip="Go to trend"/>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4"/>
          <a:stretch>
            <a:fillRect/>
          </a:stretch>
        </p:blipFill>
        <p:spPr>
          <a:xfrm>
            <a:off x="6286500" y="5238750"/>
            <a:ext cx="81915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24 Karat Gold Teas</a:t>
            </a:r>
          </a:p>
        </p:txBody>
      </p:sp>
      <p:sp>
        <p:nvSpPr>
          <p:cNvPr id="57" name="TextBox 56"/>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London's 51 Buckingham Gate Offers a Truly First Class Dining Experience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Simulated Home</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The feeling of true comfort is created through residential-inspired design</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Though escapism has reigned supreme for consumers for quite some time, it sees a backlash in simulated home. Those in the design and hotel industries are now realizing that though exoticism provides a rush, consumers are most comfortable in spaces that feel and look like a more familiar space. The appeal of home-inspired public design lies in its nostalgia factor as well as a desire for true relaxation.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+ 39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http://www.trendhunter.com/id/200031</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381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95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39947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House-Like Lodgings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Wiesergut Hotel is at Once Luxurious and Homey</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2954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Residential-Style Accommodations</a:t>
            </a:r>
          </a:p>
        </p:txBody>
      </p:sp>
      <p:sp>
        <p:nvSpPr>
          <p:cNvPr id="37" name="TextBox 36"/>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James Chicago Hotel Boasts a Warm and Modern Design</a:t>
            </a:r>
          </a:p>
        </p:txBody>
      </p:sp>
      <p:pic>
        <p:nvPicPr>
          <p:cNvPr id="38" name="Image" descr="Image">
            <a:hlinkClick r:id="rId24" tooltip="Go to trend"/>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52400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IKEA-Furnished Lodgings</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Moxy Hotels Has a High-End Appearance on a Low-End Budget</a:t>
            </a:r>
          </a:p>
        </p:txBody>
      </p:sp>
      <p:pic>
        <p:nvPicPr>
          <p:cNvPr id="43" name="Image" descr="Image">
            <a:hlinkClick r:id="rId27" tooltip="Go to trend"/>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133350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Rest-Focused Retailers</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Takeo Kikuchi Flagship Store Focuses on Customer Comfort</a:t>
            </a:r>
          </a:p>
        </p:txBody>
      </p:sp>
      <p:pic>
        <p:nvPicPr>
          <p:cNvPr id="48" name="Image" descr="Image">
            <a:hlinkClick r:id="rId30" tooltip="Go to trend"/>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89535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Life-Sized Dollhouses</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Abandoned Farmhouse Transformed Into Giant Playhouse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Unique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A237FD"/>
                </a:solidFill>
                <a:latin typeface="Arial"/>
              </a:rPr>
              <a:t>Kit Culture</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Consumers flock to the holistically ready-made for convenience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In the age of instant gratification, consumers crave easy, quick solutions to life's problems. This desire has birthed a kit culture based in ready-made systems assembled to solve various problems. Effectively rendering planning and conceptualizing unnecessary, kits allow consumers to enjoy the benefits of problem solving, without the effort.</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+ 68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http://www.trendhunter.com/id/197704</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619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905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00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1905000" cy="1257300"/>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6764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Heartbreak Emergency Kits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Love Hurts by Melanie Chernock Provides Comfort and Giggles</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6383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Compact Catastrophe Canisters</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Fort Standard Mini Survival Kit is a Tiny Life-Saving Tool Set</a:t>
            </a:r>
          </a:p>
        </p:txBody>
      </p:sp>
      <p:pic>
        <p:nvPicPr>
          <p:cNvPr id="38" name="Image" descr="Image">
            <a:hlinkClick r:id="rId23" tooltip="Go to trend"/>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4859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Macho Necessity Sets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Gentleman's Survival Kit is Full of Essentials for Men</a:t>
            </a:r>
          </a:p>
        </p:txBody>
      </p:sp>
      <p:pic>
        <p:nvPicPr>
          <p:cNvPr id="43" name="Image" descr="Image">
            <a:hlinkClick r:id="rId26" tooltip="Go to trend"/>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3906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Masculine Gift Baskets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 Man Crate Put Everything a Guy Would Want into One Awesome Present</a:t>
            </a:r>
          </a:p>
        </p:txBody>
      </p:sp>
      <p:pic>
        <p:nvPicPr>
          <p:cNvPr id="48" name="Image" descr="Image">
            <a:hlinkClick r:id="rId29" tooltip="Go to trend"/>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11430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Modular Meal Prep Sets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Snapware Collapsible Kitchen Kit Unfolds to a Flat Stack 1-inch Thick</a:t>
            </a:r>
          </a:p>
        </p:txBody>
      </p:sp>
      <p:pic>
        <p:nvPicPr>
          <p:cNvPr id="53" name="Image" descr="Image">
            <a:hlinkClick r:id="rId32" tooltip="Go to trend"/>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8763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Breast Milk Management Systems</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Nutriflex Brings Brings Efficiency to Busy Breastfeeding Mothers</a:t>
            </a:r>
          </a:p>
        </p:txBody>
      </p:sp>
      <p:pic>
        <p:nvPicPr>
          <p:cNvPr id="58" name="Image" descr="Image">
            <a:hlinkClick r:id="rId35" tooltip="Go to trend"/>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6286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Survivalist Beauty Kits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'7 Necessities' Exhibition Creates a Survival Kit</a:t>
            </a:r>
          </a:p>
        </p:txBody>
      </p:sp>
      <p:pic>
        <p:nvPicPr>
          <p:cNvPr id="63" name="Image" descr="Image">
            <a:hlinkClick r:id="rId38" tooltip="Go to trend"/>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8572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Ego-Boosting Potions</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Feel Better Kit Contains Ego Boosting Mixtures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Pop Culture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Villain Worship</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The bad guy takes the place of the hero as the go-to idol</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Heroes represent the part of the human psyche focused on progress and doing the right thing. For many, the hero figure is more of an aspiration than a reality. The villain, however, represents the more indulgent, self-serving side of the human condition. In today's selfcentric society, the villain is simply easier to relate to.</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http://www.trendhunter.com/id/196336</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143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333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905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52500" y="1905000"/>
            <a:ext cx="1905000" cy="1247775"/>
          </a:xfrm>
          <a:prstGeom prst="rect">
            <a:avLst/>
          </a:prstGeom>
        </p:spPr>
      </p:pic>
      <p:pic>
        <p:nvPicPr>
          <p:cNvPr id="29" name="bar1" descr="bar1"/>
          <p:cNvPicPr>
            <a:picLocks noChangeAspect="1"/>
          </p:cNvPicPr>
          <p:nvPr/>
        </p:nvPicPr>
        <p:blipFill>
          <a:blip r:embed="rId18"/>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9"/>
          <a:stretch>
            <a:fillRect/>
          </a:stretch>
        </p:blipFill>
        <p:spPr>
          <a:xfrm>
            <a:off x="952500" y="3143250"/>
            <a:ext cx="165735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Fantasy Villain Footwear</a:t>
            </a:r>
          </a:p>
        </p:txBody>
      </p:sp>
      <p:sp>
        <p:nvSpPr>
          <p:cNvPr id="32" name="TextBox 31"/>
          <p:cNvSpPr txBox="1"/>
          <p:nvPr/>
        </p:nvSpPr>
        <p:spPr>
          <a:xfrm>
            <a:off x="857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Kobi Levi's New Line Will Help You Become the Fairest of Them All</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8"/>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2"/>
          <a:stretch>
            <a:fillRect/>
          </a:stretch>
        </p:blipFill>
        <p:spPr>
          <a:xfrm>
            <a:off x="3619500" y="3143250"/>
            <a:ext cx="139065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Evil Queen Cosmetic Tutorials</a:t>
            </a:r>
          </a:p>
        </p:txBody>
      </p:sp>
      <p:sp>
        <p:nvSpPr>
          <p:cNvPr id="37" name="TextBox 36"/>
          <p:cNvSpPr txBox="1"/>
          <p:nvPr/>
        </p:nvSpPr>
        <p:spPr>
          <a:xfrm>
            <a:off x="3524250" y="3320981"/>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dirty="0">
                <a:solidFill>
                  <a:srgbClr val="000000"/>
                </a:solidFill>
                <a:latin typeface="Arial"/>
              </a:rPr>
              <a:t>The Maleficent Makeup Transformation is a Great Halloween DIY</a:t>
            </a:r>
          </a:p>
        </p:txBody>
      </p:sp>
      <p:pic>
        <p:nvPicPr>
          <p:cNvPr id="38" name="Image" descr="Image">
            <a:hlinkClick r:id="rId23" tooltip="Go to trend"/>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8"/>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5"/>
          <a:stretch>
            <a:fillRect/>
          </a:stretch>
        </p:blipFill>
        <p:spPr>
          <a:xfrm>
            <a:off x="6286500" y="3143250"/>
            <a:ext cx="104775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Metal-Controlling Winter Headgear</a:t>
            </a:r>
          </a:p>
        </p:txBody>
      </p:sp>
      <p:sp>
        <p:nvSpPr>
          <p:cNvPr id="42" name="TextBox 41"/>
          <p:cNvSpPr txBox="1"/>
          <p:nvPr/>
        </p:nvSpPr>
        <p:spPr>
          <a:xfrm>
            <a:off x="6191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Magneto Helmet Beanie Salutes the Ultimate X-Man Villain</a:t>
            </a:r>
          </a:p>
        </p:txBody>
      </p:sp>
      <p:pic>
        <p:nvPicPr>
          <p:cNvPr id="43" name="Image" descr="Image">
            <a:hlinkClick r:id="rId26" tooltip="Go to trend"/>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8"/>
          <a:stretch>
            <a:fillRect/>
          </a:stretch>
        </p:blipFill>
        <p:spPr>
          <a:xfrm>
            <a:off x="952500" y="5238750"/>
            <a:ext cx="112395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Villainous Crocheted Masks</a:t>
            </a:r>
          </a:p>
        </p:txBody>
      </p:sp>
      <p:sp>
        <p:nvSpPr>
          <p:cNvPr id="47" name="TextBox 46"/>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Crocheted Bane Mask is Essential for Woolly Battles with Batman</a:t>
            </a:r>
          </a:p>
        </p:txBody>
      </p:sp>
      <p:pic>
        <p:nvPicPr>
          <p:cNvPr id="48" name="Image" descr="Image">
            <a:hlinkClick r:id="rId29" tooltip="Go to trend"/>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1"/>
          <a:stretch>
            <a:fillRect/>
          </a:stretch>
        </p:blipFill>
        <p:spPr>
          <a:xfrm>
            <a:off x="3619500" y="5238750"/>
            <a:ext cx="99060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Movie Criminal Captures</a:t>
            </a:r>
          </a:p>
        </p:txBody>
      </p:sp>
      <p:sp>
        <p:nvSpPr>
          <p:cNvPr id="52" name="TextBox 51"/>
          <p:cNvSpPr txBox="1"/>
          <p:nvPr/>
        </p:nvSpPr>
        <p:spPr>
          <a:xfrm>
            <a:off x="3524250" y="5397026"/>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dirty="0" err="1">
                <a:solidFill>
                  <a:srgbClr val="000000"/>
                </a:solidFill>
                <a:latin typeface="Arial"/>
              </a:rPr>
              <a:t>Jempix's</a:t>
            </a:r>
            <a:r>
              <a:rPr sz="800" b="0" i="0" u="none" strike="noStrike" dirty="0">
                <a:solidFill>
                  <a:srgbClr val="000000"/>
                </a:solidFill>
                <a:latin typeface="Arial"/>
              </a:rPr>
              <a:t> Photos of Batman Bad Guys Mimic 1920s Mug Shots</a:t>
            </a:r>
          </a:p>
        </p:txBody>
      </p:sp>
      <p:pic>
        <p:nvPicPr>
          <p:cNvPr id="53" name="Image" descr="Image">
            <a:hlinkClick r:id="rId32" tooltip="Go to trend"/>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4"/>
          <a:stretch>
            <a:fillRect/>
          </a:stretch>
        </p:blipFill>
        <p:spPr>
          <a:xfrm>
            <a:off x="6286500" y="5238750"/>
            <a:ext cx="76200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Evil Antagonist-Inspired Makeup</a:t>
            </a:r>
          </a:p>
        </p:txBody>
      </p:sp>
      <p:sp>
        <p:nvSpPr>
          <p:cNvPr id="57" name="TextBox 56"/>
          <p:cNvSpPr txBox="1"/>
          <p:nvPr/>
        </p:nvSpPr>
        <p:spPr>
          <a:xfrm>
            <a:off x="6191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MAC Venemous Villains Line Takes Cues From Disney Bad Guys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Malleable Mania</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Products are now literally bending to the will of the consumer</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vision of a completely customized lifestyle is one that is highly sought after. Looking for products that can be tailored to the exact taste of the individual, consumers are asserting their desire for uniqueness by demanding products that are malleable in form and customizable according to taste and lifestyle.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http://www.trendhunter.com/id/192847</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143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3143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37147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2500" y="1905000"/>
            <a:ext cx="1905000" cy="1247775"/>
          </a:xfrm>
          <a:prstGeom prst="rect">
            <a:avLst/>
          </a:prstGeom>
        </p:spPr>
      </p:pic>
      <p:pic>
        <p:nvPicPr>
          <p:cNvPr id="29" name="bar1" descr="bar1"/>
          <p:cNvPicPr>
            <a:picLocks noChangeAspect="1"/>
          </p:cNvPicPr>
          <p:nvPr/>
        </p:nvPicPr>
        <p:blipFill>
          <a:blip r:embed="rId17"/>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8"/>
          <a:stretch>
            <a:fillRect/>
          </a:stretch>
        </p:blipFill>
        <p:spPr>
          <a:xfrm>
            <a:off x="952500" y="3143250"/>
            <a:ext cx="160020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Malleable Wrist-Worn Mobiles</a:t>
            </a:r>
          </a:p>
        </p:txBody>
      </p:sp>
      <p:sp>
        <p:nvSpPr>
          <p:cNvPr id="32" name="TextBox 31"/>
          <p:cNvSpPr txBox="1"/>
          <p:nvPr/>
        </p:nvSpPr>
        <p:spPr>
          <a:xfrm>
            <a:off x="857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Limbo Transformable Smartphone Switches from Handset to Timepiece</a:t>
            </a:r>
          </a:p>
        </p:txBody>
      </p:sp>
      <p:pic>
        <p:nvPicPr>
          <p:cNvPr id="33" name="Image" descr="Image">
            <a:hlinkClick r:id="rId19" tooltip="Go to trend"/>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7"/>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1"/>
          <a:stretch>
            <a:fillRect/>
          </a:stretch>
        </p:blipFill>
        <p:spPr>
          <a:xfrm>
            <a:off x="3619500" y="3143250"/>
            <a:ext cx="131445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Innovative Audio Colonies</a:t>
            </a:r>
          </a:p>
        </p:txBody>
      </p:sp>
      <p:sp>
        <p:nvSpPr>
          <p:cNvPr id="37" name="TextBox 36"/>
          <p:cNvSpPr txBox="1"/>
          <p:nvPr/>
        </p:nvSpPr>
        <p:spPr>
          <a:xfrm>
            <a:off x="3524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Whooom Sound System Lets You Share the Same Beats Amongst Buddies</a:t>
            </a:r>
          </a:p>
        </p:txBody>
      </p:sp>
      <p:pic>
        <p:nvPicPr>
          <p:cNvPr id="38" name="Image" descr="Image">
            <a:hlinkClick r:id="rId22" tooltip="Go to trend"/>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7"/>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4"/>
          <a:stretch>
            <a:fillRect/>
          </a:stretch>
        </p:blipFill>
        <p:spPr>
          <a:xfrm>
            <a:off x="6286500" y="3143250"/>
            <a:ext cx="125730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Malleable Sensory Mobiles</a:t>
            </a:r>
          </a:p>
        </p:txBody>
      </p:sp>
      <p:sp>
        <p:nvSpPr>
          <p:cNvPr id="42" name="TextBox 41"/>
          <p:cNvSpPr txBox="1"/>
          <p:nvPr/>
        </p:nvSpPr>
        <p:spPr>
          <a:xfrm>
            <a:off x="6191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Morph by Jarkko Saunamaki is a Fluid Device with Cutting-Edge Functions</a:t>
            </a:r>
          </a:p>
        </p:txBody>
      </p:sp>
      <p:pic>
        <p:nvPicPr>
          <p:cNvPr id="43" name="Image" descr="Image">
            <a:hlinkClick r:id="rId25" tooltip="Go to trend"/>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7"/>
          <a:stretch>
            <a:fillRect/>
          </a:stretch>
        </p:blipFill>
        <p:spPr>
          <a:xfrm>
            <a:off x="952500" y="5238750"/>
            <a:ext cx="83820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Malleable Multipurpose Containers</a:t>
            </a:r>
          </a:p>
        </p:txBody>
      </p:sp>
      <p:sp>
        <p:nvSpPr>
          <p:cNvPr id="47" name="TextBox 46"/>
          <p:cNvSpPr txBox="1"/>
          <p:nvPr/>
        </p:nvSpPr>
        <p:spPr>
          <a:xfrm>
            <a:off x="857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Flex Boxes Store Assorted Items of All Shapes and Small Sizes</a:t>
            </a:r>
          </a:p>
        </p:txBody>
      </p:sp>
      <p:pic>
        <p:nvPicPr>
          <p:cNvPr id="48" name="Image" descr="Image">
            <a:hlinkClick r:id="rId28" tooltip="Go to trend"/>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0"/>
          <a:stretch>
            <a:fillRect/>
          </a:stretch>
        </p:blipFill>
        <p:spPr>
          <a:xfrm>
            <a:off x="3619500" y="5238750"/>
            <a:ext cx="121920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Malleable Smartphone Accessories</a:t>
            </a:r>
          </a:p>
        </p:txBody>
      </p:sp>
      <p:sp>
        <p:nvSpPr>
          <p:cNvPr id="52" name="TextBox 51"/>
          <p:cNvSpPr txBox="1"/>
          <p:nvPr/>
        </p:nvSpPr>
        <p:spPr>
          <a:xfrm>
            <a:off x="3524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iPooding Cases Can Be Squished and Tampered With</a:t>
            </a:r>
          </a:p>
        </p:txBody>
      </p:sp>
      <p:pic>
        <p:nvPicPr>
          <p:cNvPr id="53" name="Image" descr="Image">
            <a:hlinkClick r:id="rId31" tooltip="Go to trend"/>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3"/>
          <a:stretch>
            <a:fillRect/>
          </a:stretch>
        </p:blipFill>
        <p:spPr>
          <a:xfrm>
            <a:off x="6286500" y="5238750"/>
            <a:ext cx="62865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Metallic Malleable Dishware</a:t>
            </a:r>
          </a:p>
        </p:txBody>
      </p:sp>
      <p:sp>
        <p:nvSpPr>
          <p:cNvPr id="57" name="TextBox 56"/>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Facetat Serving Dish is a Bowl Molded From a Geometric Sheet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Pop Culture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Meme Celebrity</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Online phenomenons are becoming real-world power influencers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Online memes are now catapulting regular people and pets into fully-fledged stardom. Grumpy Cat, Psy (from Gangnam style) and various other online sensations are launching books, product lines and are even appearing on major broadcast networks. While the lifespan of these web celebrities in pop culture may be short-lived, their influence at the their peak is intense.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+ 58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http://www.trendhunter.com/id/190018</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048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619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5240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Meme-Based Nominee Depictions</a:t>
            </a:r>
          </a:p>
        </p:txBody>
      </p:sp>
      <p:sp>
        <p:nvSpPr>
          <p:cNvPr id="32" name="TextBox 31"/>
          <p:cNvSpPr txBox="1"/>
          <p:nvPr/>
        </p:nvSpPr>
        <p:spPr>
          <a:xfrm>
            <a:off x="2381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Year's Oscar Nominees Get Memed in These Redone Posters</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4859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Celebrity Feline Paintings </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Aja Immortalizes the Memes of Grumpy Cat and Lil Bub in Paintings</a:t>
            </a:r>
          </a:p>
        </p:txBody>
      </p:sp>
      <p:pic>
        <p:nvPicPr>
          <p:cNvPr id="38" name="Image" descr="Image">
            <a:hlinkClick r:id="rId23" tooltip="Go to trend"/>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4287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Cat Meme-Tributing Treats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Grumpy Cat Cookies by Whipped Bake Shop Will Make Sourpusses Smile</a:t>
            </a:r>
          </a:p>
        </p:txBody>
      </p:sp>
      <p:pic>
        <p:nvPicPr>
          <p:cNvPr id="43" name="Image" descr="Image">
            <a:hlinkClick r:id="rId26" tooltip="Go to trend"/>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2382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Dancing Pistachio Viral Ads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Psy Super Bowl Commercial Re-Visits Gangnam Style</a:t>
            </a:r>
          </a:p>
        </p:txBody>
      </p:sp>
      <p:pic>
        <p:nvPicPr>
          <p:cNvPr id="48" name="Image" descr="Image">
            <a:hlinkClick r:id="rId29" tooltip="Go to trend"/>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10858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Three-Dimensional Meme Moldings</a:t>
            </a:r>
          </a:p>
        </p:txBody>
      </p:sp>
      <p:sp>
        <p:nvSpPr>
          <p:cNvPr id="52" name="TextBox 51"/>
          <p:cNvSpPr txBox="1"/>
          <p:nvPr/>
        </p:nvSpPr>
        <p:spPr>
          <a:xfrm>
            <a:off x="2381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Piece of Grumpy Cat Art is Finely Crafted from Clay</a:t>
            </a:r>
          </a:p>
        </p:txBody>
      </p:sp>
      <p:pic>
        <p:nvPicPr>
          <p:cNvPr id="53" name="Image" descr="Image">
            <a:hlinkClick r:id="rId32" tooltip="Go to trend"/>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7429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Optimistic Meme Toys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Ryan Kittleson Success Kid Figurine Celebrates Victory</a:t>
            </a:r>
          </a:p>
        </p:txBody>
      </p:sp>
      <p:pic>
        <p:nvPicPr>
          <p:cNvPr id="58" name="Image" descr="Image">
            <a:hlinkClick r:id="rId35" tooltip="Go to trend"/>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8001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13 Viral Gangnam Style Sensations</a:t>
            </a:r>
          </a:p>
        </p:txBody>
      </p:sp>
      <p:sp>
        <p:nvSpPr>
          <p:cNvPr id="62" name="TextBox 61"/>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From Move-Busting Cyborgs to Pop Music Prisoners</a:t>
            </a:r>
          </a:p>
        </p:txBody>
      </p:sp>
      <p:pic>
        <p:nvPicPr>
          <p:cNvPr id="63" name="Image" descr="Image">
            <a:hlinkClick r:id="rId38" tooltip="Go to trend"/>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7620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Viral Korean Pop Manicures</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Show off Your Sweet Moves While Wearing Gangnam Style Nail Art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Infinite Design</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The appeal of optical illusions in everyday products creates consumer buzz</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Using mirrors, illusionary tricks or continuous movement, a variety of industries are looking to appeal to more modern sensibilities using infinite design. Travel, art and entertainment are among the first industries to offer consumers products and experiences that have a seemingly "perpetual" aesthetic.</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+ 64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http://www.trendhunter.com/id/189273</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857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238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524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335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Cityscape Infinity Pools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Marina Bay Sands Pool Overlooks the Entire Singapore Skyline</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3906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Continually Spiraling Staircases</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Olafur Eliasson Infinite Staircase is Full of Twists and Turn</a:t>
            </a:r>
          </a:p>
        </p:txBody>
      </p:sp>
      <p:pic>
        <p:nvPicPr>
          <p:cNvPr id="38" name="Image" descr="Image">
            <a:hlinkClick r:id="rId23" tooltip="Go to trend"/>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7048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Magestic Mountain-Top Infinity Pools</a:t>
            </a:r>
          </a:p>
        </p:txBody>
      </p:sp>
      <p:sp>
        <p:nvSpPr>
          <p:cNvPr id="42" name="TextBox 41"/>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Barcelona Grand Hotel Central Pool Overlooks the City</a:t>
            </a:r>
          </a:p>
        </p:txBody>
      </p:sp>
      <p:pic>
        <p:nvPicPr>
          <p:cNvPr id="43" name="Image" descr="Image">
            <a:hlinkClick r:id="rId26" tooltip="Go to trend"/>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8382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Infinitely Mirrored Installations</a:t>
            </a:r>
          </a:p>
        </p:txBody>
      </p:sp>
      <p:sp>
        <p:nvSpPr>
          <p:cNvPr id="47" name="TextBox 46"/>
          <p:cNvSpPr txBox="1"/>
          <p:nvPr/>
        </p:nvSpPr>
        <p:spPr>
          <a:xfrm>
            <a:off x="6810375" y="3330708"/>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Phoenix Is Closer Than It Appears' Exhibit is Surreal</a:t>
            </a:r>
          </a:p>
        </p:txBody>
      </p:sp>
      <p:pic>
        <p:nvPicPr>
          <p:cNvPr id="48" name="Image" descr="Image">
            <a:hlinkClick r:id="rId29" tooltip="Go to trend"/>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1"/>
          <a:stretch>
            <a:fillRect/>
          </a:stretch>
        </p:blipFill>
        <p:spPr>
          <a:xfrm>
            <a:off x="952500" y="5238750"/>
            <a:ext cx="81915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Opulent Overflowing Tubs</a:t>
            </a:r>
          </a:p>
        </p:txBody>
      </p:sp>
      <p:sp>
        <p:nvSpPr>
          <p:cNvPr id="52" name="TextBox 51"/>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Blanc 5 Infinity Spa Sends Luxury and Relaxation Over the Edge</a:t>
            </a:r>
          </a:p>
        </p:txBody>
      </p:sp>
      <p:pic>
        <p:nvPicPr>
          <p:cNvPr id="53" name="Image" descr="Image">
            <a:hlinkClick r:id="rId32" tooltip="Go to trend"/>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34"/>
          <a:stretch>
            <a:fillRect/>
          </a:stretch>
        </p:blipFill>
        <p:spPr>
          <a:xfrm>
            <a:off x="3619500" y="5238750"/>
            <a:ext cx="66675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Surround-Image Technology</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Infinity-by-Nine Expands the Viewer's Peripheral Vision in Theaters</a:t>
            </a:r>
          </a:p>
        </p:txBody>
      </p:sp>
      <p:pic>
        <p:nvPicPr>
          <p:cNvPr id="58" name="Image" descr="Image">
            <a:hlinkClick r:id="rId35" tooltip="Go to trend"/>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286500" y="4000500"/>
            <a:ext cx="1905000" cy="1257300"/>
          </a:xfrm>
          <a:prstGeom prst="rect">
            <a:avLst/>
          </a:prstGeom>
        </p:spPr>
      </p:pic>
      <p:pic>
        <p:nvPicPr>
          <p:cNvPr id="59"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7"/>
          <a:stretch>
            <a:fillRect/>
          </a:stretch>
        </p:blipFill>
        <p:spPr>
          <a:xfrm>
            <a:off x="6286500" y="5238750"/>
            <a:ext cx="87630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Perpetual Wave Pools</a:t>
            </a:r>
          </a:p>
        </p:txBody>
      </p:sp>
      <p:sp>
        <p:nvSpPr>
          <p:cNvPr id="62" name="TextBox 61"/>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Kelly Slater Wave Co. is a Surfer's Dream Destination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spneventwrapups.com/uploads/video-files/TV_Commercial_2012_ESPYS_-_Capital_One_Alec_Baldwin.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7645926" y="2049720"/>
            <a:ext cx="1193274" cy="76968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136582" y="2037725"/>
            <a:ext cx="6457321" cy="766457"/>
            <a:chOff x="424997" y="1600200"/>
            <a:chExt cx="8207052" cy="989923"/>
          </a:xfrm>
        </p:grpSpPr>
        <p:sp>
          <p:nvSpPr>
            <p:cNvPr id="3" name="Pentagon 2"/>
            <p:cNvSpPr/>
            <p:nvPr/>
          </p:nvSpPr>
          <p:spPr bwMode="auto">
            <a:xfrm>
              <a:off x="424997" y="1600200"/>
              <a:ext cx="2077164" cy="988793"/>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defRPr/>
              </a:pPr>
              <a:r>
                <a:rPr lang="en-US" sz="1400" dirty="0" smtClean="0"/>
                <a:t>Promoted to </a:t>
              </a:r>
              <a:br>
                <a:rPr lang="en-US" sz="1400" dirty="0" smtClean="0"/>
              </a:br>
              <a:r>
                <a:rPr lang="en-US" sz="1400" dirty="0" smtClean="0"/>
                <a:t>Lead Struggling Business Line</a:t>
              </a:r>
              <a:endParaRPr lang="en-US" sz="1400" dirty="0"/>
            </a:p>
          </p:txBody>
        </p:sp>
        <p:sp>
          <p:nvSpPr>
            <p:cNvPr id="4" name="Chevron 5"/>
            <p:cNvSpPr>
              <a:spLocks noChangeArrowheads="1"/>
            </p:cNvSpPr>
            <p:nvPr/>
          </p:nvSpPr>
          <p:spPr bwMode="auto">
            <a:xfrm>
              <a:off x="1848102" y="1613346"/>
              <a:ext cx="2397320" cy="975646"/>
            </a:xfrm>
            <a:prstGeom prst="chevron">
              <a:avLst>
                <a:gd name="adj" fmla="val 50000"/>
              </a:avLst>
            </a:prstGeom>
            <a:solidFill>
              <a:schemeClr val="tx1">
                <a:lumMod val="65000"/>
                <a:lumOff val="35000"/>
              </a:schemeClr>
            </a:solidFill>
            <a:ln>
              <a:noFill/>
            </a:ln>
          </p:spPr>
          <p:txBody>
            <a:bodyPr anchor="ctr"/>
            <a:lstStyle/>
            <a:p>
              <a:r>
                <a:rPr lang="en-US" sz="1400" b="1" dirty="0" smtClean="0">
                  <a:solidFill>
                    <a:schemeClr val="bg1"/>
                  </a:solidFill>
                </a:rPr>
                <a:t>Goal: Only Shrink by 20%</a:t>
              </a:r>
              <a:endParaRPr lang="en-US" sz="1400" b="1" dirty="0">
                <a:solidFill>
                  <a:schemeClr val="bg1"/>
                </a:solidFill>
              </a:endParaRPr>
            </a:p>
          </p:txBody>
        </p:sp>
        <p:sp>
          <p:nvSpPr>
            <p:cNvPr id="5" name="Chevron 4"/>
            <p:cNvSpPr/>
            <p:nvPr/>
          </p:nvSpPr>
          <p:spPr bwMode="auto">
            <a:xfrm>
              <a:off x="3615666" y="1613346"/>
              <a:ext cx="2193957" cy="97677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defRPr/>
              </a:pPr>
              <a:r>
                <a:rPr lang="en-US" sz="1400" dirty="0" smtClean="0"/>
                <a:t>Idea Pipeline</a:t>
              </a:r>
              <a:endParaRPr lang="en-US" sz="1400" dirty="0"/>
            </a:p>
          </p:txBody>
        </p:sp>
        <p:sp>
          <p:nvSpPr>
            <p:cNvPr id="6" name="Chevron 8"/>
            <p:cNvSpPr>
              <a:spLocks noChangeArrowheads="1"/>
            </p:cNvSpPr>
            <p:nvPr/>
          </p:nvSpPr>
          <p:spPr bwMode="auto">
            <a:xfrm>
              <a:off x="5192487" y="1613348"/>
              <a:ext cx="2243659" cy="975646"/>
            </a:xfrm>
            <a:prstGeom prst="chevron">
              <a:avLst>
                <a:gd name="adj" fmla="val 50000"/>
              </a:avLst>
            </a:prstGeom>
            <a:solidFill>
              <a:schemeClr val="bg1">
                <a:lumMod val="75000"/>
              </a:schemeClr>
            </a:solidFill>
            <a:ln>
              <a:noFill/>
            </a:ln>
          </p:spPr>
          <p:txBody>
            <a:bodyPr anchor="ctr"/>
            <a:lstStyle/>
            <a:p>
              <a:r>
                <a:rPr lang="en-US" sz="1400" dirty="0" smtClean="0"/>
                <a:t>Filtering Chaos</a:t>
              </a:r>
              <a:endParaRPr lang="en-US" sz="1100" dirty="0"/>
            </a:p>
          </p:txBody>
        </p:sp>
        <p:sp>
          <p:nvSpPr>
            <p:cNvPr id="7" name="Chevron 9"/>
            <p:cNvSpPr>
              <a:spLocks noChangeArrowheads="1"/>
            </p:cNvSpPr>
            <p:nvPr/>
          </p:nvSpPr>
          <p:spPr bwMode="auto">
            <a:xfrm>
              <a:off x="6587294" y="1613348"/>
              <a:ext cx="2044755" cy="975646"/>
            </a:xfrm>
            <a:prstGeom prst="chevron">
              <a:avLst>
                <a:gd name="adj" fmla="val 50000"/>
              </a:avLst>
            </a:prstGeom>
            <a:solidFill>
              <a:srgbClr val="FF0000"/>
            </a:solidFill>
            <a:ln>
              <a:noFill/>
            </a:ln>
          </p:spPr>
          <p:txBody>
            <a:bodyPr anchor="ctr"/>
            <a:lstStyle/>
            <a:p>
              <a:r>
                <a:rPr lang="en-US" sz="1400" b="1" dirty="0" smtClean="0">
                  <a:solidFill>
                    <a:schemeClr val="bg1"/>
                  </a:solidFill>
                </a:rPr>
                <a:t>$1 Billion </a:t>
              </a:r>
              <a:r>
                <a:rPr lang="en-US" sz="1100" b="1" dirty="0" smtClean="0">
                  <a:solidFill>
                    <a:schemeClr val="bg1"/>
                  </a:solidFill>
                </a:rPr>
                <a:t>Portfolio</a:t>
              </a:r>
              <a:endParaRPr lang="en-US" sz="1100" b="1" dirty="0">
                <a:solidFill>
                  <a:schemeClr val="bg1"/>
                </a:solidFill>
              </a:endParaRPr>
            </a:p>
          </p:txBody>
        </p:sp>
      </p:grpSp>
      <p:sp>
        <p:nvSpPr>
          <p:cNvPr id="13" name="TextBox 12"/>
          <p:cNvSpPr txBox="1"/>
          <p:nvPr/>
        </p:nvSpPr>
        <p:spPr>
          <a:xfrm>
            <a:off x="285750" y="152400"/>
            <a:ext cx="8705850" cy="757130"/>
          </a:xfrm>
          <a:prstGeom prst="rect">
            <a:avLst/>
          </a:prstGeom>
        </p:spPr>
        <p:txBody>
          <a:bodyPr vertOverflow="overflow" horzOverflow="overflow" wrap="square" lIns="91440" tIns="45720" rIns="91440" bIns="45720" numCol="1" rtlCol="0">
            <a:spAutoFit/>
          </a:bodyPr>
          <a:lstStyle/>
          <a:p>
            <a:pPr lvl="0" fontAlgn="base">
              <a:lnSpc>
                <a:spcPct val="90000"/>
              </a:lnSpc>
            </a:pPr>
            <a:r>
              <a:rPr lang="en-US" sz="2400" b="1" dirty="0" smtClean="0">
                <a:solidFill>
                  <a:schemeClr val="tx1">
                    <a:lumMod val="50000"/>
                    <a:lumOff val="50000"/>
                  </a:schemeClr>
                </a:solidFill>
                <a:latin typeface="Arial" pitchFamily="34" charset="0"/>
                <a:cs typeface="Arial" pitchFamily="34" charset="0"/>
              </a:rPr>
              <a:t>Context: Our CEO Grew a $1Bn Business </a:t>
            </a:r>
            <a:br>
              <a:rPr lang="en-US" sz="2400" b="1" dirty="0" smtClean="0">
                <a:solidFill>
                  <a:schemeClr val="tx1">
                    <a:lumMod val="50000"/>
                    <a:lumOff val="50000"/>
                  </a:schemeClr>
                </a:solidFill>
                <a:latin typeface="Arial" pitchFamily="34" charset="0"/>
                <a:cs typeface="Arial" pitchFamily="34" charset="0"/>
              </a:rPr>
            </a:br>
            <a:r>
              <a:rPr lang="en-US" sz="2400" b="1" dirty="0" smtClean="0">
                <a:solidFill>
                  <a:schemeClr val="tx1">
                    <a:lumMod val="50000"/>
                    <a:lumOff val="50000"/>
                  </a:schemeClr>
                </a:solidFill>
                <a:latin typeface="Arial" pitchFamily="34" charset="0"/>
                <a:cs typeface="Arial" pitchFamily="34" charset="0"/>
              </a:rPr>
              <a:t>Based on the Hunt for </a:t>
            </a:r>
            <a:r>
              <a:rPr lang="en-US" sz="2400" b="1" i="1" u="sng" dirty="0" smtClean="0">
                <a:solidFill>
                  <a:schemeClr val="tx1">
                    <a:lumMod val="50000"/>
                    <a:lumOff val="50000"/>
                  </a:schemeClr>
                </a:solidFill>
                <a:latin typeface="Arial" pitchFamily="34" charset="0"/>
                <a:cs typeface="Arial" pitchFamily="34" charset="0"/>
              </a:rPr>
              <a:t>Custom</a:t>
            </a:r>
            <a:r>
              <a:rPr lang="en-US" sz="2400" b="1" dirty="0" smtClean="0">
                <a:solidFill>
                  <a:schemeClr val="tx1">
                    <a:lumMod val="50000"/>
                    <a:lumOff val="50000"/>
                  </a:schemeClr>
                </a:solidFill>
                <a:latin typeface="Arial" pitchFamily="34" charset="0"/>
                <a:cs typeface="Arial" pitchFamily="34" charset="0"/>
              </a:rPr>
              <a:t> Opportunity</a:t>
            </a:r>
            <a:endParaRPr lang="en-US" sz="2400" b="1" u="sng" dirty="0">
              <a:solidFill>
                <a:schemeClr val="tx1">
                  <a:lumMod val="50000"/>
                  <a:lumOff val="50000"/>
                </a:schemeClr>
              </a:solidFill>
              <a:latin typeface="Arial" pitchFamily="34" charset="0"/>
              <a:cs typeface="Arial" pitchFamily="34" charset="0"/>
            </a:endParaRPr>
          </a:p>
        </p:txBody>
      </p:sp>
      <p:sp>
        <p:nvSpPr>
          <p:cNvPr id="14" name="TextBox 13"/>
          <p:cNvSpPr txBox="1"/>
          <p:nvPr/>
        </p:nvSpPr>
        <p:spPr>
          <a:xfrm>
            <a:off x="285750" y="877669"/>
            <a:ext cx="7058025" cy="615553"/>
          </a:xfrm>
          <a:prstGeom prst="rect">
            <a:avLst/>
          </a:prstGeom>
        </p:spPr>
        <p:txBody>
          <a:bodyPr vertOverflow="overflow" horzOverflow="overflow" wrap="square" lIns="91440" tIns="45720" rIns="91440" bIns="45720" numCol="1" rtlCol="0">
            <a:spAutoFit/>
          </a:bodyPr>
          <a:lstStyle/>
          <a:p>
            <a:pPr lvl="0" fontAlgn="base"/>
            <a:r>
              <a:rPr lang="en-US" sz="1700" dirty="0" smtClean="0">
                <a:solidFill>
                  <a:schemeClr val="tx1">
                    <a:lumMod val="50000"/>
                    <a:lumOff val="50000"/>
                  </a:schemeClr>
                </a:solidFill>
                <a:latin typeface="Arial"/>
              </a:rPr>
              <a:t>We realize you need custom, specific insight to win, and no traditional trend service </a:t>
            </a:r>
            <a:r>
              <a:rPr lang="en-US" sz="1700" dirty="0" smtClean="0">
                <a:solidFill>
                  <a:schemeClr val="tx1">
                    <a:lumMod val="50000"/>
                    <a:lumOff val="50000"/>
                  </a:schemeClr>
                </a:solidFill>
                <a:latin typeface="Arial"/>
              </a:rPr>
              <a:t>satisfies </a:t>
            </a:r>
            <a:r>
              <a:rPr lang="en-US" sz="1700" dirty="0" smtClean="0">
                <a:solidFill>
                  <a:schemeClr val="tx1">
                    <a:lumMod val="50000"/>
                    <a:lumOff val="50000"/>
                  </a:schemeClr>
                </a:solidFill>
                <a:latin typeface="Arial"/>
              </a:rPr>
              <a:t>that need</a:t>
            </a:r>
            <a:endParaRPr lang="en-US" sz="1700" dirty="0">
              <a:solidFill>
                <a:schemeClr val="tx1">
                  <a:lumMod val="50000"/>
                  <a:lumOff val="50000"/>
                </a:schemeClr>
              </a:solidFill>
              <a:latin typeface="Arial"/>
            </a:endParaRPr>
          </a:p>
        </p:txBody>
      </p:sp>
      <p:grpSp>
        <p:nvGrpSpPr>
          <p:cNvPr id="2" name="Group 1"/>
          <p:cNvGrpSpPr/>
          <p:nvPr/>
        </p:nvGrpSpPr>
        <p:grpSpPr>
          <a:xfrm>
            <a:off x="429054" y="3943492"/>
            <a:ext cx="3349453" cy="2685908"/>
            <a:chOff x="504482" y="2222476"/>
            <a:chExt cx="3595141" cy="2882924"/>
          </a:xfrm>
        </p:grpSpPr>
        <p:pic>
          <p:nvPicPr>
            <p:cNvPr id="10" name="Picture 2" descr="Exploiting Chaos Cov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482" y="2222476"/>
              <a:ext cx="1665575" cy="28829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xploiting Chaos Awards"/>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 b="69958"/>
            <a:stretch/>
          </p:blipFill>
          <p:spPr bwMode="auto">
            <a:xfrm>
              <a:off x="2318620" y="2285999"/>
              <a:ext cx="1707873" cy="12800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xploiting Chaos Awards"/>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29816" b="43531"/>
            <a:stretch/>
          </p:blipFill>
          <p:spPr bwMode="auto">
            <a:xfrm>
              <a:off x="2318620" y="3605488"/>
              <a:ext cx="1781003" cy="1184355"/>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descr="C:\Users\Jeremy\Desktop\!New Landing Page\TrendHunterAdvisoryImage.gif"/>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52806" t="54790" r="33747" b="10178"/>
          <a:stretch/>
        </p:blipFill>
        <p:spPr bwMode="auto">
          <a:xfrm>
            <a:off x="481264" y="2043535"/>
            <a:ext cx="570904" cy="76065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361909" y="1718846"/>
            <a:ext cx="3943708" cy="338554"/>
          </a:xfrm>
          <a:prstGeom prst="rect">
            <a:avLst/>
          </a:prstGeom>
        </p:spPr>
        <p:txBody>
          <a:bodyPr wrap="none">
            <a:spAutoFit/>
          </a:bodyPr>
          <a:lstStyle/>
          <a:p>
            <a:r>
              <a:rPr lang="en-US" sz="1600" b="1" dirty="0" smtClean="0">
                <a:solidFill>
                  <a:schemeClr val="tx1">
                    <a:lumMod val="50000"/>
                    <a:lumOff val="50000"/>
                  </a:schemeClr>
                </a:solidFill>
                <a:latin typeface="Arial" pitchFamily="34" charset="0"/>
                <a:cs typeface="Arial" pitchFamily="34" charset="0"/>
              </a:rPr>
              <a:t>Grew Capital One a $1 Billion Portfolio</a:t>
            </a:r>
            <a:endParaRPr lang="en-US" sz="1600" b="1" dirty="0">
              <a:solidFill>
                <a:schemeClr val="tx1">
                  <a:lumMod val="50000"/>
                  <a:lumOff val="50000"/>
                </a:schemeClr>
              </a:solidFill>
              <a:latin typeface="Arial" pitchFamily="34" charset="0"/>
              <a:cs typeface="Arial" pitchFamily="34" charset="0"/>
            </a:endParaRPr>
          </a:p>
        </p:txBody>
      </p:sp>
      <p:sp>
        <p:nvSpPr>
          <p:cNvPr id="20" name="Rectangle 19"/>
          <p:cNvSpPr/>
          <p:nvPr/>
        </p:nvSpPr>
        <p:spPr>
          <a:xfrm>
            <a:off x="1292272" y="3585828"/>
            <a:ext cx="6435673" cy="338554"/>
          </a:xfrm>
          <a:prstGeom prst="rect">
            <a:avLst/>
          </a:prstGeom>
        </p:spPr>
        <p:txBody>
          <a:bodyPr wrap="none">
            <a:spAutoFit/>
          </a:bodyPr>
          <a:lstStyle/>
          <a:p>
            <a:r>
              <a:rPr lang="en-US" sz="1600" b="1" dirty="0" smtClean="0">
                <a:solidFill>
                  <a:schemeClr val="tx1">
                    <a:lumMod val="50000"/>
                    <a:lumOff val="50000"/>
                  </a:schemeClr>
                </a:solidFill>
                <a:latin typeface="Arial" pitchFamily="34" charset="0"/>
                <a:cs typeface="Arial" pitchFamily="34" charset="0"/>
              </a:rPr>
              <a:t>Innovation Workshops With 300+ Brands</a:t>
            </a:r>
            <a:r>
              <a:rPr lang="en-US" sz="1600" b="1" dirty="0">
                <a:solidFill>
                  <a:schemeClr val="tx1">
                    <a:lumMod val="50000"/>
                    <a:lumOff val="50000"/>
                  </a:schemeClr>
                </a:solidFill>
                <a:latin typeface="Arial" pitchFamily="34" charset="0"/>
                <a:cs typeface="Arial" pitchFamily="34" charset="0"/>
              </a:rPr>
              <a:t>, </a:t>
            </a:r>
            <a:r>
              <a:rPr lang="en-US" sz="1600" b="1" dirty="0" smtClean="0">
                <a:solidFill>
                  <a:schemeClr val="tx1">
                    <a:lumMod val="50000"/>
                    <a:lumOff val="50000"/>
                  </a:schemeClr>
                </a:solidFill>
                <a:latin typeface="Arial" pitchFamily="34" charset="0"/>
                <a:cs typeface="Arial" pitchFamily="34" charset="0"/>
              </a:rPr>
              <a:t>Billionaires and CEOs</a:t>
            </a:r>
            <a:endParaRPr lang="en-US" sz="1600" b="1" dirty="0">
              <a:solidFill>
                <a:schemeClr val="tx1">
                  <a:lumMod val="50000"/>
                  <a:lumOff val="50000"/>
                </a:schemeClr>
              </a:solidFill>
              <a:latin typeface="Arial" pitchFamily="34" charset="0"/>
              <a:cs typeface="Arial" pitchFamily="34" charset="0"/>
            </a:endParaRPr>
          </a:p>
        </p:txBody>
      </p:sp>
      <p:pic>
        <p:nvPicPr>
          <p:cNvPr id="4098" name="Picture 2" descr="Trend Workshop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59285" y="3958658"/>
            <a:ext cx="4351315" cy="2483876"/>
          </a:xfrm>
          <a:prstGeom prst="rect">
            <a:avLst/>
          </a:prstGeom>
          <a:noFill/>
          <a:extLst>
            <a:ext uri="{909E8E84-426E-40DD-AFC4-6F175D3DCCD1}">
              <a14:hiddenFill xmlns:a14="http://schemas.microsoft.com/office/drawing/2010/main">
                <a:solidFill>
                  <a:srgbClr val="FFFFFF"/>
                </a:solidFill>
              </a14:hiddenFill>
            </a:ext>
          </a:extLst>
        </p:spPr>
      </p:pic>
      <p:pic>
        <p:nvPicPr>
          <p:cNvPr id="21" name="sidebar image" descr="sidebar image"/>
          <p:cNvPicPr>
            <a:picLocks noChangeAspect="1"/>
          </p:cNvPicPr>
          <p:nvPr/>
        </p:nvPicPr>
        <p:blipFill>
          <a:blip r:embed="rId9"/>
          <a:stretch>
            <a:fillRect/>
          </a:stretch>
        </p:blipFill>
        <p:spPr>
          <a:xfrm>
            <a:off x="0" y="0"/>
            <a:ext cx="142875" cy="6858000"/>
          </a:xfrm>
          <a:prstGeom prst="rect">
            <a:avLst/>
          </a:prstGeom>
        </p:spPr>
      </p:pic>
      <p:pic>
        <p:nvPicPr>
          <p:cNvPr id="22" name="TH Pro logo" descr="TH Pro log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Tree>
    <p:extLst>
      <p:ext uri="{BB962C8B-B14F-4D97-AF65-F5344CB8AC3E}">
        <p14:creationId xmlns:p14="http://schemas.microsoft.com/office/powerpoint/2010/main" val="390168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Pop Culture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Internet Slang Marketing</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The language of the Internet is being used in campaigns and branding</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Those who are active on social media know that the Internet has its own special language. Companies with their finger on the pulse of pop culture are now taking techspeak beyond the screen and into the real world by incorporating things like hashtags and Internet slang into branding. This establishes a connection with Gen Y, making these brands seem like peers to the Digital Natives.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http://www.trendhunter.com/id/185314</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905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048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429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15372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Gen Z Vocabulary Charts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Infographic Helps You Fast Track Your Way to Generation Z Lingo</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4097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Hashtag Hangover Purses</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Kate Spade Totes Offer Playful Sayings</a:t>
            </a:r>
          </a:p>
        </p:txBody>
      </p:sp>
      <p:pic>
        <p:nvPicPr>
          <p:cNvPr id="38" name="Image" descr="Image">
            <a:hlinkClick r:id="rId24" tooltip="Go to trend"/>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3144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Acronym Ending Crusades</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'Anti-YOLO' Campaign Puts Things in Perspective</a:t>
            </a:r>
          </a:p>
        </p:txBody>
      </p:sp>
      <p:pic>
        <p:nvPicPr>
          <p:cNvPr id="43" name="Image" descr="Image">
            <a:hlinkClick r:id="rId27" tooltip="Go to trend"/>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87630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Emoticon Flower Arrangements</a:t>
            </a:r>
          </a:p>
        </p:txBody>
      </p:sp>
      <p:sp>
        <p:nvSpPr>
          <p:cNvPr id="47" name="TextBox 46"/>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FocusDriven.Org Tries to Raise Texting and Driving Awareness</a:t>
            </a:r>
          </a:p>
        </p:txBody>
      </p:sp>
      <p:pic>
        <p:nvPicPr>
          <p:cNvPr id="48" name="Image" descr="Image">
            <a:hlinkClick r:id="rId30" tooltip="Go to trend"/>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76200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Cat Meme Tweet Translators</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Twitter Recently Launched a New LOLCat Language Setting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Social Good</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Social Good Subscriptions</a:t>
            </a:r>
          </a:p>
        </p:txBody>
      </p:sp>
      <p:pic>
        <p:nvPicPr>
          <p:cNvPr id="4" name="TH Pro logo" descr="TH Pro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Businesses are providing more convenient ways for consumers to donate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Subscriptions to everything from wine to fashion and home decor have become more commonplace and have laid the foundation for businesses to give back more conveniently. Subscription services for social good are the perfect way for consumers to contribute to a meaningful cause without having to dedicate a large amount of time to it.</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http://www.trendhunter.com/id/184095</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667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42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333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41649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Hunger-Fighting Food Packages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Love with Food Group Donates a Meal for Every Box Purchased</a:t>
            </a:r>
          </a:p>
        </p:txBody>
      </p:sp>
      <p:pic>
        <p:nvPicPr>
          <p:cNvPr id="33" name="Image" descr="Image">
            <a:hlinkClick r:id="rId20" tooltip="Go to trend"/>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8382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Great Deals for Good</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DealGooder Facilitates Group Buying and Giving, Donating 50% of Profits</a:t>
            </a:r>
          </a:p>
        </p:txBody>
      </p:sp>
      <p:pic>
        <p:nvPicPr>
          <p:cNvPr id="38" name="Image" descr="Image">
            <a:hlinkClick r:id="rId24" tooltip="Go to trend"/>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7429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Global Farmers' Markets</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Liga Masiva Lets You Buy Coffee Straight from the Source</a:t>
            </a:r>
          </a:p>
        </p:txBody>
      </p:sp>
      <p:pic>
        <p:nvPicPr>
          <p:cNvPr id="43" name="Image" descr="Image">
            <a:hlinkClick r:id="rId27" tooltip="Go to trend"/>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7810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Sustainable Food Subscriptions</a:t>
            </a:r>
          </a:p>
        </p:txBody>
      </p:sp>
      <p:sp>
        <p:nvSpPr>
          <p:cNvPr id="47" name="TextBox 46"/>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Door to Door Organics Delivers Fresh Natural Groceries to Your Door</a:t>
            </a:r>
          </a:p>
        </p:txBody>
      </p:sp>
      <p:pic>
        <p:nvPicPr>
          <p:cNvPr id="48" name="Image" descr="Image">
            <a:hlinkClick r:id="rId30" tooltip="Go to trend"/>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32385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School-Supporting Digital Newsletters</a:t>
            </a:r>
          </a:p>
        </p:txBody>
      </p:sp>
      <p:sp>
        <p:nvSpPr>
          <p:cNvPr id="52" name="TextBox 51"/>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Red Tricycle Donates Funds To Underserved Organizations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Box 3"/>
          <p:cNvSpPr txBox="1">
            <a:spLocks noChangeArrowheads="1"/>
          </p:cNvSpPr>
          <p:nvPr/>
        </p:nvSpPr>
        <p:spPr bwMode="auto">
          <a:xfrm>
            <a:off x="285750" y="609600"/>
            <a:ext cx="8553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lvl="0" fontAlgn="base"/>
            <a:r>
              <a:rPr lang="en-US" sz="1800" dirty="0" smtClean="0">
                <a:solidFill>
                  <a:schemeClr val="bg1">
                    <a:lumMod val="50000"/>
                  </a:schemeClr>
                </a:solidFill>
                <a:latin typeface="Arial"/>
              </a:rPr>
              <a:t>We’ll be happy to send you a sample custom report. Our reports are topic specific, filled with ideas, and they feature high level trends as well as detailed examples:</a:t>
            </a:r>
            <a:endParaRPr lang="en-US" sz="1100" dirty="0">
              <a:solidFill>
                <a:schemeClr val="bg1">
                  <a:lumMod val="50000"/>
                </a:schemeClr>
              </a:solidFill>
              <a:latin typeface="Arial"/>
            </a:endParaRPr>
          </a:p>
        </p:txBody>
      </p:sp>
      <p:sp>
        <p:nvSpPr>
          <p:cNvPr id="31" name="TextBox 30"/>
          <p:cNvSpPr txBox="1"/>
          <p:nvPr/>
        </p:nvSpPr>
        <p:spPr>
          <a:xfrm>
            <a:off x="304799" y="27210"/>
            <a:ext cx="8923867" cy="646331"/>
          </a:xfrm>
          <a:prstGeom prst="rect">
            <a:avLst/>
          </a:prstGeom>
        </p:spPr>
        <p:txBody>
          <a:bodyPr vertOverflow="overflow" horzOverflow="overflow" wrap="square" lIns="91440" tIns="45720" rIns="91440" bIns="45720" numCol="1" rtlCol="0">
            <a:spAutoFit/>
          </a:bodyPr>
          <a:lstStyle/>
          <a:p>
            <a:pPr lvl="0" fontAlgn="base"/>
            <a:r>
              <a:rPr lang="en-US" sz="3600" b="1" dirty="0" smtClean="0">
                <a:solidFill>
                  <a:srgbClr val="FF3399"/>
                </a:solidFill>
                <a:latin typeface="Arial" pitchFamily="34" charset="0"/>
                <a:cs typeface="Arial" pitchFamily="34" charset="0"/>
              </a:rPr>
              <a:t>Ask for a Sample Custom Report</a:t>
            </a:r>
            <a:endParaRPr lang="en-US" sz="3600" b="1" dirty="0">
              <a:solidFill>
                <a:srgbClr val="FF3399"/>
              </a:solidFill>
              <a:latin typeface="Arial" pitchFamily="34" charset="0"/>
              <a:cs typeface="Arial" pitchFamily="34" charset="0"/>
            </a:endParaRPr>
          </a:p>
        </p:txBody>
      </p:sp>
      <p:sp>
        <p:nvSpPr>
          <p:cNvPr id="6" name="Rectangle 82953"/>
          <p:cNvSpPr>
            <a:spLocks noChangeArrowheads="1"/>
          </p:cNvSpPr>
          <p:nvPr/>
        </p:nvSpPr>
        <p:spPr bwMode="auto">
          <a:xfrm>
            <a:off x="5684075" y="1634071"/>
            <a:ext cx="29091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err="1" smtClean="0">
                <a:solidFill>
                  <a:srgbClr val="FF3399"/>
                </a:solidFill>
                <a:cs typeface="Arial" charset="0"/>
              </a:rPr>
              <a:t>i</a:t>
            </a:r>
            <a:r>
              <a:rPr lang="en-US" sz="2800" b="1" dirty="0" smtClean="0">
                <a:solidFill>
                  <a:srgbClr val="FF3399"/>
                </a:solidFill>
                <a:cs typeface="Arial" charset="0"/>
              </a:rPr>
              <a:t>. PRO Trends</a:t>
            </a:r>
          </a:p>
          <a:p>
            <a:r>
              <a:rPr lang="en-US" sz="1400" b="1" dirty="0" smtClean="0">
                <a:solidFill>
                  <a:srgbClr val="FF3399"/>
                </a:solidFill>
                <a:cs typeface="Arial" charset="0"/>
              </a:rPr>
              <a:t>10 Pages, 60 Examples</a:t>
            </a:r>
            <a:endParaRPr lang="en-US" sz="1400" b="1" dirty="0">
              <a:solidFill>
                <a:srgbClr val="FF3399"/>
              </a:solidFill>
              <a:cs typeface="Arial" charset="0"/>
            </a:endParaRPr>
          </a:p>
          <a:p>
            <a:pPr marL="168275" indent="-168275">
              <a:buFont typeface="Arial" pitchFamily="34" charset="0"/>
              <a:buChar char="•"/>
            </a:pPr>
            <a:r>
              <a:rPr lang="en-US" sz="1400" dirty="0" err="1" smtClean="0">
                <a:cs typeface="Arial" charset="0"/>
              </a:rPr>
              <a:t>Kidaptive</a:t>
            </a:r>
            <a:r>
              <a:rPr lang="en-US" sz="1400" dirty="0" smtClean="0">
                <a:cs typeface="Arial" charset="0"/>
              </a:rPr>
              <a:t> Design</a:t>
            </a:r>
          </a:p>
          <a:p>
            <a:pPr marL="168275" indent="-168275">
              <a:buFont typeface="Arial" pitchFamily="34" charset="0"/>
              <a:buChar char="•"/>
            </a:pPr>
            <a:r>
              <a:rPr lang="en-US" sz="1400" dirty="0" err="1" smtClean="0">
                <a:cs typeface="Arial" charset="0"/>
              </a:rPr>
              <a:t>Foodcessories</a:t>
            </a:r>
            <a:endParaRPr lang="en-US" sz="1400" dirty="0" smtClean="0">
              <a:cs typeface="Arial" charset="0"/>
            </a:endParaRPr>
          </a:p>
          <a:p>
            <a:pPr marL="168275" indent="-168275">
              <a:buFont typeface="Arial" pitchFamily="34" charset="0"/>
              <a:buChar char="•"/>
            </a:pPr>
            <a:r>
              <a:rPr lang="en-US" sz="1400" dirty="0" smtClean="0">
                <a:cs typeface="Arial" charset="0"/>
              </a:rPr>
              <a:t>Candy Couture</a:t>
            </a:r>
            <a:endParaRPr lang="en-US" sz="1400" dirty="0">
              <a:cs typeface="Arial" charset="0"/>
            </a:endParaRPr>
          </a:p>
        </p:txBody>
      </p:sp>
      <p:sp>
        <p:nvSpPr>
          <p:cNvPr id="7" name="Rectangle 82953"/>
          <p:cNvSpPr>
            <a:spLocks noChangeArrowheads="1"/>
          </p:cNvSpPr>
          <p:nvPr/>
        </p:nvSpPr>
        <p:spPr bwMode="auto">
          <a:xfrm>
            <a:off x="5684075" y="5054888"/>
            <a:ext cx="30356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rgbClr val="FF3399"/>
                </a:solidFill>
                <a:cs typeface="Arial" charset="0"/>
              </a:rPr>
              <a:t>iii. Micro-Trends</a:t>
            </a:r>
            <a:r>
              <a:rPr lang="en-US" sz="2400" b="1" dirty="0" smtClean="0">
                <a:solidFill>
                  <a:srgbClr val="FF3399"/>
                </a:solidFill>
                <a:cs typeface="Arial" charset="0"/>
              </a:rPr>
              <a:t/>
            </a:r>
            <a:br>
              <a:rPr lang="en-US" sz="2400" b="1" dirty="0" smtClean="0">
                <a:solidFill>
                  <a:srgbClr val="FF3399"/>
                </a:solidFill>
                <a:cs typeface="Arial" charset="0"/>
              </a:rPr>
            </a:br>
            <a:r>
              <a:rPr lang="en-US" sz="1400" b="1" dirty="0" smtClean="0">
                <a:solidFill>
                  <a:srgbClr val="FF3399"/>
                </a:solidFill>
                <a:cs typeface="Arial" charset="0"/>
              </a:rPr>
              <a:t>20 Pages, 20 Examples</a:t>
            </a:r>
            <a:endParaRPr lang="en-US" sz="1400" b="1" dirty="0">
              <a:solidFill>
                <a:srgbClr val="FF3399"/>
              </a:solidFill>
              <a:cs typeface="Arial" charset="0"/>
            </a:endParaRPr>
          </a:p>
          <a:p>
            <a:pPr marL="168275" indent="-168275">
              <a:buFont typeface="Arial" pitchFamily="34" charset="0"/>
              <a:buChar char="•"/>
              <a:tabLst>
                <a:tab pos="168275" algn="l"/>
              </a:tabLst>
            </a:pPr>
            <a:r>
              <a:rPr lang="en-US" sz="1400" dirty="0" smtClean="0">
                <a:cs typeface="Arial" charset="0"/>
              </a:rPr>
              <a:t>DIY Chocolate Treats</a:t>
            </a:r>
          </a:p>
          <a:p>
            <a:pPr marL="168275" indent="-168275">
              <a:buFont typeface="Arial" pitchFamily="34" charset="0"/>
              <a:buChar char="•"/>
              <a:tabLst>
                <a:tab pos="168275" algn="l"/>
              </a:tabLst>
            </a:pPr>
            <a:r>
              <a:rPr lang="en-US" sz="1400" dirty="0" smtClean="0">
                <a:cs typeface="Arial" charset="0"/>
              </a:rPr>
              <a:t>Panda Cupcakes (&amp; Princess Cakes)</a:t>
            </a:r>
          </a:p>
          <a:p>
            <a:pPr marL="168275" indent="-168275">
              <a:buFont typeface="Arial" pitchFamily="34" charset="0"/>
              <a:buChar char="•"/>
              <a:tabLst>
                <a:tab pos="168275" algn="l"/>
              </a:tabLst>
            </a:pPr>
            <a:r>
              <a:rPr lang="en-US" sz="1400" dirty="0" smtClean="0">
                <a:cs typeface="Arial" charset="0"/>
              </a:rPr>
              <a:t>Harry Potter Chocolates</a:t>
            </a:r>
            <a:endParaRPr lang="en-US" sz="1400" dirty="0">
              <a:cs typeface="Arial" charset="0"/>
            </a:endParaRPr>
          </a:p>
        </p:txBody>
      </p:sp>
      <p:sp>
        <p:nvSpPr>
          <p:cNvPr id="8" name="Rectangle 82953"/>
          <p:cNvSpPr>
            <a:spLocks noChangeArrowheads="1"/>
          </p:cNvSpPr>
          <p:nvPr/>
        </p:nvSpPr>
        <p:spPr bwMode="auto">
          <a:xfrm>
            <a:off x="5684077" y="3270346"/>
            <a:ext cx="302812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rgbClr val="FF3399"/>
                </a:solidFill>
                <a:cs typeface="Arial" charset="0"/>
              </a:rPr>
              <a:t>ii. Clusters</a:t>
            </a:r>
          </a:p>
          <a:p>
            <a:r>
              <a:rPr lang="en-US" sz="1400" b="1" dirty="0" smtClean="0">
                <a:solidFill>
                  <a:srgbClr val="FF3399"/>
                </a:solidFill>
                <a:cs typeface="Arial" charset="0"/>
              </a:rPr>
              <a:t>40 Pages, 350 Examples</a:t>
            </a:r>
          </a:p>
          <a:p>
            <a:pPr marL="168275" indent="-168275">
              <a:buFont typeface="Arial" pitchFamily="34" charset="0"/>
              <a:buChar char="•"/>
            </a:pPr>
            <a:r>
              <a:rPr lang="en-US" sz="1400" dirty="0" smtClean="0">
                <a:cs typeface="Arial" charset="0"/>
              </a:rPr>
              <a:t>59 Creative Chocolate Confections</a:t>
            </a:r>
          </a:p>
          <a:p>
            <a:pPr marL="168275" indent="-168275">
              <a:buFont typeface="Arial" pitchFamily="34" charset="0"/>
              <a:buChar char="•"/>
            </a:pPr>
            <a:r>
              <a:rPr lang="en-US" sz="1400" dirty="0" smtClean="0">
                <a:cs typeface="Arial" charset="0"/>
              </a:rPr>
              <a:t>50 Girly Chocolates Creations</a:t>
            </a:r>
          </a:p>
          <a:p>
            <a:pPr marL="168275" indent="-168275">
              <a:buFont typeface="Arial" pitchFamily="34" charset="0"/>
              <a:buChar char="•"/>
            </a:pPr>
            <a:r>
              <a:rPr lang="en-US" sz="1400" dirty="0">
                <a:cs typeface="Arial" charset="0"/>
              </a:rPr>
              <a:t>100 </a:t>
            </a:r>
            <a:r>
              <a:rPr lang="en-US" sz="1400" dirty="0" err="1">
                <a:cs typeface="Arial" charset="0"/>
              </a:rPr>
              <a:t>Eggcellent</a:t>
            </a:r>
            <a:r>
              <a:rPr lang="en-US" sz="1400" dirty="0">
                <a:cs typeface="Arial" charset="0"/>
              </a:rPr>
              <a:t> Easter Desserts</a:t>
            </a:r>
          </a:p>
          <a:p>
            <a:pPr marL="168275" indent="-168275">
              <a:buFont typeface="Arial" pitchFamily="34" charset="0"/>
              <a:buChar char="•"/>
            </a:pPr>
            <a:r>
              <a:rPr lang="en-US" sz="1400" dirty="0" smtClean="0">
                <a:cs typeface="Arial" charset="0"/>
              </a:rPr>
              <a:t>70 Cartoon Character Desserts</a:t>
            </a:r>
            <a:endParaRPr lang="en-US" sz="1400" dirty="0">
              <a:cs typeface="Arial" charset="0"/>
            </a:endParaRPr>
          </a:p>
        </p:txBody>
      </p:sp>
      <p:sp>
        <p:nvSpPr>
          <p:cNvPr id="14" name="Right Brace 13"/>
          <p:cNvSpPr/>
          <p:nvPr/>
        </p:nvSpPr>
        <p:spPr bwMode="auto">
          <a:xfrm flipH="1">
            <a:off x="2944884" y="1762246"/>
            <a:ext cx="381002" cy="4752439"/>
          </a:xfrm>
          <a:prstGeom prst="rightBrace">
            <a:avLst>
              <a:gd name="adj1" fmla="val 79257"/>
              <a:gd name="adj2" fmla="val 16666"/>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US" sz="2100" b="0" i="0" u="none" strike="noStrike" cap="none" normalizeH="0" baseline="0" smtClean="0">
              <a:ln>
                <a:noFill/>
              </a:ln>
              <a:solidFill>
                <a:schemeClr val="bg1"/>
              </a:solidFill>
              <a:effectLst/>
              <a:latin typeface="Arial" charset="0"/>
            </a:endParaRPr>
          </a:p>
        </p:txBody>
      </p:sp>
      <p:pic>
        <p:nvPicPr>
          <p:cNvPr id="15" name="Picture 68" descr="C:\Users\Jeremy\Desktop\Trend Reports\Trend Report Covers\Slide4.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086" y="1762245"/>
            <a:ext cx="1981265" cy="1485949"/>
          </a:xfrm>
          <a:prstGeom prst="rect">
            <a:avLst/>
          </a:prstGeom>
          <a:ln>
            <a:noFill/>
          </a:ln>
          <a:effectLst>
            <a:outerShdw blurRad="50800" dist="38100" dir="2700000" algn="tl" rotWithShape="0">
              <a:prstClr val="black">
                <a:alpha val="40000"/>
              </a:prstClr>
            </a:outerShdw>
          </a:effectLst>
          <a:extLst/>
        </p:spPr>
      </p:pic>
      <p:sp>
        <p:nvSpPr>
          <p:cNvPr id="2" name="TextBox 1"/>
          <p:cNvSpPr txBox="1"/>
          <p:nvPr/>
        </p:nvSpPr>
        <p:spPr>
          <a:xfrm>
            <a:off x="735086" y="1993981"/>
            <a:ext cx="1981265" cy="584775"/>
          </a:xfrm>
          <a:prstGeom prst="rect">
            <a:avLst/>
          </a:prstGeom>
          <a:solidFill>
            <a:srgbClr val="FF3399"/>
          </a:solidFill>
        </p:spPr>
        <p:txBody>
          <a:bodyPr wrap="square" rtlCol="0">
            <a:spAutoFit/>
          </a:bodyPr>
          <a:lstStyle/>
          <a:p>
            <a:r>
              <a:rPr lang="en-US" b="1" dirty="0" smtClean="0">
                <a:solidFill>
                  <a:schemeClr val="bg1"/>
                </a:solidFill>
              </a:rPr>
              <a:t>Chocolate Ideas</a:t>
            </a:r>
          </a:p>
          <a:p>
            <a:r>
              <a:rPr lang="en-US" sz="1400" b="1" dirty="0" smtClean="0">
                <a:solidFill>
                  <a:schemeClr val="bg1"/>
                </a:solidFill>
              </a:rPr>
              <a:t>For 7-12 Year Old Girls </a:t>
            </a:r>
            <a:endParaRPr lang="en-US" sz="1400" b="1" dirty="0">
              <a:solidFill>
                <a:schemeClr val="bg1"/>
              </a:solidFill>
            </a:endParaRPr>
          </a:p>
        </p:txBody>
      </p:sp>
      <p:grpSp>
        <p:nvGrpSpPr>
          <p:cNvPr id="9" name="Group 8"/>
          <p:cNvGrpSpPr/>
          <p:nvPr/>
        </p:nvGrpSpPr>
        <p:grpSpPr>
          <a:xfrm>
            <a:off x="749913" y="2546702"/>
            <a:ext cx="1966438" cy="448081"/>
            <a:chOff x="395827" y="2555185"/>
            <a:chExt cx="2238646" cy="510107"/>
          </a:xfrm>
        </p:grpSpPr>
        <p:pic>
          <p:nvPicPr>
            <p:cNvPr id="1026" name="Picture 2" descr="http://cdn.trendhunterstatic.com/phpthumbnails/186/186088/186088_1_230c.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827" y="2555185"/>
              <a:ext cx="740868" cy="48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trendhunterstatic.com/phpthumbnails/188/188623/188623_1_230c.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3605" y="2561985"/>
              <a:ext cx="740868" cy="483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trendhunterstatic.com/phpthumbnails/157/157951/157951_1_230c.jpe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6695" y="2561985"/>
              <a:ext cx="771737" cy="50330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descr="C:\Users\Jeremy\Desktop\testtest\trend-report-l-1821\Slide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54485" y="1692131"/>
            <a:ext cx="1989253" cy="14919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C:\Users\Jeremy\Desktop\testtest\trend-report-l-1821\Slide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54485" y="3406537"/>
            <a:ext cx="1989253" cy="14919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3" name="Picture 9" descr="C:\Users\Jeremy\Desktop\testtest\trend-report-l-1821\Slide2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54485" y="5147130"/>
            <a:ext cx="1989253" cy="14919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Rectangle 82953"/>
          <p:cNvSpPr>
            <a:spLocks noChangeArrowheads="1"/>
          </p:cNvSpPr>
          <p:nvPr/>
        </p:nvSpPr>
        <p:spPr bwMode="auto">
          <a:xfrm>
            <a:off x="663899" y="3322341"/>
            <a:ext cx="228098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FF3399"/>
                </a:solidFill>
                <a:cs typeface="Arial" charset="0"/>
              </a:rPr>
              <a:t>7</a:t>
            </a:r>
            <a:r>
              <a:rPr lang="en-US" sz="1400" b="1" dirty="0" smtClean="0">
                <a:solidFill>
                  <a:srgbClr val="FF3399"/>
                </a:solidFill>
                <a:cs typeface="Arial" charset="0"/>
              </a:rPr>
              <a:t>0 Pages, 430 Examples</a:t>
            </a:r>
            <a:endParaRPr lang="en-US" sz="1400" b="1" dirty="0">
              <a:solidFill>
                <a:srgbClr val="FF3399"/>
              </a:solidFill>
              <a:cs typeface="Arial" charset="0"/>
            </a:endParaRPr>
          </a:p>
          <a:p>
            <a:r>
              <a:rPr lang="en-US" sz="1400" dirty="0" smtClean="0">
                <a:cs typeface="Arial" charset="0"/>
              </a:rPr>
              <a:t>Filtered down from </a:t>
            </a:r>
            <a:br>
              <a:rPr lang="en-US" sz="1400" dirty="0" smtClean="0">
                <a:cs typeface="Arial" charset="0"/>
              </a:rPr>
            </a:br>
            <a:r>
              <a:rPr lang="en-US" sz="1400" dirty="0" smtClean="0">
                <a:cs typeface="Arial" charset="0"/>
              </a:rPr>
              <a:t>1,700 chocolate ideas,  11,000 food innovations,</a:t>
            </a:r>
            <a:br>
              <a:rPr lang="en-US" sz="1400" dirty="0" smtClean="0">
                <a:cs typeface="Arial" charset="0"/>
              </a:rPr>
            </a:br>
            <a:r>
              <a:rPr lang="en-US" sz="1400" dirty="0" smtClean="0">
                <a:cs typeface="Arial" charset="0"/>
              </a:rPr>
              <a:t>21,000 marketing trends,</a:t>
            </a:r>
          </a:p>
          <a:p>
            <a:r>
              <a:rPr lang="en-US" sz="1400" dirty="0" smtClean="0">
                <a:cs typeface="Arial" charset="0"/>
              </a:rPr>
              <a:t>45,000 lifestyle trends</a:t>
            </a:r>
            <a:endParaRPr lang="en-US" sz="1400" dirty="0">
              <a:cs typeface="Arial" charset="0"/>
            </a:endParaRPr>
          </a:p>
        </p:txBody>
      </p:sp>
      <p:sp>
        <p:nvSpPr>
          <p:cNvPr id="26" name="Rectangle 5"/>
          <p:cNvSpPr>
            <a:spLocks noChangeArrowheads="1"/>
          </p:cNvSpPr>
          <p:nvPr/>
        </p:nvSpPr>
        <p:spPr bwMode="auto">
          <a:xfrm>
            <a:off x="-2" y="0"/>
            <a:ext cx="162755" cy="6858000"/>
          </a:xfrm>
          <a:prstGeom prst="rect">
            <a:avLst/>
          </a:prstGeom>
          <a:solidFill>
            <a:srgbClr val="FF3399"/>
          </a:solidFill>
          <a:ln>
            <a:noFill/>
          </a:ln>
          <a:extLst/>
        </p:spPr>
        <p:txBody>
          <a:bodyPr anchor="ctr"/>
          <a:lstStyle/>
          <a:p>
            <a:pPr algn="ctr" fontAlgn="base">
              <a:lnSpc>
                <a:spcPct val="80000"/>
              </a:lnSpc>
              <a:spcBef>
                <a:spcPct val="0"/>
              </a:spcBef>
              <a:spcAft>
                <a:spcPct val="0"/>
              </a:spcAft>
            </a:pPr>
            <a:endParaRPr lang="en-US" sz="1400" b="1" dirty="0">
              <a:solidFill>
                <a:srgbClr val="FFFFFF"/>
              </a:solidFill>
              <a:latin typeface="Arial" charset="0"/>
            </a:endParaRPr>
          </a:p>
        </p:txBody>
      </p:sp>
    </p:spTree>
    <p:extLst>
      <p:ext uri="{BB962C8B-B14F-4D97-AF65-F5344CB8AC3E}">
        <p14:creationId xmlns:p14="http://schemas.microsoft.com/office/powerpoint/2010/main" val="647332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85750" y="742200"/>
            <a:ext cx="8782050" cy="646331"/>
          </a:xfrm>
          <a:prstGeom prst="rect">
            <a:avLst/>
          </a:prstGeom>
        </p:spPr>
        <p:txBody>
          <a:bodyPr vertOverflow="overflow" horzOverflow="overflow" wrap="square" lIns="91440" tIns="45720" rIns="91440" bIns="45720" numCol="1" rtlCol="0">
            <a:spAutoFit/>
          </a:bodyPr>
          <a:lstStyle/>
          <a:p>
            <a:pPr eaLnBrk="0" fontAlgn="base" hangingPunct="0">
              <a:spcBef>
                <a:spcPct val="0"/>
              </a:spcBef>
              <a:spcAft>
                <a:spcPct val="0"/>
              </a:spcAft>
            </a:pPr>
            <a:r>
              <a:rPr lang="en-US" dirty="0" smtClean="0">
                <a:solidFill>
                  <a:schemeClr val="tx1">
                    <a:lumMod val="50000"/>
                    <a:lumOff val="50000"/>
                  </a:schemeClr>
                </a:solidFill>
                <a:latin typeface="Arial" charset="0"/>
              </a:rPr>
              <a:t>Schedule a call to chat about how leading </a:t>
            </a:r>
            <a:r>
              <a:rPr lang="en-US" dirty="0">
                <a:solidFill>
                  <a:schemeClr val="tx1">
                    <a:lumMod val="50000"/>
                    <a:lumOff val="50000"/>
                  </a:schemeClr>
                </a:solidFill>
                <a:latin typeface="Arial" charset="0"/>
              </a:rPr>
              <a:t>brands </a:t>
            </a:r>
            <a:r>
              <a:rPr lang="en-US" dirty="0" smtClean="0">
                <a:solidFill>
                  <a:schemeClr val="tx1">
                    <a:lumMod val="50000"/>
                    <a:lumOff val="50000"/>
                  </a:schemeClr>
                </a:solidFill>
                <a:latin typeface="Arial" charset="0"/>
              </a:rPr>
              <a:t>supercharge </a:t>
            </a:r>
            <a:r>
              <a:rPr lang="en-US" dirty="0">
                <a:solidFill>
                  <a:schemeClr val="tx1">
                    <a:lumMod val="50000"/>
                    <a:lumOff val="50000"/>
                  </a:schemeClr>
                </a:solidFill>
                <a:latin typeface="Arial" charset="0"/>
              </a:rPr>
              <a:t>innovation with our c</a:t>
            </a:r>
            <a:r>
              <a:rPr lang="en-US" dirty="0" smtClean="0">
                <a:solidFill>
                  <a:schemeClr val="tx1">
                    <a:lumMod val="50000"/>
                    <a:lumOff val="50000"/>
                  </a:schemeClr>
                </a:solidFill>
                <a:latin typeface="Arial" charset="0"/>
              </a:rPr>
              <a:t>ustom reports, </a:t>
            </a:r>
            <a:r>
              <a:rPr lang="en-US" dirty="0">
                <a:solidFill>
                  <a:schemeClr val="tx1">
                    <a:lumMod val="50000"/>
                    <a:lumOff val="50000"/>
                  </a:schemeClr>
                </a:solidFill>
                <a:latin typeface="Arial" charset="0"/>
              </a:rPr>
              <a:t>a</a:t>
            </a:r>
            <a:r>
              <a:rPr lang="en-US" dirty="0" smtClean="0">
                <a:solidFill>
                  <a:schemeClr val="tx1">
                    <a:lumMod val="50000"/>
                    <a:lumOff val="50000"/>
                  </a:schemeClr>
                </a:solidFill>
                <a:latin typeface="Arial" charset="0"/>
              </a:rPr>
              <a:t>dvisory </a:t>
            </a:r>
            <a:r>
              <a:rPr lang="en-US" dirty="0">
                <a:solidFill>
                  <a:schemeClr val="tx1">
                    <a:lumMod val="50000"/>
                    <a:lumOff val="50000"/>
                  </a:schemeClr>
                </a:solidFill>
                <a:latin typeface="Arial" charset="0"/>
              </a:rPr>
              <a:t>s</a:t>
            </a:r>
            <a:r>
              <a:rPr lang="en-US" dirty="0" smtClean="0">
                <a:solidFill>
                  <a:schemeClr val="tx1">
                    <a:lumMod val="50000"/>
                    <a:lumOff val="50000"/>
                  </a:schemeClr>
                </a:solidFill>
                <a:latin typeface="Arial" charset="0"/>
              </a:rPr>
              <a:t>ervice, and the </a:t>
            </a:r>
            <a:r>
              <a:rPr lang="en-US" b="1" u="sng" dirty="0">
                <a:solidFill>
                  <a:schemeClr val="tx1">
                    <a:lumMod val="50000"/>
                    <a:lumOff val="50000"/>
                  </a:schemeClr>
                </a:solidFill>
                <a:latin typeface="Arial" charset="0"/>
              </a:rPr>
              <a:t>world’s #1 trend platform</a:t>
            </a:r>
            <a:endParaRPr lang="en-US" sz="1400" dirty="0">
              <a:solidFill>
                <a:schemeClr val="tx1">
                  <a:lumMod val="50000"/>
                  <a:lumOff val="50000"/>
                </a:schemeClr>
              </a:solidFill>
              <a:latin typeface="Arial" charset="0"/>
            </a:endParaRPr>
          </a:p>
        </p:txBody>
      </p:sp>
      <p:sp>
        <p:nvSpPr>
          <p:cNvPr id="14" name="TextBox 13"/>
          <p:cNvSpPr txBox="1"/>
          <p:nvPr/>
        </p:nvSpPr>
        <p:spPr>
          <a:xfrm>
            <a:off x="268704" y="264721"/>
            <a:ext cx="6589295" cy="590931"/>
          </a:xfrm>
          <a:prstGeom prst="rect">
            <a:avLst/>
          </a:prstGeom>
        </p:spPr>
        <p:txBody>
          <a:bodyPr vertOverflow="overflow" horzOverflow="overflow" wrap="square" lIns="91440" tIns="45720" rIns="91440" bIns="45720" numCol="1" rtlCol="0">
            <a:spAutoFit/>
          </a:bodyPr>
          <a:lstStyle/>
          <a:p>
            <a:pPr lvl="0" fontAlgn="base">
              <a:lnSpc>
                <a:spcPct val="90000"/>
              </a:lnSpc>
            </a:pPr>
            <a:r>
              <a:rPr lang="en-US" sz="3600" b="1" dirty="0" smtClean="0">
                <a:solidFill>
                  <a:srgbClr val="FF0000"/>
                </a:solidFill>
                <a:latin typeface="Arial" pitchFamily="34" charset="0"/>
                <a:cs typeface="Arial" pitchFamily="34" charset="0"/>
              </a:rPr>
              <a:t>Find Better Ideas, Faster</a:t>
            </a:r>
          </a:p>
        </p:txBody>
      </p:sp>
      <p:sp>
        <p:nvSpPr>
          <p:cNvPr id="3" name="Rectangle 2"/>
          <p:cNvSpPr/>
          <p:nvPr/>
        </p:nvSpPr>
        <p:spPr>
          <a:xfrm>
            <a:off x="5627916" y="313966"/>
            <a:ext cx="370614" cy="246221"/>
          </a:xfrm>
          <a:prstGeom prst="rect">
            <a:avLst/>
          </a:prstGeom>
        </p:spPr>
        <p:txBody>
          <a:bodyPr wrap="none">
            <a:spAutoFit/>
          </a:bodyPr>
          <a:lstStyle/>
          <a:p>
            <a:r>
              <a:rPr lang="en-US" sz="1000" b="1" dirty="0" smtClean="0">
                <a:solidFill>
                  <a:srgbClr val="FF0000"/>
                </a:solidFill>
                <a:latin typeface="Arial" pitchFamily="34" charset="0"/>
                <a:cs typeface="Arial" pitchFamily="34" charset="0"/>
              </a:rPr>
              <a:t>TM</a:t>
            </a:r>
            <a:endParaRPr lang="en-US" sz="1000" dirty="0"/>
          </a:p>
        </p:txBody>
      </p:sp>
      <p:pic>
        <p:nvPicPr>
          <p:cNvPr id="15" name="Picture 4" descr="C:\Users\Jeremy\Desktop\Trend-Report-Covers-2013-45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3626" y="2690084"/>
            <a:ext cx="812816" cy="7314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Jeremy\Desktop\Trend Hunter\Learning-Platform.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5351" y="4290284"/>
            <a:ext cx="848293" cy="6065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end Hunter PRO"/>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7887"/>
          <a:stretch/>
        </p:blipFill>
        <p:spPr bwMode="auto">
          <a:xfrm>
            <a:off x="427936" y="3528284"/>
            <a:ext cx="861663" cy="599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Jeremy\Desktop\Trend Hunter\JeremyGutscheAvatar2013.jpe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37829" y="1707538"/>
            <a:ext cx="1914284" cy="19142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1-ps.googleusercontent.com/x/www.trendhunter.com/cdn.trendhunterstatic.com/uploads/JeremySignature.GIF.pagespeed.ce.QqWxOeyK5T.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1000" y="5436460"/>
            <a:ext cx="1314450" cy="3524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Jeremy\Desktop\Trend Hunter\Trend-Reports-With-Shadows.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0385" y="1696148"/>
            <a:ext cx="857673" cy="63545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4"/>
          <p:cNvSpPr>
            <a:spLocks noChangeArrowheads="1"/>
          </p:cNvSpPr>
          <p:nvPr/>
        </p:nvSpPr>
        <p:spPr bwMode="auto">
          <a:xfrm>
            <a:off x="381000" y="1665616"/>
            <a:ext cx="867343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262063" lvl="2" indent="-228600" eaLnBrk="0" fontAlgn="base" hangingPunct="0">
              <a:spcBef>
                <a:spcPct val="0"/>
              </a:spcBef>
              <a:spcAft>
                <a:spcPct val="0"/>
              </a:spcAft>
              <a:buFont typeface="+mj-lt"/>
              <a:buAutoNum type="arabicPeriod"/>
            </a:pPr>
            <a:r>
              <a:rPr lang="en-US" sz="1400" b="1" dirty="0" smtClean="0">
                <a:solidFill>
                  <a:srgbClr val="000000"/>
                </a:solidFill>
                <a:latin typeface="Arial" charset="0"/>
              </a:rPr>
              <a:t>Custom Reports </a:t>
            </a:r>
            <a:r>
              <a:rPr lang="en-US" sz="1400" dirty="0" smtClean="0">
                <a:solidFill>
                  <a:srgbClr val="000000"/>
                </a:solidFill>
                <a:latin typeface="Arial" charset="0"/>
              </a:rPr>
              <a:t>– Save time &amp; effort with a dedicated </a:t>
            </a:r>
            <a:br>
              <a:rPr lang="en-US" sz="1400" dirty="0" smtClean="0">
                <a:solidFill>
                  <a:srgbClr val="000000"/>
                </a:solidFill>
                <a:latin typeface="Arial" charset="0"/>
              </a:rPr>
            </a:br>
            <a:r>
              <a:rPr lang="en-US" sz="1400" dirty="0" smtClean="0">
                <a:solidFill>
                  <a:srgbClr val="000000"/>
                </a:solidFill>
                <a:latin typeface="Arial" charset="0"/>
              </a:rPr>
              <a:t>research expert customizing monthly reports on your topic.  </a:t>
            </a:r>
            <a:br>
              <a:rPr lang="en-US" sz="1400" dirty="0" smtClean="0">
                <a:solidFill>
                  <a:srgbClr val="000000"/>
                </a:solidFill>
                <a:latin typeface="Arial" charset="0"/>
              </a:rPr>
            </a:br>
            <a:r>
              <a:rPr lang="en-US" sz="1400" dirty="0" smtClean="0">
                <a:solidFill>
                  <a:srgbClr val="000000"/>
                </a:solidFill>
                <a:latin typeface="Arial" charset="0"/>
              </a:rPr>
              <a:t>Harness the power of 125,000  people hunting ideas for you </a:t>
            </a:r>
            <a:br>
              <a:rPr lang="en-US" sz="1400" dirty="0" smtClean="0">
                <a:solidFill>
                  <a:srgbClr val="000000"/>
                </a:solidFill>
                <a:latin typeface="Arial" charset="0"/>
              </a:rPr>
            </a:br>
            <a:r>
              <a:rPr lang="en-US" sz="1400" dirty="0" smtClean="0">
                <a:solidFill>
                  <a:srgbClr val="000000"/>
                </a:solidFill>
                <a:latin typeface="Arial" charset="0"/>
              </a:rPr>
              <a:t>and a virtual focus group with 100,000,000 people!  </a:t>
            </a:r>
            <a:br>
              <a:rPr lang="en-US" sz="1400" dirty="0" smtClean="0">
                <a:solidFill>
                  <a:srgbClr val="000000"/>
                </a:solidFill>
                <a:latin typeface="Arial" charset="0"/>
              </a:rPr>
            </a:br>
            <a:endParaRPr lang="en-US" sz="1400" b="1" dirty="0" smtClean="0">
              <a:solidFill>
                <a:srgbClr val="FF0000"/>
              </a:solidFill>
              <a:latin typeface="Arial" charset="0"/>
            </a:endParaRPr>
          </a:p>
          <a:p>
            <a:pPr marL="1262063" lvl="2" indent="-228600" eaLnBrk="0" fontAlgn="base" hangingPunct="0">
              <a:spcBef>
                <a:spcPct val="0"/>
              </a:spcBef>
              <a:spcAft>
                <a:spcPct val="0"/>
              </a:spcAft>
              <a:buFont typeface="+mj-lt"/>
              <a:buAutoNum type="arabicPeriod"/>
            </a:pPr>
            <a:r>
              <a:rPr lang="en-US" sz="1400" b="1" dirty="0" smtClean="0">
                <a:solidFill>
                  <a:srgbClr val="000000"/>
                </a:solidFill>
                <a:latin typeface="Arial" charset="0"/>
              </a:rPr>
              <a:t>Trend Report Library </a:t>
            </a:r>
            <a:r>
              <a:rPr lang="en-US" sz="1400" dirty="0">
                <a:solidFill>
                  <a:srgbClr val="000000"/>
                </a:solidFill>
                <a:latin typeface="Arial" charset="0"/>
              </a:rPr>
              <a:t>-</a:t>
            </a:r>
            <a:r>
              <a:rPr lang="en-US" sz="1400" dirty="0" smtClean="0">
                <a:solidFill>
                  <a:srgbClr val="000000"/>
                </a:solidFill>
                <a:latin typeface="Arial" charset="0"/>
              </a:rPr>
              <a:t> Gain access to 50+ categories </a:t>
            </a:r>
            <a:r>
              <a:rPr lang="en-US" sz="1400" dirty="0">
                <a:solidFill>
                  <a:srgbClr val="000000"/>
                </a:solidFill>
                <a:latin typeface="Arial" charset="0"/>
              </a:rPr>
              <a:t>of </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premium </a:t>
            </a:r>
            <a:r>
              <a:rPr lang="en-US" sz="1400" dirty="0">
                <a:solidFill>
                  <a:srgbClr val="000000"/>
                </a:solidFill>
                <a:latin typeface="Arial" charset="0"/>
              </a:rPr>
              <a:t>reports and PRO </a:t>
            </a:r>
            <a:r>
              <a:rPr lang="en-US" sz="1400" dirty="0" smtClean="0">
                <a:solidFill>
                  <a:srgbClr val="000000"/>
                </a:solidFill>
                <a:latin typeface="Arial" charset="0"/>
              </a:rPr>
              <a:t>Trends. </a:t>
            </a:r>
            <a:br>
              <a:rPr lang="en-US" sz="1400" dirty="0" smtClean="0">
                <a:solidFill>
                  <a:srgbClr val="000000"/>
                </a:solidFill>
                <a:latin typeface="Arial" charset="0"/>
              </a:rPr>
            </a:br>
            <a:endParaRPr lang="en-US" sz="1400" b="1" dirty="0">
              <a:solidFill>
                <a:srgbClr val="000000"/>
              </a:solidFill>
              <a:latin typeface="Arial" charset="0"/>
            </a:endParaRPr>
          </a:p>
          <a:p>
            <a:pPr marL="1262063" lvl="2" indent="-228600" eaLnBrk="0" fontAlgn="base" hangingPunct="0">
              <a:spcBef>
                <a:spcPct val="0"/>
              </a:spcBef>
              <a:spcAft>
                <a:spcPct val="0"/>
              </a:spcAft>
              <a:buFont typeface="+mj-lt"/>
              <a:buAutoNum type="arabicPeriod"/>
            </a:pPr>
            <a:r>
              <a:rPr lang="en-US" sz="1400" b="1" dirty="0" smtClean="0">
                <a:solidFill>
                  <a:srgbClr val="000000"/>
                </a:solidFill>
                <a:latin typeface="Arial" charset="0"/>
              </a:rPr>
              <a:t>Custom Dashboard</a:t>
            </a:r>
            <a:r>
              <a:rPr lang="en-US" sz="1400" dirty="0" smtClean="0">
                <a:solidFill>
                  <a:srgbClr val="000000"/>
                </a:solidFill>
                <a:latin typeface="Arial" charset="0"/>
              </a:rPr>
              <a:t> -  Deep dive into the world’s largest </a:t>
            </a:r>
            <a:br>
              <a:rPr lang="en-US" sz="1400" dirty="0" smtClean="0">
                <a:solidFill>
                  <a:srgbClr val="000000"/>
                </a:solidFill>
                <a:latin typeface="Arial" charset="0"/>
              </a:rPr>
            </a:br>
            <a:r>
              <a:rPr lang="en-US" sz="1400" dirty="0" smtClean="0">
                <a:solidFill>
                  <a:srgbClr val="000000"/>
                </a:solidFill>
                <a:latin typeface="Arial" charset="0"/>
              </a:rPr>
              <a:t>database of ideas (now 200,000+ ideas!) with special tools </a:t>
            </a:r>
            <a:br>
              <a:rPr lang="en-US" sz="1400" dirty="0" smtClean="0">
                <a:solidFill>
                  <a:srgbClr val="000000"/>
                </a:solidFill>
                <a:latin typeface="Arial" charset="0"/>
              </a:rPr>
            </a:br>
            <a:r>
              <a:rPr lang="en-US" sz="1400" dirty="0" smtClean="0">
                <a:solidFill>
                  <a:srgbClr val="000000"/>
                </a:solidFill>
                <a:latin typeface="Arial" charset="0"/>
              </a:rPr>
              <a:t>for filtering and creating reports.</a:t>
            </a:r>
            <a:br>
              <a:rPr lang="en-US" sz="1400" dirty="0" smtClean="0">
                <a:solidFill>
                  <a:srgbClr val="000000"/>
                </a:solidFill>
                <a:latin typeface="Arial" charset="0"/>
              </a:rPr>
            </a:br>
            <a:endParaRPr lang="en-US" sz="1400" b="1" dirty="0" smtClean="0">
              <a:solidFill>
                <a:srgbClr val="000000"/>
              </a:solidFill>
              <a:latin typeface="Arial" charset="0"/>
            </a:endParaRPr>
          </a:p>
          <a:p>
            <a:pPr marL="1262063" lvl="2" indent="-228600" eaLnBrk="0" fontAlgn="base" hangingPunct="0">
              <a:spcBef>
                <a:spcPct val="0"/>
              </a:spcBef>
              <a:spcAft>
                <a:spcPct val="0"/>
              </a:spcAft>
              <a:buFont typeface="+mj-lt"/>
              <a:buAutoNum type="arabicPeriod"/>
            </a:pPr>
            <a:r>
              <a:rPr lang="en-US" sz="1400" b="1" dirty="0" smtClean="0">
                <a:solidFill>
                  <a:srgbClr val="000000"/>
                </a:solidFill>
                <a:latin typeface="Arial" charset="0"/>
              </a:rPr>
              <a:t>E-Learning &amp; Workshops</a:t>
            </a:r>
            <a:r>
              <a:rPr lang="en-US" sz="1400" dirty="0" smtClean="0">
                <a:solidFill>
                  <a:srgbClr val="000000"/>
                </a:solidFill>
                <a:latin typeface="Arial" charset="0"/>
              </a:rPr>
              <a:t> - 100+ courses and 2,000+ videos curated from world leaders, experts and CEOs.  Plus, optional workshops which have supercharged  300+ clients, from Victoria’s Secret, Crayola and Coca-Cola to Hughes Aerospace, ABC and IBM.  </a:t>
            </a:r>
          </a:p>
          <a:p>
            <a:pPr eaLnBrk="0" fontAlgn="base" hangingPunct="0">
              <a:spcBef>
                <a:spcPct val="0"/>
              </a:spcBef>
              <a:spcAft>
                <a:spcPct val="0"/>
              </a:spcAft>
            </a:pPr>
            <a:endParaRPr lang="en-US" sz="1400" dirty="0" smtClean="0">
              <a:solidFill>
                <a:srgbClr val="000000"/>
              </a:solidFill>
              <a:latin typeface="Arial" charset="0"/>
            </a:endParaRPr>
          </a:p>
          <a:p>
            <a:pPr eaLnBrk="0" fontAlgn="base" hangingPunct="0">
              <a:spcBef>
                <a:spcPct val="0"/>
              </a:spcBef>
              <a:spcAft>
                <a:spcPct val="0"/>
              </a:spcAft>
            </a:pPr>
            <a:r>
              <a:rPr lang="en-US" sz="1400" dirty="0">
                <a:solidFill>
                  <a:srgbClr val="000000"/>
                </a:solidFill>
                <a:latin typeface="Arial" charset="0"/>
              </a:rPr>
              <a:t>Feel free to contact me with suggestions</a:t>
            </a:r>
            <a:r>
              <a:rPr lang="en-US" sz="1400" dirty="0" smtClean="0">
                <a:solidFill>
                  <a:srgbClr val="000000"/>
                </a:solidFill>
                <a:latin typeface="Arial" charset="0"/>
              </a:rPr>
              <a:t>!</a:t>
            </a:r>
          </a:p>
          <a:p>
            <a:pPr eaLnBrk="0" fontAlgn="base" hangingPunct="0">
              <a:spcBef>
                <a:spcPct val="0"/>
              </a:spcBef>
              <a:spcAft>
                <a:spcPct val="0"/>
              </a:spcAft>
            </a:pPr>
            <a:r>
              <a:rPr lang="en-US" sz="1400" dirty="0" smtClean="0">
                <a:solidFill>
                  <a:srgbClr val="000000"/>
                </a:solidFill>
                <a:latin typeface="Arial" charset="0"/>
              </a:rPr>
              <a:t/>
            </a:r>
            <a:br>
              <a:rPr lang="en-US" sz="1400" dirty="0" smtClean="0">
                <a:solidFill>
                  <a:srgbClr val="000000"/>
                </a:solidFill>
                <a:latin typeface="Arial" charset="0"/>
              </a:rPr>
            </a:br>
            <a:endParaRPr lang="en-US" sz="1400" dirty="0" smtClean="0">
              <a:solidFill>
                <a:srgbClr val="000000"/>
              </a:solidFill>
              <a:latin typeface="Arial" charset="0"/>
            </a:endParaRPr>
          </a:p>
          <a:p>
            <a:pPr eaLnBrk="0" fontAlgn="base" hangingPunct="0">
              <a:spcBef>
                <a:spcPct val="0"/>
              </a:spcBef>
              <a:spcAft>
                <a:spcPct val="0"/>
              </a:spcAft>
            </a:pPr>
            <a:r>
              <a:rPr lang="en-US" sz="1400" dirty="0" smtClean="0">
                <a:solidFill>
                  <a:srgbClr val="000000"/>
                </a:solidFill>
                <a:latin typeface="Arial" charset="0"/>
              </a:rPr>
              <a:t>Jeremy </a:t>
            </a:r>
            <a:r>
              <a:rPr lang="en-US" sz="1400" dirty="0" err="1" smtClean="0">
                <a:solidFill>
                  <a:srgbClr val="000000"/>
                </a:solidFill>
                <a:latin typeface="Arial" charset="0"/>
              </a:rPr>
              <a:t>Gutsche</a:t>
            </a:r>
            <a:r>
              <a:rPr lang="en-US" sz="1400" dirty="0" smtClean="0">
                <a:solidFill>
                  <a:srgbClr val="000000"/>
                </a:solidFill>
                <a:latin typeface="Arial" charset="0"/>
              </a:rPr>
              <a:t>, MBA, CFA</a:t>
            </a:r>
          </a:p>
          <a:p>
            <a:pPr eaLnBrk="0" fontAlgn="base" hangingPunct="0">
              <a:spcBef>
                <a:spcPct val="0"/>
              </a:spcBef>
              <a:spcAft>
                <a:spcPct val="0"/>
              </a:spcAft>
            </a:pPr>
            <a:r>
              <a:rPr lang="en-US" sz="1400" dirty="0" smtClean="0">
                <a:solidFill>
                  <a:srgbClr val="000000"/>
                </a:solidFill>
                <a:latin typeface="Arial" charset="0"/>
              </a:rPr>
              <a:t>CEO, TrendHunter.com (jeremy@trendhunter.com)</a:t>
            </a:r>
            <a:br>
              <a:rPr lang="en-US" sz="1400" dirty="0" smtClean="0">
                <a:solidFill>
                  <a:srgbClr val="000000"/>
                </a:solidFill>
                <a:latin typeface="Arial" charset="0"/>
              </a:rPr>
            </a:br>
            <a:r>
              <a:rPr lang="en-US" sz="1400" dirty="0" smtClean="0">
                <a:solidFill>
                  <a:srgbClr val="000000"/>
                </a:solidFill>
                <a:latin typeface="Arial" charset="0"/>
              </a:rPr>
              <a:t>Award-Winning Author</a:t>
            </a:r>
          </a:p>
        </p:txBody>
      </p:sp>
      <p:pic>
        <p:nvPicPr>
          <p:cNvPr id="12" name="sidebar image" descr="sidebar image"/>
          <p:cNvPicPr>
            <a:picLocks noChangeAspect="1"/>
          </p:cNvPicPr>
          <p:nvPr/>
        </p:nvPicPr>
        <p:blipFill>
          <a:blip r:embed="rId9"/>
          <a:stretch>
            <a:fillRect/>
          </a:stretch>
        </p:blipFill>
        <p:spPr>
          <a:xfrm>
            <a:off x="0" y="0"/>
            <a:ext cx="142875" cy="6858000"/>
          </a:xfrm>
          <a:prstGeom prst="rect">
            <a:avLst/>
          </a:prstGeom>
        </p:spPr>
      </p:pic>
      <p:sp>
        <p:nvSpPr>
          <p:cNvPr id="2" name="Rectangle 1"/>
          <p:cNvSpPr/>
          <p:nvPr/>
        </p:nvSpPr>
        <p:spPr>
          <a:xfrm>
            <a:off x="285750" y="1601"/>
            <a:ext cx="2911823" cy="369332"/>
          </a:xfrm>
          <a:prstGeom prst="rect">
            <a:avLst/>
          </a:prstGeom>
        </p:spPr>
        <p:txBody>
          <a:bodyPr wrap="none">
            <a:spAutoFit/>
          </a:bodyPr>
          <a:lstStyle/>
          <a:p>
            <a:r>
              <a:rPr lang="en-US" b="1" dirty="0">
                <a:solidFill>
                  <a:srgbClr val="FF0000"/>
                </a:solidFill>
                <a:latin typeface="Arial" pitchFamily="34" charset="0"/>
                <a:cs typeface="Arial" pitchFamily="34" charset="0"/>
              </a:rPr>
              <a:t>Let’s Chat About How to </a:t>
            </a:r>
            <a:endParaRPr lang="en-US" dirty="0"/>
          </a:p>
        </p:txBody>
      </p:sp>
    </p:spTree>
    <p:extLst>
      <p:ext uri="{BB962C8B-B14F-4D97-AF65-F5344CB8AC3E}">
        <p14:creationId xmlns:p14="http://schemas.microsoft.com/office/powerpoint/2010/main" val="400692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 descr="Image6"/>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idebar image" descr="sidebar 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1784" y="2294461"/>
            <a:ext cx="8621484" cy="2554545"/>
          </a:xfrm>
          <a:prstGeom prst="rect">
            <a:avLst/>
          </a:prstGeom>
        </p:spPr>
        <p:txBody>
          <a:bodyPr vertOverflow="overflow" horzOverflow="overflow" wrap="square" lIns="91440" tIns="45720" rIns="91440" bIns="45720" numCol="1" rtlCol="0">
            <a:spAutoFit/>
          </a:bodyPr>
          <a:lstStyle/>
          <a:p>
            <a:pPr marL="0" marR="0" lvl="0" indent="0" algn="ctr" fontAlgn="base"/>
            <a:r>
              <a:rPr lang="en-US" sz="8000" i="0" u="none" strike="noStrike" dirty="0" smtClean="0">
                <a:solidFill>
                  <a:schemeClr val="bg1"/>
                </a:solidFill>
                <a:latin typeface="Arial Black" pitchFamily="34" charset="0"/>
              </a:rPr>
              <a:t>Let’s Chat!</a:t>
            </a:r>
          </a:p>
          <a:p>
            <a:pPr marL="0" marR="0" lvl="0" indent="0" algn="ctr" fontAlgn="base"/>
            <a:endParaRPr lang="en-US" sz="1600" b="1" dirty="0">
              <a:solidFill>
                <a:schemeClr val="bg1"/>
              </a:solidFill>
              <a:latin typeface="Arial" panose="020B0604020202020204" pitchFamily="34" charset="0"/>
              <a:cs typeface="Arial" panose="020B0604020202020204" pitchFamily="34" charset="0"/>
            </a:endParaRPr>
          </a:p>
          <a:p>
            <a:pPr marL="0" marR="0" lvl="0" indent="0" algn="ctr" fontAlgn="base"/>
            <a:r>
              <a:rPr lang="en-US" sz="3200" b="1" dirty="0" smtClean="0">
                <a:solidFill>
                  <a:schemeClr val="bg1"/>
                </a:solidFill>
                <a:latin typeface="Arial" panose="020B0604020202020204" pitchFamily="34" charset="0"/>
                <a:cs typeface="Arial" panose="020B0604020202020204" pitchFamily="34" charset="0"/>
              </a:rPr>
              <a:t>Schedule a call or ask a question: </a:t>
            </a:r>
            <a:r>
              <a:rPr lang="en-US" sz="3200" dirty="0" smtClean="0">
                <a:solidFill>
                  <a:schemeClr val="bg1"/>
                </a:solidFill>
                <a:latin typeface="Arial" panose="020B0604020202020204" pitchFamily="34" charset="0"/>
                <a:cs typeface="Arial" panose="020B0604020202020204" pitchFamily="34" charset="0"/>
              </a:rPr>
              <a:t>TrendReports@TrendHunter.com</a:t>
            </a:r>
            <a:endParaRPr lang="en-US" sz="3200" dirty="0">
              <a:solidFill>
                <a:schemeClr val="bg1"/>
              </a:solidFill>
              <a:latin typeface="Arial" panose="020B0604020202020204" pitchFamily="34" charset="0"/>
              <a:cs typeface="Arial" panose="020B0604020202020204" pitchFamily="34" charset="0"/>
            </a:endParaRPr>
          </a:p>
        </p:txBody>
      </p:sp>
      <p:sp>
        <p:nvSpPr>
          <p:cNvPr id="59" name="TextBox 58"/>
          <p:cNvSpPr txBox="1"/>
          <p:nvPr/>
        </p:nvSpPr>
        <p:spPr>
          <a:xfrm>
            <a:off x="238124" y="6504801"/>
            <a:ext cx="8753475" cy="276999"/>
          </a:xfrm>
          <a:prstGeom prst="rect">
            <a:avLst/>
          </a:prstGeom>
        </p:spPr>
        <p:txBody>
          <a:bodyPr vertOverflow="overflow" horzOverflow="overflow" wrap="square" lIns="91440" tIns="45720" rIns="91440" bIns="45720" numCol="1" rtlCol="0">
            <a:spAutoFit/>
          </a:bodyPr>
          <a:lstStyle/>
          <a:p>
            <a:pPr marL="0" marR="0" lvl="0" indent="0" algn="ctr" fontAlgn="base"/>
            <a:r>
              <a:rPr lang="en-US" sz="1200" b="0" i="0" u="none" strike="noStrike" dirty="0" smtClean="0">
                <a:solidFill>
                  <a:schemeClr val="bg1"/>
                </a:solidFill>
                <a:latin typeface="Arial"/>
              </a:rPr>
              <a:t>Copyright Trend Hunter Inc. - </a:t>
            </a:r>
            <a:r>
              <a:rPr sz="1200" b="0" i="0" u="none" strike="noStrike" dirty="0" smtClean="0">
                <a:solidFill>
                  <a:schemeClr val="bg1"/>
                </a:solidFill>
                <a:latin typeface="Arial"/>
              </a:rPr>
              <a:t>All </a:t>
            </a:r>
            <a:r>
              <a:rPr sz="1200" b="0" i="0" u="none" strike="noStrike" dirty="0">
                <a:solidFill>
                  <a:schemeClr val="bg1"/>
                </a:solidFill>
                <a:latin typeface="Arial"/>
              </a:rPr>
              <a:t>Rights Reserved. 'Trend Hunter' is the legally registered trademarks of Trend Hunter Inc. </a:t>
            </a:r>
          </a:p>
        </p:txBody>
      </p:sp>
      <p:pic>
        <p:nvPicPr>
          <p:cNvPr id="5" name="Picture 4" descr="C:\Users\Jeremy\Desktop\Trend Hunter\Logo2013-B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6442" y="228600"/>
            <a:ext cx="2445675" cy="60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36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sidebar image" descr="sidebar image"/>
          <p:cNvPicPr>
            <a:picLocks noChangeAspect="1"/>
          </p:cNvPicPr>
          <p:nvPr/>
        </p:nvPicPr>
        <p:blipFill>
          <a:blip r:embed="rId3"/>
          <a:stretch>
            <a:fillRect/>
          </a:stretch>
        </p:blipFill>
        <p:spPr>
          <a:xfrm>
            <a:off x="0" y="0"/>
            <a:ext cx="142875" cy="6858000"/>
          </a:xfrm>
          <a:prstGeom prst="rect">
            <a:avLst/>
          </a:prstGeom>
        </p:spPr>
      </p:pic>
      <p:pic>
        <p:nvPicPr>
          <p:cNvPr id="68" name="Picture 4" descr="C:\Users\Jeremy\Desktop\Tag-Clou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8637" y="2024366"/>
            <a:ext cx="5304321" cy="3694081"/>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p:cNvSpPr/>
          <p:nvPr/>
        </p:nvSpPr>
        <p:spPr bwMode="auto">
          <a:xfrm>
            <a:off x="876252" y="2350235"/>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sp>
        <p:nvSpPr>
          <p:cNvPr id="70" name="Rectangle 69"/>
          <p:cNvSpPr/>
          <p:nvPr/>
        </p:nvSpPr>
        <p:spPr bwMode="auto">
          <a:xfrm>
            <a:off x="497898" y="4541361"/>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sp>
        <p:nvSpPr>
          <p:cNvPr id="71" name="Rectangle 70"/>
          <p:cNvSpPr/>
          <p:nvPr/>
        </p:nvSpPr>
        <p:spPr bwMode="auto">
          <a:xfrm>
            <a:off x="3336352" y="5475665"/>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sp>
        <p:nvSpPr>
          <p:cNvPr id="72" name="Rectangle 71"/>
          <p:cNvSpPr/>
          <p:nvPr/>
        </p:nvSpPr>
        <p:spPr bwMode="auto">
          <a:xfrm>
            <a:off x="4871333" y="2682343"/>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sp>
        <p:nvSpPr>
          <p:cNvPr id="73" name="Rectangle 72"/>
          <p:cNvSpPr/>
          <p:nvPr/>
        </p:nvSpPr>
        <p:spPr bwMode="auto">
          <a:xfrm>
            <a:off x="3336352" y="2051373"/>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sp>
        <p:nvSpPr>
          <p:cNvPr id="74" name="Rectangle 73"/>
          <p:cNvSpPr/>
          <p:nvPr/>
        </p:nvSpPr>
        <p:spPr bwMode="auto">
          <a:xfrm>
            <a:off x="4378534" y="4936353"/>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cxnSp>
        <p:nvCxnSpPr>
          <p:cNvPr id="75" name="Straight Arrow Connector 74"/>
          <p:cNvCxnSpPr/>
          <p:nvPr/>
        </p:nvCxnSpPr>
        <p:spPr>
          <a:xfrm>
            <a:off x="5486400" y="2340070"/>
            <a:ext cx="1764541" cy="115418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410200" y="4246769"/>
            <a:ext cx="1872344" cy="10593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7" name="Picture 2" descr="https://fbcdn-sphotos-g-a.akamaihd.net/hphotos-ak-ash4/403874_10150491749353725_1684883362_n.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834412" y="3335081"/>
            <a:ext cx="1036648" cy="990418"/>
          </a:xfrm>
          <a:prstGeom prst="ellipse">
            <a:avLst/>
          </a:prstGeom>
          <a:ln w="63500" cap="rnd">
            <a:solidFill>
              <a:schemeClr val="tx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8" name="Rectangle 77"/>
          <p:cNvSpPr/>
          <p:nvPr/>
        </p:nvSpPr>
        <p:spPr bwMode="auto">
          <a:xfrm>
            <a:off x="1447800" y="5251163"/>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sp>
        <p:nvSpPr>
          <p:cNvPr id="80" name="Rectangle 79"/>
          <p:cNvSpPr/>
          <p:nvPr/>
        </p:nvSpPr>
        <p:spPr>
          <a:xfrm>
            <a:off x="5758209" y="5104228"/>
            <a:ext cx="3734999" cy="711990"/>
          </a:xfrm>
          <a:prstGeom prst="rect">
            <a:avLst/>
          </a:prstGeom>
        </p:spPr>
        <p:txBody>
          <a:bodyPr wrap="square">
            <a:spAutoFit/>
          </a:bodyPr>
          <a:lstStyle/>
          <a:p>
            <a:pPr marL="171450" indent="-171450">
              <a:lnSpc>
                <a:spcPct val="80000"/>
              </a:lnSpc>
              <a:spcAft>
                <a:spcPts val="400"/>
              </a:spcAft>
              <a:buFont typeface="Arial" panose="020B0604020202020204" pitchFamily="34" charset="0"/>
              <a:buChar char="•"/>
            </a:pPr>
            <a:r>
              <a:rPr lang="en-US" sz="1400" b="1" dirty="0" smtClean="0">
                <a:solidFill>
                  <a:srgbClr val="FF0000"/>
                </a:solidFill>
              </a:rPr>
              <a:t>130,000 </a:t>
            </a:r>
            <a:r>
              <a:rPr lang="en-US" sz="1400" b="1" dirty="0" smtClean="0">
                <a:solidFill>
                  <a:srgbClr val="FF0000"/>
                </a:solidFill>
              </a:rPr>
              <a:t>Hunters</a:t>
            </a:r>
          </a:p>
          <a:p>
            <a:pPr marL="171450" indent="-171450">
              <a:lnSpc>
                <a:spcPct val="80000"/>
              </a:lnSpc>
              <a:spcAft>
                <a:spcPts val="400"/>
              </a:spcAft>
              <a:buFont typeface="Arial" panose="020B0604020202020204" pitchFamily="34" charset="0"/>
              <a:buChar char="•"/>
            </a:pPr>
            <a:r>
              <a:rPr lang="en-US" sz="1400" b="1" dirty="0" smtClean="0">
                <a:solidFill>
                  <a:srgbClr val="FF0000"/>
                </a:solidFill>
              </a:rPr>
              <a:t>100,000,000 Person Focus Group</a:t>
            </a:r>
          </a:p>
          <a:p>
            <a:pPr marL="171450" indent="-171450">
              <a:lnSpc>
                <a:spcPct val="80000"/>
              </a:lnSpc>
              <a:spcAft>
                <a:spcPts val="400"/>
              </a:spcAft>
              <a:buFont typeface="Arial" panose="020B0604020202020204" pitchFamily="34" charset="0"/>
              <a:buChar char="•"/>
            </a:pPr>
            <a:r>
              <a:rPr lang="en-US" sz="1400" b="1" dirty="0" smtClean="0">
                <a:solidFill>
                  <a:srgbClr val="FF0000"/>
                </a:solidFill>
              </a:rPr>
              <a:t>Dedicated Advisors</a:t>
            </a:r>
            <a:endParaRPr lang="en-US" sz="1400" b="1" dirty="0">
              <a:solidFill>
                <a:srgbClr val="FF0000"/>
              </a:solidFill>
            </a:endParaRPr>
          </a:p>
        </p:txBody>
      </p:sp>
      <p:sp>
        <p:nvSpPr>
          <p:cNvPr id="82" name="Rectangle 81"/>
          <p:cNvSpPr/>
          <p:nvPr/>
        </p:nvSpPr>
        <p:spPr>
          <a:xfrm>
            <a:off x="7624215" y="3661994"/>
            <a:ext cx="835678" cy="584775"/>
          </a:xfrm>
          <a:prstGeom prst="rect">
            <a:avLst/>
          </a:prstGeom>
        </p:spPr>
        <p:txBody>
          <a:bodyPr wrap="none">
            <a:spAutoFit/>
          </a:bodyPr>
          <a:lstStyle/>
          <a:p>
            <a:pPr algn="ctr">
              <a:lnSpc>
                <a:spcPct val="80000"/>
              </a:lnSpc>
            </a:pPr>
            <a:r>
              <a:rPr lang="en-US" sz="2000" b="1" dirty="0" smtClean="0">
                <a:latin typeface="Arial" pitchFamily="34" charset="0"/>
                <a:cs typeface="Arial" pitchFamily="34" charset="0"/>
              </a:rPr>
              <a:t>Your</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Team</a:t>
            </a:r>
            <a:endParaRPr lang="en-US" sz="2000" dirty="0"/>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2563" y="6343121"/>
            <a:ext cx="87788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85750" y="946904"/>
            <a:ext cx="8858250" cy="646331"/>
          </a:xfrm>
          <a:prstGeom prst="rect">
            <a:avLst/>
          </a:prstGeom>
        </p:spPr>
        <p:txBody>
          <a:bodyPr vertOverflow="overflow" horzOverflow="overflow" wrap="square" lIns="91440" tIns="45720" rIns="91440" bIns="45720" numCol="1" rtlCol="0">
            <a:spAutoFit/>
          </a:bodyPr>
          <a:lstStyle/>
          <a:p>
            <a:pPr lvl="0" fontAlgn="base"/>
            <a:r>
              <a:rPr lang="en-US" dirty="0">
                <a:solidFill>
                  <a:schemeClr val="tx1">
                    <a:lumMod val="50000"/>
                    <a:lumOff val="50000"/>
                  </a:schemeClr>
                </a:solidFill>
                <a:latin typeface="Arial"/>
              </a:rPr>
              <a:t>Inspiration has become </a:t>
            </a:r>
            <a:r>
              <a:rPr lang="en-US" b="1" i="1" dirty="0">
                <a:solidFill>
                  <a:schemeClr val="tx1">
                    <a:lumMod val="50000"/>
                    <a:lumOff val="50000"/>
                  </a:schemeClr>
                </a:solidFill>
                <a:latin typeface="Arial"/>
              </a:rPr>
              <a:t>distracting </a:t>
            </a:r>
            <a:r>
              <a:rPr lang="en-US" dirty="0">
                <a:solidFill>
                  <a:schemeClr val="tx1">
                    <a:lumMod val="50000"/>
                    <a:lumOff val="50000"/>
                  </a:schemeClr>
                </a:solidFill>
                <a:latin typeface="Arial"/>
              </a:rPr>
              <a:t>and </a:t>
            </a:r>
            <a:r>
              <a:rPr lang="en-US" b="1" i="1" dirty="0">
                <a:solidFill>
                  <a:schemeClr val="tx1">
                    <a:lumMod val="50000"/>
                    <a:lumOff val="50000"/>
                  </a:schemeClr>
                </a:solidFill>
                <a:latin typeface="Arial"/>
              </a:rPr>
              <a:t>overwhelming. </a:t>
            </a:r>
            <a:r>
              <a:rPr lang="en-US" dirty="0">
                <a:solidFill>
                  <a:schemeClr val="tx1">
                    <a:lumMod val="50000"/>
                    <a:lumOff val="50000"/>
                  </a:schemeClr>
                </a:solidFill>
                <a:latin typeface="Arial"/>
              </a:rPr>
              <a:t>We help your </a:t>
            </a:r>
            <a:br>
              <a:rPr lang="en-US" dirty="0">
                <a:solidFill>
                  <a:schemeClr val="tx1">
                    <a:lumMod val="50000"/>
                    <a:lumOff val="50000"/>
                  </a:schemeClr>
                </a:solidFill>
                <a:latin typeface="Arial"/>
              </a:rPr>
            </a:br>
            <a:r>
              <a:rPr lang="en-US" dirty="0">
                <a:solidFill>
                  <a:schemeClr val="tx1">
                    <a:lumMod val="50000"/>
                    <a:lumOff val="50000"/>
                  </a:schemeClr>
                </a:solidFill>
                <a:latin typeface="Arial"/>
              </a:rPr>
              <a:t>team save time and effort by filtering research specific to your needs</a:t>
            </a:r>
            <a:endParaRPr lang="en-US" b="1" dirty="0">
              <a:solidFill>
                <a:schemeClr val="bg1">
                  <a:lumMod val="50000"/>
                </a:schemeClr>
              </a:solidFill>
              <a:latin typeface="Arial"/>
            </a:endParaRPr>
          </a:p>
        </p:txBody>
      </p:sp>
      <p:sp>
        <p:nvSpPr>
          <p:cNvPr id="24" name="TextBox 23"/>
          <p:cNvSpPr txBox="1"/>
          <p:nvPr/>
        </p:nvSpPr>
        <p:spPr>
          <a:xfrm>
            <a:off x="285750" y="152400"/>
            <a:ext cx="5962650" cy="830997"/>
          </a:xfrm>
          <a:prstGeom prst="rect">
            <a:avLst/>
          </a:prstGeom>
        </p:spPr>
        <p:txBody>
          <a:bodyPr vertOverflow="overflow" horzOverflow="overflow" wrap="square" lIns="91440" tIns="45720" rIns="91440" bIns="45720" numCol="1" rtlCol="0">
            <a:spAutoFit/>
          </a:bodyPr>
          <a:lstStyle/>
          <a:p>
            <a:pPr lvl="0" fontAlgn="base"/>
            <a:r>
              <a:rPr lang="en-US" sz="2400" b="1" dirty="0" smtClean="0">
                <a:solidFill>
                  <a:schemeClr val="tx1">
                    <a:lumMod val="50000"/>
                    <a:lumOff val="50000"/>
                  </a:schemeClr>
                </a:solidFill>
                <a:latin typeface="Arial" pitchFamily="34" charset="0"/>
                <a:cs typeface="Arial" pitchFamily="34" charset="0"/>
              </a:rPr>
              <a:t>1. We Use Science to Filter Chaos &amp; Find Custom Ideas for Your Team</a:t>
            </a:r>
            <a:endParaRPr lang="en-US" sz="2400" b="1" dirty="0">
              <a:solidFill>
                <a:schemeClr val="tx1">
                  <a:lumMod val="50000"/>
                  <a:lumOff val="50000"/>
                </a:schemeClr>
              </a:solidFill>
              <a:latin typeface="Arial" pitchFamily="34" charset="0"/>
              <a:cs typeface="Arial" pitchFamily="34" charset="0"/>
            </a:endParaRPr>
          </a:p>
        </p:txBody>
      </p:sp>
      <p:pic>
        <p:nvPicPr>
          <p:cNvPr id="25" name="TH Pro logo" descr="TH Pro logo"/>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Tree>
    <p:extLst>
      <p:ext uri="{BB962C8B-B14F-4D97-AF65-F5344CB8AC3E}">
        <p14:creationId xmlns:p14="http://schemas.microsoft.com/office/powerpoint/2010/main" val="2629614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idebar image" descr="sidebar image"/>
          <p:cNvPicPr>
            <a:picLocks noChangeAspect="1"/>
          </p:cNvPicPr>
          <p:nvPr/>
        </p:nvPicPr>
        <p:blipFill>
          <a:blip r:embed="rId3"/>
          <a:stretch>
            <a:fillRect/>
          </a:stretch>
        </p:blipFill>
        <p:spPr>
          <a:xfrm>
            <a:off x="0" y="0"/>
            <a:ext cx="142875" cy="6858000"/>
          </a:xfrm>
          <a:prstGeom prst="rect">
            <a:avLst/>
          </a:prstGeom>
        </p:spPr>
      </p:pic>
      <p:pic>
        <p:nvPicPr>
          <p:cNvPr id="11" name="Picture 2" descr="http://1-ps.googleusercontent.com/x/www.trendhunter.com/cdn.trendhunterstatic.com/xTrendHunterAdvisory-Number1b.jpg.pagespeed.ic.FErZceKTOA.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 y="1371600"/>
            <a:ext cx="4114800" cy="435634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5281427" y="1481523"/>
            <a:ext cx="3140528" cy="2923840"/>
            <a:chOff x="5867400" y="2490787"/>
            <a:chExt cx="3217620" cy="2995613"/>
          </a:xfrm>
        </p:grpSpPr>
        <p:pic>
          <p:nvPicPr>
            <p:cNvPr id="1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7600" y="2871787"/>
              <a:ext cx="1541463"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Trend Hunter in the New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71056" y="2876550"/>
              <a:ext cx="1411288"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5867400" y="2490787"/>
              <a:ext cx="1414944" cy="310210"/>
            </a:xfrm>
            <a:prstGeom prst="rect">
              <a:avLst/>
            </a:prstGeom>
            <a:solidFill>
              <a:schemeClr val="bg1">
                <a:lumMod val="65000"/>
              </a:schemeClr>
            </a:solidFill>
            <a:ln>
              <a:noFill/>
            </a:ln>
            <a:extLst/>
          </p:spPr>
          <p:txBody>
            <a:bodyPr anchor="ctr"/>
            <a:lstStyle/>
            <a:p>
              <a:pPr algn="ctr"/>
              <a:r>
                <a:rPr lang="en-US" b="1" dirty="0" smtClean="0">
                  <a:solidFill>
                    <a:schemeClr val="bg1"/>
                  </a:solidFill>
                  <a:latin typeface="+mj-lt"/>
                </a:rPr>
                <a:t>Media</a:t>
              </a:r>
              <a:endParaRPr lang="en-US" b="1" dirty="0">
                <a:solidFill>
                  <a:schemeClr val="bg1"/>
                </a:solidFill>
                <a:latin typeface="+mj-lt"/>
              </a:endParaRPr>
            </a:p>
          </p:txBody>
        </p:sp>
        <p:sp>
          <p:nvSpPr>
            <p:cNvPr id="16" name="Rectangle 5"/>
            <p:cNvSpPr>
              <a:spLocks noChangeArrowheads="1"/>
            </p:cNvSpPr>
            <p:nvPr/>
          </p:nvSpPr>
          <p:spPr bwMode="auto">
            <a:xfrm>
              <a:off x="7499684" y="2490787"/>
              <a:ext cx="1585336" cy="310210"/>
            </a:xfrm>
            <a:prstGeom prst="rect">
              <a:avLst/>
            </a:prstGeom>
            <a:solidFill>
              <a:schemeClr val="bg1">
                <a:lumMod val="65000"/>
              </a:schemeClr>
            </a:solidFill>
            <a:ln>
              <a:noFill/>
            </a:ln>
            <a:extLst/>
          </p:spPr>
          <p:txBody>
            <a:bodyPr anchor="ctr"/>
            <a:lstStyle/>
            <a:p>
              <a:pPr algn="ctr"/>
              <a:r>
                <a:rPr lang="en-US" b="1" dirty="0" smtClean="0">
                  <a:solidFill>
                    <a:schemeClr val="bg1"/>
                  </a:solidFill>
                  <a:latin typeface="+mj-lt"/>
                </a:rPr>
                <a:t>Report Clients</a:t>
              </a:r>
              <a:endParaRPr lang="en-US" b="1" dirty="0">
                <a:solidFill>
                  <a:schemeClr val="bg1"/>
                </a:solidFill>
                <a:latin typeface="+mj-lt"/>
              </a:endParaRPr>
            </a:p>
          </p:txBody>
        </p:sp>
      </p:grpSp>
      <p:graphicFrame>
        <p:nvGraphicFramePr>
          <p:cNvPr id="17" name="Chart 16"/>
          <p:cNvGraphicFramePr/>
          <p:nvPr>
            <p:extLst>
              <p:ext uri="{D42A27DB-BD31-4B8C-83A1-F6EECF244321}">
                <p14:modId xmlns:p14="http://schemas.microsoft.com/office/powerpoint/2010/main" val="2180281127"/>
              </p:ext>
            </p:extLst>
          </p:nvPr>
        </p:nvGraphicFramePr>
        <p:xfrm>
          <a:off x="4876800" y="4576011"/>
          <a:ext cx="3833627" cy="2053389"/>
        </p:xfrm>
        <a:graphic>
          <a:graphicData uri="http://schemas.openxmlformats.org/drawingml/2006/chart">
            <c:chart xmlns:c="http://schemas.openxmlformats.org/drawingml/2006/chart" xmlns:r="http://schemas.openxmlformats.org/officeDocument/2006/relationships" r:id="rId7"/>
          </a:graphicData>
        </a:graphic>
      </p:graphicFrame>
      <p:sp>
        <p:nvSpPr>
          <p:cNvPr id="18" name="Rectangle 17"/>
          <p:cNvSpPr/>
          <p:nvPr/>
        </p:nvSpPr>
        <p:spPr>
          <a:xfrm>
            <a:off x="5390283" y="4509915"/>
            <a:ext cx="3048000" cy="369332"/>
          </a:xfrm>
          <a:prstGeom prst="rect">
            <a:avLst/>
          </a:prstGeom>
        </p:spPr>
        <p:txBody>
          <a:bodyPr wrap="square">
            <a:spAutoFit/>
          </a:bodyPr>
          <a:lstStyle/>
          <a:p>
            <a:pPr algn="ctr"/>
            <a:r>
              <a:rPr lang="en-US" b="1" dirty="0" smtClean="0"/>
              <a:t>Facebook Fans (Millions)</a:t>
            </a:r>
            <a:endParaRPr lang="en-US" dirty="0"/>
          </a:p>
        </p:txBody>
      </p:sp>
      <p:pic>
        <p:nvPicPr>
          <p:cNvPr id="19" name="Picture 2" descr="http://1-ps.googleusercontent.com/x/www.trendhunter.com/cdn.trendhunterstatic.com/xTrendHunterAdvisory-Number1b.jpg.pagespeed.ic.FErZceKTOA.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935955" y="4540369"/>
            <a:ext cx="3763624" cy="204041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609600" y="5715000"/>
            <a:ext cx="4572000" cy="830997"/>
          </a:xfrm>
          <a:prstGeom prst="rect">
            <a:avLst/>
          </a:prstGeom>
        </p:spPr>
        <p:txBody>
          <a:bodyPr>
            <a:spAutoFit/>
          </a:bodyPr>
          <a:lstStyle/>
          <a:p>
            <a:r>
              <a:rPr lang="en-US" sz="1600" dirty="0"/>
              <a:t>#1 Largest Trend Spotting </a:t>
            </a:r>
            <a:r>
              <a:rPr lang="en-US" sz="1600" dirty="0" smtClean="0"/>
              <a:t>Network (by 50x)</a:t>
            </a:r>
            <a:r>
              <a:rPr lang="en-US" sz="1600" dirty="0"/>
              <a:t/>
            </a:r>
            <a:br>
              <a:rPr lang="en-US" sz="1600" dirty="0"/>
            </a:br>
            <a:r>
              <a:rPr lang="en-US" sz="1600" dirty="0" smtClean="0"/>
              <a:t>#</a:t>
            </a:r>
            <a:r>
              <a:rPr lang="en-US" sz="1600" dirty="0"/>
              <a:t>1 Most Popular Trend </a:t>
            </a:r>
            <a:r>
              <a:rPr lang="en-US" sz="1600" dirty="0" smtClean="0"/>
              <a:t>Website (by 10x)</a:t>
            </a:r>
            <a:r>
              <a:rPr lang="en-US" sz="1600" dirty="0"/>
              <a:t/>
            </a:r>
            <a:br>
              <a:rPr lang="en-US" sz="1600" dirty="0"/>
            </a:br>
            <a:r>
              <a:rPr lang="en-US" sz="1600" dirty="0" smtClean="0"/>
              <a:t>#</a:t>
            </a:r>
            <a:r>
              <a:rPr lang="en-US" sz="1600" dirty="0"/>
              <a:t>1 Largest Database of </a:t>
            </a:r>
            <a:r>
              <a:rPr lang="en-US" sz="1600" dirty="0" smtClean="0"/>
              <a:t>Ideas (by 20x)</a:t>
            </a:r>
            <a:endParaRPr lang="en-US" sz="1600" dirty="0"/>
          </a:p>
        </p:txBody>
      </p:sp>
      <p:pic>
        <p:nvPicPr>
          <p:cNvPr id="22" name="TH Pro logo" descr="TH Pro logo"/>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
        <p:nvSpPr>
          <p:cNvPr id="21" name="TextBox 20"/>
          <p:cNvSpPr txBox="1"/>
          <p:nvPr/>
        </p:nvSpPr>
        <p:spPr>
          <a:xfrm>
            <a:off x="285750" y="152400"/>
            <a:ext cx="7309802" cy="461665"/>
          </a:xfrm>
          <a:prstGeom prst="rect">
            <a:avLst/>
          </a:prstGeom>
        </p:spPr>
        <p:txBody>
          <a:bodyPr vertOverflow="overflow" horzOverflow="overflow" wrap="square" lIns="91440" tIns="45720" rIns="91440" bIns="45720" numCol="1" rtlCol="0">
            <a:spAutoFit/>
          </a:bodyPr>
          <a:lstStyle/>
          <a:p>
            <a:pPr lvl="0" fontAlgn="base"/>
            <a:r>
              <a:rPr lang="en-US" sz="2400" b="1" dirty="0" smtClean="0">
                <a:solidFill>
                  <a:schemeClr val="tx1">
                    <a:lumMod val="50000"/>
                    <a:lumOff val="50000"/>
                  </a:schemeClr>
                </a:solidFill>
                <a:latin typeface="Arial" pitchFamily="34" charset="0"/>
                <a:cs typeface="Arial" pitchFamily="34" charset="0"/>
              </a:rPr>
              <a:t>2. You’ll Compete Using the #1 </a:t>
            </a:r>
            <a:r>
              <a:rPr lang="en-US" sz="2400" b="1" dirty="0">
                <a:solidFill>
                  <a:schemeClr val="tx1">
                    <a:lumMod val="50000"/>
                    <a:lumOff val="50000"/>
                  </a:schemeClr>
                </a:solidFill>
                <a:latin typeface="Arial" pitchFamily="34" charset="0"/>
                <a:cs typeface="Arial" pitchFamily="34" charset="0"/>
              </a:rPr>
              <a:t>T</a:t>
            </a:r>
            <a:r>
              <a:rPr lang="en-US" sz="2400" b="1" dirty="0" smtClean="0">
                <a:solidFill>
                  <a:schemeClr val="tx1">
                    <a:lumMod val="50000"/>
                    <a:lumOff val="50000"/>
                  </a:schemeClr>
                </a:solidFill>
                <a:latin typeface="Arial" pitchFamily="34" charset="0"/>
                <a:cs typeface="Arial" pitchFamily="34" charset="0"/>
              </a:rPr>
              <a:t>rend </a:t>
            </a:r>
            <a:r>
              <a:rPr lang="en-US" sz="2400" b="1" dirty="0">
                <a:solidFill>
                  <a:schemeClr val="tx1">
                    <a:lumMod val="50000"/>
                    <a:lumOff val="50000"/>
                  </a:schemeClr>
                </a:solidFill>
                <a:latin typeface="Arial" pitchFamily="34" charset="0"/>
                <a:cs typeface="Arial" pitchFamily="34" charset="0"/>
              </a:rPr>
              <a:t>P</a:t>
            </a:r>
            <a:r>
              <a:rPr lang="en-US" sz="2400" b="1" dirty="0" smtClean="0">
                <a:solidFill>
                  <a:schemeClr val="tx1">
                    <a:lumMod val="50000"/>
                    <a:lumOff val="50000"/>
                  </a:schemeClr>
                </a:solidFill>
                <a:latin typeface="Arial" pitchFamily="34" charset="0"/>
                <a:cs typeface="Arial" pitchFamily="34" charset="0"/>
              </a:rPr>
              <a:t>latform</a:t>
            </a:r>
            <a:endParaRPr lang="en-US" sz="2400" b="1" dirty="0">
              <a:solidFill>
                <a:schemeClr val="tx1">
                  <a:lumMod val="50000"/>
                  <a:lumOff val="50000"/>
                </a:schemeClr>
              </a:solidFill>
              <a:latin typeface="Arial" pitchFamily="34" charset="0"/>
              <a:cs typeface="Arial" pitchFamily="34" charset="0"/>
            </a:endParaRPr>
          </a:p>
        </p:txBody>
      </p:sp>
      <p:sp>
        <p:nvSpPr>
          <p:cNvPr id="24" name="TextBox 23"/>
          <p:cNvSpPr txBox="1"/>
          <p:nvPr/>
        </p:nvSpPr>
        <p:spPr>
          <a:xfrm>
            <a:off x="285750" y="649069"/>
            <a:ext cx="8705850" cy="646331"/>
          </a:xfrm>
          <a:prstGeom prst="rect">
            <a:avLst/>
          </a:prstGeom>
        </p:spPr>
        <p:txBody>
          <a:bodyPr vertOverflow="overflow" horzOverflow="overflow" wrap="square" lIns="91440" tIns="45720" rIns="91440" bIns="45720" numCol="1" rtlCol="0">
            <a:spAutoFit/>
          </a:bodyPr>
          <a:lstStyle/>
          <a:p>
            <a:pPr lvl="0" fontAlgn="base"/>
            <a:r>
              <a:rPr lang="en-US" i="1" dirty="0" smtClean="0">
                <a:solidFill>
                  <a:schemeClr val="tx1">
                    <a:lumMod val="50000"/>
                    <a:lumOff val="50000"/>
                  </a:schemeClr>
                </a:solidFill>
                <a:latin typeface="Arial"/>
              </a:rPr>
              <a:t>Create advantage</a:t>
            </a:r>
            <a:r>
              <a:rPr lang="en-US" b="1" i="1" dirty="0" smtClean="0">
                <a:solidFill>
                  <a:schemeClr val="tx1">
                    <a:lumMod val="50000"/>
                    <a:lumOff val="50000"/>
                  </a:schemeClr>
                </a:solidFill>
                <a:latin typeface="Arial"/>
              </a:rPr>
              <a:t> </a:t>
            </a:r>
            <a:r>
              <a:rPr lang="en-US" dirty="0" smtClean="0">
                <a:solidFill>
                  <a:schemeClr val="tx1">
                    <a:lumMod val="50000"/>
                    <a:lumOff val="50000"/>
                  </a:schemeClr>
                </a:solidFill>
                <a:latin typeface="Arial"/>
              </a:rPr>
              <a:t>using the largest</a:t>
            </a:r>
            <a:r>
              <a:rPr lang="en-US" dirty="0">
                <a:solidFill>
                  <a:schemeClr val="tx1">
                    <a:lumMod val="50000"/>
                    <a:lumOff val="50000"/>
                  </a:schemeClr>
                </a:solidFill>
                <a:latin typeface="Arial"/>
              </a:rPr>
              <a:t>, </a:t>
            </a:r>
            <a:r>
              <a:rPr lang="en-US" dirty="0" smtClean="0">
                <a:solidFill>
                  <a:schemeClr val="tx1">
                    <a:lumMod val="50000"/>
                    <a:lumOff val="50000"/>
                  </a:schemeClr>
                </a:solidFill>
                <a:latin typeface="Arial"/>
              </a:rPr>
              <a:t>most-powerful, most-updated trend platform.  There is no other consumer trend company capable of the insight we create</a:t>
            </a:r>
            <a:endParaRPr lang="en-US" dirty="0">
              <a:solidFill>
                <a:schemeClr val="tx1">
                  <a:lumMod val="50000"/>
                  <a:lumOff val="50000"/>
                </a:schemeClr>
              </a:solidFill>
              <a:latin typeface="Arial"/>
            </a:endParaRPr>
          </a:p>
        </p:txBody>
      </p:sp>
    </p:spTree>
    <p:extLst>
      <p:ext uri="{BB962C8B-B14F-4D97-AF65-F5344CB8AC3E}">
        <p14:creationId xmlns:p14="http://schemas.microsoft.com/office/powerpoint/2010/main" val="189801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0"/>
          <p:cNvSpPr>
            <a:spLocks noChangeArrowheads="1"/>
          </p:cNvSpPr>
          <p:nvPr/>
        </p:nvSpPr>
        <p:spPr bwMode="auto">
          <a:xfrm>
            <a:off x="1710496" y="5816025"/>
            <a:ext cx="1317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dirty="0" smtClean="0"/>
              <a:t>Fads / Search</a:t>
            </a:r>
            <a:br>
              <a:rPr lang="en-US" sz="1600" b="1" dirty="0" smtClean="0"/>
            </a:br>
            <a:r>
              <a:rPr lang="en-US" sz="1600" dirty="0" smtClean="0"/>
              <a:t>Today</a:t>
            </a:r>
            <a:endParaRPr lang="en-CA" sz="1600" dirty="0"/>
          </a:p>
        </p:txBody>
      </p:sp>
      <p:sp>
        <p:nvSpPr>
          <p:cNvPr id="25" name="Rectangle 141"/>
          <p:cNvSpPr>
            <a:spLocks noChangeArrowheads="1"/>
          </p:cNvSpPr>
          <p:nvPr/>
        </p:nvSpPr>
        <p:spPr bwMode="auto">
          <a:xfrm>
            <a:off x="3506720" y="5816025"/>
            <a:ext cx="1051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dirty="0" smtClean="0"/>
              <a:t>Ideas</a:t>
            </a:r>
          </a:p>
          <a:p>
            <a:pPr algn="ctr"/>
            <a:r>
              <a:rPr lang="en-CA" sz="1600" dirty="0" smtClean="0"/>
              <a:t>1 Year Out</a:t>
            </a:r>
            <a:endParaRPr lang="en-US" sz="1600" b="1" dirty="0"/>
          </a:p>
        </p:txBody>
      </p:sp>
      <p:sp>
        <p:nvSpPr>
          <p:cNvPr id="26" name="Rectangle 142"/>
          <p:cNvSpPr>
            <a:spLocks noChangeArrowheads="1"/>
          </p:cNvSpPr>
          <p:nvPr/>
        </p:nvSpPr>
        <p:spPr bwMode="auto">
          <a:xfrm>
            <a:off x="5032563" y="5816025"/>
            <a:ext cx="13167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dirty="0" smtClean="0"/>
              <a:t>Clusters</a:t>
            </a:r>
          </a:p>
          <a:p>
            <a:pPr algn="ctr"/>
            <a:r>
              <a:rPr lang="en-US" sz="1600" dirty="0" smtClean="0"/>
              <a:t>1-4 Years Out</a:t>
            </a:r>
            <a:endParaRPr lang="en-CA" sz="1600" dirty="0"/>
          </a:p>
        </p:txBody>
      </p:sp>
      <p:sp>
        <p:nvSpPr>
          <p:cNvPr id="27" name="Rectangle 143"/>
          <p:cNvSpPr>
            <a:spLocks noChangeArrowheads="1"/>
          </p:cNvSpPr>
          <p:nvPr/>
        </p:nvSpPr>
        <p:spPr bwMode="auto">
          <a:xfrm>
            <a:off x="6763602" y="5816025"/>
            <a:ext cx="1399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dirty="0" smtClean="0"/>
              <a:t>Megatrends</a:t>
            </a:r>
            <a:endParaRPr lang="en-US" sz="1600" dirty="0" smtClean="0"/>
          </a:p>
          <a:p>
            <a:pPr algn="ctr"/>
            <a:r>
              <a:rPr lang="en-US" sz="1600" dirty="0" smtClean="0"/>
              <a:t>5-10 Years Out</a:t>
            </a:r>
            <a:endParaRPr lang="en-CA" sz="1600" dirty="0"/>
          </a:p>
        </p:txBody>
      </p:sp>
      <p:sp>
        <p:nvSpPr>
          <p:cNvPr id="16" name="AutoShape 2"/>
          <p:cNvSpPr>
            <a:spLocks noChangeArrowheads="1"/>
          </p:cNvSpPr>
          <p:nvPr/>
        </p:nvSpPr>
        <p:spPr bwMode="auto">
          <a:xfrm>
            <a:off x="1596514" y="5309332"/>
            <a:ext cx="6539188" cy="474651"/>
          </a:xfrm>
          <a:prstGeom prst="leftRightArrow">
            <a:avLst>
              <a:gd name="adj1" fmla="val 54685"/>
              <a:gd name="adj2" fmla="val 15213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CA" dirty="0"/>
          </a:p>
        </p:txBody>
      </p:sp>
      <p:sp>
        <p:nvSpPr>
          <p:cNvPr id="18" name="AutoShape 2"/>
          <p:cNvSpPr>
            <a:spLocks noChangeArrowheads="1"/>
          </p:cNvSpPr>
          <p:nvPr/>
        </p:nvSpPr>
        <p:spPr bwMode="auto">
          <a:xfrm rot="5400000">
            <a:off x="-243341" y="3313253"/>
            <a:ext cx="3450266" cy="378610"/>
          </a:xfrm>
          <a:prstGeom prst="leftRightArrow">
            <a:avLst>
              <a:gd name="adj1" fmla="val 54685"/>
              <a:gd name="adj2" fmla="val 152197"/>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22" name="Rectangle 138"/>
          <p:cNvSpPr>
            <a:spLocks noChangeArrowheads="1"/>
          </p:cNvSpPr>
          <p:nvPr/>
        </p:nvSpPr>
        <p:spPr bwMode="auto">
          <a:xfrm>
            <a:off x="-152400" y="2135962"/>
            <a:ext cx="1436247" cy="41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600" b="1" dirty="0" smtClean="0"/>
              <a:t>Custom</a:t>
            </a:r>
            <a:endParaRPr lang="en-CA" sz="1600" dirty="0"/>
          </a:p>
        </p:txBody>
      </p:sp>
      <p:sp>
        <p:nvSpPr>
          <p:cNvPr id="23" name="Rectangle 139"/>
          <p:cNvSpPr>
            <a:spLocks noChangeArrowheads="1"/>
          </p:cNvSpPr>
          <p:nvPr/>
        </p:nvSpPr>
        <p:spPr bwMode="auto">
          <a:xfrm>
            <a:off x="-140737" y="4597896"/>
            <a:ext cx="1438678" cy="41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600" b="1" dirty="0" smtClean="0"/>
              <a:t>Generic</a:t>
            </a:r>
            <a:endParaRPr lang="en-CA" sz="1600" dirty="0"/>
          </a:p>
        </p:txBody>
      </p:sp>
      <p:sp>
        <p:nvSpPr>
          <p:cNvPr id="30" name="Rectangle 29"/>
          <p:cNvSpPr/>
          <p:nvPr/>
        </p:nvSpPr>
        <p:spPr>
          <a:xfrm rot="16200000">
            <a:off x="616450" y="3267192"/>
            <a:ext cx="1712892" cy="338554"/>
          </a:xfrm>
          <a:prstGeom prst="rect">
            <a:avLst/>
          </a:prstGeom>
        </p:spPr>
        <p:txBody>
          <a:bodyPr wrap="none">
            <a:spAutoFit/>
          </a:bodyPr>
          <a:lstStyle/>
          <a:p>
            <a:pPr algn="ctr">
              <a:defRPr/>
            </a:pPr>
            <a:r>
              <a:rPr lang="en-US" sz="1600" b="1" dirty="0" smtClean="0">
                <a:solidFill>
                  <a:schemeClr val="bg1"/>
                </a:solidFill>
              </a:rPr>
              <a:t>Customization</a:t>
            </a:r>
            <a:endParaRPr lang="en-CA" sz="1600" dirty="0">
              <a:solidFill>
                <a:schemeClr val="bg1"/>
              </a:solidFill>
            </a:endParaRPr>
          </a:p>
        </p:txBody>
      </p:sp>
      <p:sp>
        <p:nvSpPr>
          <p:cNvPr id="31" name="Rectangle 30"/>
          <p:cNvSpPr/>
          <p:nvPr/>
        </p:nvSpPr>
        <p:spPr bwMode="auto">
          <a:xfrm>
            <a:off x="3352800" y="2996625"/>
            <a:ext cx="3276600" cy="1296290"/>
          </a:xfrm>
          <a:prstGeom prst="rect">
            <a:avLst/>
          </a:prstGeom>
          <a:solidFill>
            <a:srgbClr val="FF0000"/>
          </a:solidFill>
          <a:ln w="9525" cap="flat" cmpd="sng" algn="ctr">
            <a:noFill/>
            <a:prstDash val="solid"/>
            <a:round/>
            <a:headEnd type="none" w="med" len="med"/>
            <a:tailEnd type="none" w="med" len="med"/>
          </a:ln>
          <a:effectLst/>
        </p:spPr>
        <p:txBody>
          <a:bodyPr anchor="ctr"/>
          <a:lstStyle/>
          <a:p>
            <a:pPr algn="ctr">
              <a:lnSpc>
                <a:spcPct val="80000"/>
              </a:lnSpc>
              <a:defRPr/>
            </a:pPr>
            <a:r>
              <a:rPr lang="en-CA" sz="2800" b="1" dirty="0" smtClean="0">
                <a:solidFill>
                  <a:schemeClr val="bg1"/>
                </a:solidFill>
              </a:rPr>
              <a:t>Trend Hunter</a:t>
            </a:r>
            <a:r>
              <a:rPr lang="en-CA" b="1" dirty="0" smtClean="0">
                <a:solidFill>
                  <a:schemeClr val="bg1"/>
                </a:solidFill>
              </a:rPr>
              <a:t/>
            </a:r>
            <a:br>
              <a:rPr lang="en-CA" b="1" dirty="0" smtClean="0">
                <a:solidFill>
                  <a:schemeClr val="bg1"/>
                </a:solidFill>
              </a:rPr>
            </a:br>
            <a:r>
              <a:rPr lang="en-CA" sz="1600" b="1" dirty="0" smtClean="0">
                <a:solidFill>
                  <a:schemeClr val="bg1"/>
                </a:solidFill>
              </a:rPr>
              <a:t>1-4 year Opportunities for </a:t>
            </a:r>
            <a:br>
              <a:rPr lang="en-CA" sz="1600" b="1" dirty="0" smtClean="0">
                <a:solidFill>
                  <a:schemeClr val="bg1"/>
                </a:solidFill>
              </a:rPr>
            </a:br>
            <a:r>
              <a:rPr lang="en-CA" b="1" dirty="0" smtClean="0">
                <a:solidFill>
                  <a:schemeClr val="bg1"/>
                </a:solidFill>
              </a:rPr>
              <a:t>Your Team</a:t>
            </a:r>
            <a:endParaRPr lang="en-CA" sz="2800" b="1" dirty="0">
              <a:solidFill>
                <a:schemeClr val="bg1"/>
              </a:solidFill>
            </a:endParaRPr>
          </a:p>
        </p:txBody>
      </p:sp>
      <p:sp>
        <p:nvSpPr>
          <p:cNvPr id="36" name="Rectangle 35"/>
          <p:cNvSpPr/>
          <p:nvPr/>
        </p:nvSpPr>
        <p:spPr bwMode="auto">
          <a:xfrm>
            <a:off x="6725854" y="2996625"/>
            <a:ext cx="1436849" cy="2231066"/>
          </a:xfrm>
          <a:prstGeom prst="rect">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lgn="ctr">
              <a:lnSpc>
                <a:spcPct val="80000"/>
              </a:lnSpc>
              <a:defRPr/>
            </a:pPr>
            <a:r>
              <a:rPr lang="en-CA" sz="2000" b="1" dirty="0" smtClean="0"/>
              <a:t>Old-School Gurus </a:t>
            </a:r>
            <a:r>
              <a:rPr lang="en-CA" sz="1400" b="1" dirty="0"/>
              <a:t/>
            </a:r>
            <a:br>
              <a:rPr lang="en-CA" sz="1400" b="1" dirty="0"/>
            </a:br>
            <a:r>
              <a:rPr lang="en-CA" sz="1400" dirty="0" smtClean="0"/>
              <a:t>Same ‘gut instinct’ reports to all clients</a:t>
            </a:r>
            <a:endParaRPr lang="en-CA" sz="1400" dirty="0"/>
          </a:p>
        </p:txBody>
      </p:sp>
      <p:sp>
        <p:nvSpPr>
          <p:cNvPr id="37" name="Rectangle 36"/>
          <p:cNvSpPr/>
          <p:nvPr/>
        </p:nvSpPr>
        <p:spPr bwMode="auto">
          <a:xfrm>
            <a:off x="1815449" y="1924043"/>
            <a:ext cx="1417063" cy="3303647"/>
          </a:xfrm>
          <a:prstGeom prst="rect">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lgn="ctr">
              <a:lnSpc>
                <a:spcPct val="80000"/>
              </a:lnSpc>
              <a:defRPr/>
            </a:pPr>
            <a:r>
              <a:rPr lang="en-CA" sz="2000" b="1" dirty="0" smtClean="0"/>
              <a:t>Google &amp; Twitter</a:t>
            </a:r>
            <a:r>
              <a:rPr lang="en-CA" sz="1400" dirty="0" smtClean="0"/>
              <a:t> </a:t>
            </a:r>
            <a:br>
              <a:rPr lang="en-CA" sz="1400" dirty="0" smtClean="0"/>
            </a:br>
            <a:r>
              <a:rPr lang="en-CA" sz="1400" dirty="0" smtClean="0"/>
              <a:t>Randomness, News &amp; Fads</a:t>
            </a:r>
            <a:endParaRPr lang="en-CA" sz="1050" dirty="0"/>
          </a:p>
        </p:txBody>
      </p:sp>
      <p:sp>
        <p:nvSpPr>
          <p:cNvPr id="38" name="Rectangle 37"/>
          <p:cNvSpPr/>
          <p:nvPr/>
        </p:nvSpPr>
        <p:spPr bwMode="auto">
          <a:xfrm>
            <a:off x="3352800" y="1924042"/>
            <a:ext cx="3276600" cy="990512"/>
          </a:xfrm>
          <a:prstGeom prst="rect">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lgn="ctr">
              <a:lnSpc>
                <a:spcPct val="80000"/>
              </a:lnSpc>
              <a:defRPr/>
            </a:pPr>
            <a:r>
              <a:rPr lang="en-CA" sz="2000" b="1" dirty="0" smtClean="0"/>
              <a:t>Your Team</a:t>
            </a:r>
            <a:r>
              <a:rPr lang="en-CA" sz="1600" dirty="0" smtClean="0"/>
              <a:t/>
            </a:r>
            <a:br>
              <a:rPr lang="en-CA" sz="1600" dirty="0" smtClean="0"/>
            </a:br>
            <a:r>
              <a:rPr lang="en-CA" sz="1400" dirty="0" smtClean="0"/>
              <a:t>(Expensive Time)</a:t>
            </a:r>
            <a:endParaRPr lang="en-CA" sz="2000" dirty="0"/>
          </a:p>
        </p:txBody>
      </p:sp>
      <p:sp>
        <p:nvSpPr>
          <p:cNvPr id="39" name="Rectangle 38"/>
          <p:cNvSpPr/>
          <p:nvPr/>
        </p:nvSpPr>
        <p:spPr bwMode="auto">
          <a:xfrm>
            <a:off x="3352799" y="4368225"/>
            <a:ext cx="3276601" cy="879116"/>
          </a:xfrm>
          <a:prstGeom prst="rect">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lgn="ctr">
              <a:lnSpc>
                <a:spcPct val="80000"/>
              </a:lnSpc>
              <a:defRPr/>
            </a:pPr>
            <a:r>
              <a:rPr lang="en-CA" sz="2000" b="1" dirty="0" smtClean="0"/>
              <a:t>Unrelated Innovation</a:t>
            </a:r>
            <a:endParaRPr lang="en-CA" sz="2000" dirty="0"/>
          </a:p>
        </p:txBody>
      </p:sp>
      <p:sp>
        <p:nvSpPr>
          <p:cNvPr id="6" name="Right Arrow 5"/>
          <p:cNvSpPr/>
          <p:nvPr/>
        </p:nvSpPr>
        <p:spPr>
          <a:xfrm rot="16200000">
            <a:off x="3895903" y="2623774"/>
            <a:ext cx="466515" cy="42847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6200000">
            <a:off x="5489596" y="2647098"/>
            <a:ext cx="466515" cy="42847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365873" y="5369441"/>
            <a:ext cx="1117614" cy="414542"/>
          </a:xfrm>
          <a:prstGeom prst="rect">
            <a:avLst/>
          </a:prstGeom>
        </p:spPr>
        <p:txBody>
          <a:bodyPr wrap="none">
            <a:spAutoFit/>
          </a:bodyPr>
          <a:lstStyle/>
          <a:p>
            <a:pPr algn="ctr">
              <a:defRPr/>
            </a:pPr>
            <a:r>
              <a:rPr lang="en-US" sz="1600" b="1" dirty="0">
                <a:solidFill>
                  <a:schemeClr val="bg1"/>
                </a:solidFill>
              </a:rPr>
              <a:t>Magnitude</a:t>
            </a:r>
            <a:endParaRPr lang="en-CA" sz="1600" dirty="0">
              <a:solidFill>
                <a:schemeClr val="bg1"/>
              </a:solidFill>
            </a:endParaRPr>
          </a:p>
        </p:txBody>
      </p:sp>
      <p:sp>
        <p:nvSpPr>
          <p:cNvPr id="29" name="Rectangle 28"/>
          <p:cNvSpPr/>
          <p:nvPr/>
        </p:nvSpPr>
        <p:spPr bwMode="auto">
          <a:xfrm>
            <a:off x="6719026" y="1924042"/>
            <a:ext cx="1436849" cy="990511"/>
          </a:xfrm>
          <a:prstGeom prst="rect">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lgn="ctr">
              <a:lnSpc>
                <a:spcPct val="80000"/>
              </a:lnSpc>
              <a:defRPr/>
            </a:pPr>
            <a:r>
              <a:rPr lang="en-CA" sz="2000" b="1" dirty="0" smtClean="0"/>
              <a:t>Expensive </a:t>
            </a:r>
            <a:r>
              <a:rPr lang="en-CA" b="1" dirty="0" smtClean="0"/>
              <a:t>Consultants</a:t>
            </a:r>
            <a:endParaRPr lang="en-CA" sz="1400" dirty="0"/>
          </a:p>
        </p:txBody>
      </p:sp>
      <p:pic>
        <p:nvPicPr>
          <p:cNvPr id="3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5" name="TextBox 34"/>
          <p:cNvSpPr txBox="1"/>
          <p:nvPr/>
        </p:nvSpPr>
        <p:spPr>
          <a:xfrm>
            <a:off x="285750" y="968752"/>
            <a:ext cx="8858250" cy="646331"/>
          </a:xfrm>
          <a:prstGeom prst="rect">
            <a:avLst/>
          </a:prstGeom>
        </p:spPr>
        <p:txBody>
          <a:bodyPr vertOverflow="overflow" horzOverflow="overflow" wrap="square" lIns="91440" tIns="45720" rIns="91440" bIns="45720" numCol="1" rtlCol="0">
            <a:spAutoFit/>
          </a:bodyPr>
          <a:lstStyle/>
          <a:p>
            <a:pPr lvl="0" fontAlgn="base"/>
            <a:r>
              <a:rPr lang="en-US" dirty="0" smtClean="0">
                <a:solidFill>
                  <a:schemeClr val="tx1">
                    <a:lumMod val="50000"/>
                    <a:lumOff val="50000"/>
                  </a:schemeClr>
                </a:solidFill>
                <a:latin typeface="Arial"/>
              </a:rPr>
              <a:t>Traditional guru trend services sell the same insight to all of your competitors, which causes brands to miss out on opportunity that is specific to your needs</a:t>
            </a:r>
            <a:endParaRPr lang="en-US" b="1" dirty="0">
              <a:solidFill>
                <a:schemeClr val="bg1">
                  <a:lumMod val="50000"/>
                </a:schemeClr>
              </a:solidFill>
              <a:latin typeface="Arial"/>
            </a:endParaRPr>
          </a:p>
        </p:txBody>
      </p:sp>
      <p:sp>
        <p:nvSpPr>
          <p:cNvPr id="41" name="TextBox 40"/>
          <p:cNvSpPr txBox="1"/>
          <p:nvPr/>
        </p:nvSpPr>
        <p:spPr>
          <a:xfrm>
            <a:off x="285750" y="152400"/>
            <a:ext cx="8477250" cy="830997"/>
          </a:xfrm>
          <a:prstGeom prst="rect">
            <a:avLst/>
          </a:prstGeom>
        </p:spPr>
        <p:txBody>
          <a:bodyPr vertOverflow="overflow" horzOverflow="overflow" wrap="square" lIns="91440" tIns="45720" rIns="91440" bIns="45720" numCol="1" rtlCol="0">
            <a:spAutoFit/>
          </a:bodyPr>
          <a:lstStyle/>
          <a:p>
            <a:pPr lvl="0" fontAlgn="base"/>
            <a:r>
              <a:rPr lang="en-US" sz="2400" b="1" dirty="0" smtClean="0">
                <a:solidFill>
                  <a:schemeClr val="tx1">
                    <a:lumMod val="50000"/>
                    <a:lumOff val="50000"/>
                  </a:schemeClr>
                </a:solidFill>
                <a:latin typeface="Arial" pitchFamily="34" charset="0"/>
                <a:cs typeface="Arial" pitchFamily="34" charset="0"/>
              </a:rPr>
              <a:t>3. Our Approach is Custom Because We </a:t>
            </a:r>
            <a:br>
              <a:rPr lang="en-US" sz="2400" b="1" dirty="0" smtClean="0">
                <a:solidFill>
                  <a:schemeClr val="tx1">
                    <a:lumMod val="50000"/>
                    <a:lumOff val="50000"/>
                  </a:schemeClr>
                </a:solidFill>
                <a:latin typeface="Arial" pitchFamily="34" charset="0"/>
                <a:cs typeface="Arial" pitchFamily="34" charset="0"/>
              </a:rPr>
            </a:br>
            <a:r>
              <a:rPr lang="en-US" sz="2400" b="1" dirty="0" smtClean="0">
                <a:solidFill>
                  <a:schemeClr val="tx1">
                    <a:lumMod val="50000"/>
                    <a:lumOff val="50000"/>
                  </a:schemeClr>
                </a:solidFill>
                <a:latin typeface="Arial" pitchFamily="34" charset="0"/>
                <a:cs typeface="Arial" pitchFamily="34" charset="0"/>
              </a:rPr>
              <a:t>Believe Generic Advice Causes Brands to Miss Out</a:t>
            </a:r>
            <a:endParaRPr lang="en-US" sz="2400" b="1" dirty="0">
              <a:solidFill>
                <a:schemeClr val="tx1">
                  <a:lumMod val="50000"/>
                  <a:lumOff val="50000"/>
                </a:schemeClr>
              </a:solidFill>
              <a:latin typeface="Arial" pitchFamily="34" charset="0"/>
              <a:cs typeface="Arial" pitchFamily="34" charset="0"/>
            </a:endParaRPr>
          </a:p>
        </p:txBody>
      </p:sp>
      <p:pic>
        <p:nvPicPr>
          <p:cNvPr id="42" name="TH Pro logo" descr="TH Pro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Tree>
    <p:extLst>
      <p:ext uri="{BB962C8B-B14F-4D97-AF65-F5344CB8AC3E}">
        <p14:creationId xmlns:p14="http://schemas.microsoft.com/office/powerpoint/2010/main" val="1354048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a:xfrm>
            <a:off x="326570" y="5644515"/>
            <a:ext cx="8610600" cy="984885"/>
          </a:xfrm>
          <a:prstGeom prst="rect">
            <a:avLst/>
          </a:prstGeom>
        </p:spPr>
        <p:txBody>
          <a:bodyPr wrap="square">
            <a:spAutoFit/>
          </a:bodyPr>
          <a:lstStyle/>
          <a:p>
            <a:r>
              <a:rPr lang="en-US" sz="1600" b="1" dirty="0" smtClean="0">
                <a:latin typeface="Arial" pitchFamily="34" charset="0"/>
                <a:cs typeface="Arial" pitchFamily="34" charset="0"/>
              </a:rPr>
              <a:t>Our Proprietary </a:t>
            </a:r>
            <a:r>
              <a:rPr lang="en-US" sz="1600" b="1" i="1" dirty="0" smtClean="0">
                <a:latin typeface="Arial" pitchFamily="34" charset="0"/>
                <a:cs typeface="Arial" pitchFamily="34" charset="0"/>
              </a:rPr>
              <a:t>Crowdsourced </a:t>
            </a:r>
            <a:r>
              <a:rPr lang="en-US" sz="1600" b="1" i="1" dirty="0" err="1" smtClean="0">
                <a:latin typeface="Arial" pitchFamily="34" charset="0"/>
                <a:cs typeface="Arial" pitchFamily="34" charset="0"/>
              </a:rPr>
              <a:t>Insight</a:t>
            </a:r>
            <a:r>
              <a:rPr lang="en-US" sz="1600" b="1" i="1" baseline="30000" dirty="0" err="1" smtClean="0">
                <a:latin typeface="Arial" pitchFamily="34" charset="0"/>
                <a:cs typeface="Arial" pitchFamily="34" charset="0"/>
              </a:rPr>
              <a:t>TM</a:t>
            </a:r>
            <a:r>
              <a:rPr lang="en-US" sz="1600" b="1" i="1" baseline="30000" dirty="0" smtClean="0">
                <a:latin typeface="Arial" pitchFamily="34" charset="0"/>
                <a:cs typeface="Arial" pitchFamily="34" charset="0"/>
              </a:rPr>
              <a:t> </a:t>
            </a:r>
            <a:r>
              <a:rPr lang="en-US" sz="1600" b="1" dirty="0" smtClean="0">
                <a:latin typeface="Arial" pitchFamily="34" charset="0"/>
                <a:cs typeface="Arial" pitchFamily="34" charset="0"/>
              </a:rPr>
              <a:t>Explained:</a:t>
            </a:r>
            <a:r>
              <a:rPr lang="en-US" sz="1100" b="1" dirty="0" smtClean="0">
                <a:latin typeface="Arial" pitchFamily="34" charset="0"/>
                <a:cs typeface="Arial" pitchFamily="34" charset="0"/>
              </a:rPr>
              <a:t/>
            </a:r>
            <a:br>
              <a:rPr lang="en-US" sz="1100" b="1" dirty="0" smtClean="0">
                <a:latin typeface="Arial" pitchFamily="34" charset="0"/>
                <a:cs typeface="Arial" pitchFamily="34" charset="0"/>
              </a:rPr>
            </a:br>
            <a:r>
              <a:rPr lang="en-US" sz="1400" dirty="0" smtClean="0">
                <a:latin typeface="Arial" pitchFamily="34" charset="0"/>
                <a:cs typeface="Arial" pitchFamily="34" charset="0"/>
              </a:rPr>
              <a:t>With more than 1,500,000,000 views of data from 100,000,000 visits, we use the power of the crowd to quantify consumer interest, idea freshness, interaction and related ideas.   Then, we use proprietary tools and formulas to identify clusters of opportunity. Unlike ‘old-school’ gurus, we use science!</a:t>
            </a:r>
            <a:endParaRPr lang="en-US" sz="1400" dirty="0">
              <a:latin typeface="Arial" pitchFamily="34" charset="0"/>
              <a:cs typeface="Arial" pitchFamily="34" charset="0"/>
            </a:endParaRPr>
          </a:p>
        </p:txBody>
      </p:sp>
      <p:grpSp>
        <p:nvGrpSpPr>
          <p:cNvPr id="20" name="Group 19"/>
          <p:cNvGrpSpPr/>
          <p:nvPr/>
        </p:nvGrpSpPr>
        <p:grpSpPr>
          <a:xfrm>
            <a:off x="6613006" y="3017324"/>
            <a:ext cx="739986" cy="732262"/>
            <a:chOff x="5926138" y="3902075"/>
            <a:chExt cx="760412" cy="752475"/>
          </a:xfrm>
        </p:grpSpPr>
        <p:sp>
          <p:nvSpPr>
            <p:cNvPr id="22" name="Rectangle 76"/>
            <p:cNvSpPr>
              <a:spLocks noChangeArrowheads="1"/>
            </p:cNvSpPr>
            <p:nvPr/>
          </p:nvSpPr>
          <p:spPr bwMode="auto">
            <a:xfrm rot="10800000">
              <a:off x="6527800" y="4310063"/>
              <a:ext cx="158750"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3" name="Rectangle 77"/>
            <p:cNvSpPr>
              <a:spLocks noChangeArrowheads="1"/>
            </p:cNvSpPr>
            <p:nvPr/>
          </p:nvSpPr>
          <p:spPr bwMode="auto">
            <a:xfrm rot="10800000">
              <a:off x="6345238" y="4310063"/>
              <a:ext cx="157162"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4" name="Rectangle 78"/>
            <p:cNvSpPr>
              <a:spLocks noChangeArrowheads="1"/>
            </p:cNvSpPr>
            <p:nvPr/>
          </p:nvSpPr>
          <p:spPr bwMode="auto">
            <a:xfrm rot="10800000">
              <a:off x="6527800" y="4078288"/>
              <a:ext cx="158750" cy="16192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5" name="Rectangle 79"/>
            <p:cNvSpPr>
              <a:spLocks noChangeArrowheads="1"/>
            </p:cNvSpPr>
            <p:nvPr/>
          </p:nvSpPr>
          <p:spPr bwMode="auto">
            <a:xfrm rot="10800000">
              <a:off x="6345238" y="4078288"/>
              <a:ext cx="157162" cy="16192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6" name="Rectangle 80"/>
            <p:cNvSpPr>
              <a:spLocks noChangeArrowheads="1"/>
            </p:cNvSpPr>
            <p:nvPr/>
          </p:nvSpPr>
          <p:spPr bwMode="auto">
            <a:xfrm rot="10800000">
              <a:off x="6102350" y="4310063"/>
              <a:ext cx="161925" cy="1603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7" name="Rectangle 81"/>
            <p:cNvSpPr>
              <a:spLocks noChangeArrowheads="1"/>
            </p:cNvSpPr>
            <p:nvPr/>
          </p:nvSpPr>
          <p:spPr bwMode="auto">
            <a:xfrm rot="10800000">
              <a:off x="5926138" y="4310063"/>
              <a:ext cx="160337" cy="160337"/>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8" name="Rectangle 82"/>
            <p:cNvSpPr>
              <a:spLocks noChangeArrowheads="1"/>
            </p:cNvSpPr>
            <p:nvPr/>
          </p:nvSpPr>
          <p:spPr bwMode="auto">
            <a:xfrm rot="10800000">
              <a:off x="6102350" y="4078288"/>
              <a:ext cx="161925" cy="16192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9" name="Rectangle 83"/>
            <p:cNvSpPr>
              <a:spLocks noChangeArrowheads="1"/>
            </p:cNvSpPr>
            <p:nvPr/>
          </p:nvSpPr>
          <p:spPr bwMode="auto">
            <a:xfrm rot="10800000">
              <a:off x="5926138" y="4078288"/>
              <a:ext cx="160337" cy="16192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0" name="Rectangle 84"/>
            <p:cNvSpPr>
              <a:spLocks noChangeArrowheads="1"/>
            </p:cNvSpPr>
            <p:nvPr/>
          </p:nvSpPr>
          <p:spPr bwMode="auto">
            <a:xfrm rot="10800000">
              <a:off x="6527800" y="3902075"/>
              <a:ext cx="158750" cy="16033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1" name="Rectangle 85"/>
            <p:cNvSpPr>
              <a:spLocks noChangeArrowheads="1"/>
            </p:cNvSpPr>
            <p:nvPr/>
          </p:nvSpPr>
          <p:spPr bwMode="auto">
            <a:xfrm rot="10800000">
              <a:off x="6345238" y="3902075"/>
              <a:ext cx="157162" cy="16033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2" name="Rectangle 86"/>
            <p:cNvSpPr>
              <a:spLocks noChangeArrowheads="1"/>
            </p:cNvSpPr>
            <p:nvPr/>
          </p:nvSpPr>
          <p:spPr bwMode="auto">
            <a:xfrm rot="10800000">
              <a:off x="6102350" y="3902075"/>
              <a:ext cx="161925" cy="1603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3" name="Rectangle 87"/>
            <p:cNvSpPr>
              <a:spLocks noChangeArrowheads="1"/>
            </p:cNvSpPr>
            <p:nvPr/>
          </p:nvSpPr>
          <p:spPr bwMode="auto">
            <a:xfrm rot="10800000">
              <a:off x="5926138" y="3902075"/>
              <a:ext cx="160337" cy="1603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4" name="Rectangle 76"/>
            <p:cNvSpPr>
              <a:spLocks noChangeArrowheads="1"/>
            </p:cNvSpPr>
            <p:nvPr/>
          </p:nvSpPr>
          <p:spPr bwMode="auto">
            <a:xfrm rot="10800000">
              <a:off x="6527800" y="4494213"/>
              <a:ext cx="158750"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5" name="Rectangle 77"/>
            <p:cNvSpPr>
              <a:spLocks noChangeArrowheads="1"/>
            </p:cNvSpPr>
            <p:nvPr/>
          </p:nvSpPr>
          <p:spPr bwMode="auto">
            <a:xfrm rot="10800000">
              <a:off x="6345238" y="4494213"/>
              <a:ext cx="157162"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6" name="Rectangle 80"/>
            <p:cNvSpPr>
              <a:spLocks noChangeArrowheads="1"/>
            </p:cNvSpPr>
            <p:nvPr/>
          </p:nvSpPr>
          <p:spPr bwMode="auto">
            <a:xfrm rot="10800000">
              <a:off x="6102350" y="4494213"/>
              <a:ext cx="161925" cy="1603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7" name="Rectangle 81"/>
            <p:cNvSpPr>
              <a:spLocks noChangeArrowheads="1"/>
            </p:cNvSpPr>
            <p:nvPr/>
          </p:nvSpPr>
          <p:spPr bwMode="auto">
            <a:xfrm rot="10800000">
              <a:off x="5926138" y="4494213"/>
              <a:ext cx="160337" cy="160337"/>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grpSp>
      <p:grpSp>
        <p:nvGrpSpPr>
          <p:cNvPr id="38" name="Group 37"/>
          <p:cNvGrpSpPr/>
          <p:nvPr/>
        </p:nvGrpSpPr>
        <p:grpSpPr>
          <a:xfrm>
            <a:off x="4874025" y="2659313"/>
            <a:ext cx="667379" cy="1359475"/>
            <a:chOff x="4376738" y="3571875"/>
            <a:chExt cx="685800" cy="1397000"/>
          </a:xfrm>
        </p:grpSpPr>
        <p:sp>
          <p:nvSpPr>
            <p:cNvPr id="39" name="Rectangle 76"/>
            <p:cNvSpPr>
              <a:spLocks noChangeArrowheads="1"/>
            </p:cNvSpPr>
            <p:nvPr/>
          </p:nvSpPr>
          <p:spPr bwMode="auto">
            <a:xfrm rot="5400000">
              <a:off x="4612482" y="4466431"/>
              <a:ext cx="217488"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0" name="Rectangle 77"/>
            <p:cNvSpPr>
              <a:spLocks noChangeArrowheads="1"/>
            </p:cNvSpPr>
            <p:nvPr/>
          </p:nvSpPr>
          <p:spPr bwMode="auto">
            <a:xfrm rot="5400000">
              <a:off x="4610895" y="4761706"/>
              <a:ext cx="220662"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1" name="Rectangle 78"/>
            <p:cNvSpPr>
              <a:spLocks noChangeArrowheads="1"/>
            </p:cNvSpPr>
            <p:nvPr/>
          </p:nvSpPr>
          <p:spPr bwMode="auto">
            <a:xfrm rot="5400000">
              <a:off x="4364832" y="4466431"/>
              <a:ext cx="217488" cy="19367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2" name="Rectangle 79"/>
            <p:cNvSpPr>
              <a:spLocks noChangeArrowheads="1"/>
            </p:cNvSpPr>
            <p:nvPr/>
          </p:nvSpPr>
          <p:spPr bwMode="auto">
            <a:xfrm rot="5400000">
              <a:off x="4363245" y="4761706"/>
              <a:ext cx="220662" cy="193675"/>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3" name="Rectangle 84"/>
            <p:cNvSpPr>
              <a:spLocks noChangeArrowheads="1"/>
            </p:cNvSpPr>
            <p:nvPr/>
          </p:nvSpPr>
          <p:spPr bwMode="auto">
            <a:xfrm rot="5400000">
              <a:off x="4858544" y="4468019"/>
              <a:ext cx="217488" cy="19050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4" name="Rectangle 85"/>
            <p:cNvSpPr>
              <a:spLocks noChangeArrowheads="1"/>
            </p:cNvSpPr>
            <p:nvPr/>
          </p:nvSpPr>
          <p:spPr bwMode="auto">
            <a:xfrm rot="5400000">
              <a:off x="4856957" y="4763294"/>
              <a:ext cx="220662" cy="190500"/>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5" name="Rectangle 77"/>
            <p:cNvSpPr>
              <a:spLocks noChangeArrowheads="1"/>
            </p:cNvSpPr>
            <p:nvPr/>
          </p:nvSpPr>
          <p:spPr bwMode="auto">
            <a:xfrm rot="5400000">
              <a:off x="4858544" y="3585369"/>
              <a:ext cx="217488" cy="19050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6" name="Rectangle 79"/>
            <p:cNvSpPr>
              <a:spLocks noChangeArrowheads="1"/>
            </p:cNvSpPr>
            <p:nvPr/>
          </p:nvSpPr>
          <p:spPr bwMode="auto">
            <a:xfrm rot="5400000">
              <a:off x="4612482" y="3583781"/>
              <a:ext cx="217488" cy="193675"/>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7" name="Rectangle 80"/>
            <p:cNvSpPr>
              <a:spLocks noChangeArrowheads="1"/>
            </p:cNvSpPr>
            <p:nvPr/>
          </p:nvSpPr>
          <p:spPr bwMode="auto">
            <a:xfrm rot="5400000">
              <a:off x="4858544" y="3875882"/>
              <a:ext cx="217487" cy="190500"/>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8" name="Rectangle 81"/>
            <p:cNvSpPr>
              <a:spLocks noChangeArrowheads="1"/>
            </p:cNvSpPr>
            <p:nvPr/>
          </p:nvSpPr>
          <p:spPr bwMode="auto">
            <a:xfrm rot="5400000">
              <a:off x="4857750" y="4164013"/>
              <a:ext cx="219075" cy="190500"/>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9" name="Rectangle 82"/>
            <p:cNvSpPr>
              <a:spLocks noChangeArrowheads="1"/>
            </p:cNvSpPr>
            <p:nvPr/>
          </p:nvSpPr>
          <p:spPr bwMode="auto">
            <a:xfrm rot="5400000">
              <a:off x="4612482" y="3874294"/>
              <a:ext cx="217487" cy="19367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0" name="Rectangle 83"/>
            <p:cNvSpPr>
              <a:spLocks noChangeArrowheads="1"/>
            </p:cNvSpPr>
            <p:nvPr/>
          </p:nvSpPr>
          <p:spPr bwMode="auto">
            <a:xfrm rot="5400000">
              <a:off x="4611688" y="4162425"/>
              <a:ext cx="219075"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1" name="Rectangle 85"/>
            <p:cNvSpPr>
              <a:spLocks noChangeArrowheads="1"/>
            </p:cNvSpPr>
            <p:nvPr/>
          </p:nvSpPr>
          <p:spPr bwMode="auto">
            <a:xfrm rot="5400000">
              <a:off x="4364832" y="3583781"/>
              <a:ext cx="217488"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2" name="Rectangle 86"/>
            <p:cNvSpPr>
              <a:spLocks noChangeArrowheads="1"/>
            </p:cNvSpPr>
            <p:nvPr/>
          </p:nvSpPr>
          <p:spPr bwMode="auto">
            <a:xfrm rot="5400000">
              <a:off x="4364832" y="3874294"/>
              <a:ext cx="217487"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3" name="Rectangle 87"/>
            <p:cNvSpPr>
              <a:spLocks noChangeArrowheads="1"/>
            </p:cNvSpPr>
            <p:nvPr/>
          </p:nvSpPr>
          <p:spPr bwMode="auto">
            <a:xfrm rot="5400000">
              <a:off x="4364038" y="4162425"/>
              <a:ext cx="219075"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grpSp>
      <p:sp>
        <p:nvSpPr>
          <p:cNvPr id="55" name="Line 69"/>
          <p:cNvSpPr>
            <a:spLocks noChangeShapeType="1"/>
          </p:cNvSpPr>
          <p:nvPr/>
        </p:nvSpPr>
        <p:spPr bwMode="auto">
          <a:xfrm>
            <a:off x="3984128" y="2426424"/>
            <a:ext cx="756175" cy="414388"/>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56" name="Line 70"/>
          <p:cNvSpPr>
            <a:spLocks noChangeShapeType="1"/>
          </p:cNvSpPr>
          <p:nvPr/>
        </p:nvSpPr>
        <p:spPr bwMode="auto">
          <a:xfrm flipV="1">
            <a:off x="3961493" y="3919813"/>
            <a:ext cx="793252" cy="437194"/>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68" name="Rectangle 68"/>
          <p:cNvSpPr>
            <a:spLocks noChangeArrowheads="1"/>
          </p:cNvSpPr>
          <p:nvPr/>
        </p:nvSpPr>
        <p:spPr bwMode="auto">
          <a:xfrm>
            <a:off x="2481601" y="1752601"/>
            <a:ext cx="1627216" cy="486287"/>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600" b="1" dirty="0" smtClean="0">
                <a:solidFill>
                  <a:srgbClr val="000000"/>
                </a:solidFill>
                <a:latin typeface="Arial"/>
              </a:rPr>
              <a:t>#1 Largest Idea Database</a:t>
            </a:r>
            <a:endParaRPr lang="en-US" sz="1600" b="1" dirty="0">
              <a:solidFill>
                <a:srgbClr val="000000"/>
              </a:solidFill>
              <a:latin typeface="Arial"/>
            </a:endParaRPr>
          </a:p>
        </p:txBody>
      </p:sp>
      <p:sp>
        <p:nvSpPr>
          <p:cNvPr id="69" name="Rectangle 275"/>
          <p:cNvSpPr>
            <a:spLocks noChangeArrowheads="1"/>
          </p:cNvSpPr>
          <p:nvPr/>
        </p:nvSpPr>
        <p:spPr bwMode="auto">
          <a:xfrm>
            <a:off x="705795" y="1752600"/>
            <a:ext cx="1356386" cy="486287"/>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600" b="1" dirty="0" smtClean="0">
                <a:solidFill>
                  <a:srgbClr val="000000"/>
                </a:solidFill>
                <a:latin typeface="Arial"/>
              </a:rPr>
              <a:t>#1 Largest</a:t>
            </a:r>
            <a:br>
              <a:rPr lang="en-US" sz="1600" b="1" dirty="0" smtClean="0">
                <a:solidFill>
                  <a:srgbClr val="000000"/>
                </a:solidFill>
                <a:latin typeface="Arial"/>
              </a:rPr>
            </a:br>
            <a:r>
              <a:rPr lang="en-US" sz="1600" b="1" dirty="0" smtClean="0">
                <a:solidFill>
                  <a:srgbClr val="000000"/>
                </a:solidFill>
                <a:latin typeface="Arial"/>
              </a:rPr>
              <a:t>Network</a:t>
            </a:r>
            <a:endParaRPr lang="en-US" sz="1200" b="1" dirty="0">
              <a:solidFill>
                <a:srgbClr val="000000"/>
              </a:solidFill>
              <a:latin typeface="Arial"/>
            </a:endParaRPr>
          </a:p>
        </p:txBody>
      </p:sp>
      <p:sp>
        <p:nvSpPr>
          <p:cNvPr id="70" name="Rectangle 76"/>
          <p:cNvSpPr>
            <a:spLocks noChangeArrowheads="1"/>
          </p:cNvSpPr>
          <p:nvPr/>
        </p:nvSpPr>
        <p:spPr bwMode="auto">
          <a:xfrm rot="5400000">
            <a:off x="3437575" y="3414221"/>
            <a:ext cx="213190" cy="186929"/>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1" name="Rectangle 77"/>
          <p:cNvSpPr>
            <a:spLocks noChangeArrowheads="1"/>
          </p:cNvSpPr>
          <p:nvPr/>
        </p:nvSpPr>
        <p:spPr bwMode="auto">
          <a:xfrm rot="5400000">
            <a:off x="3436804" y="3700792"/>
            <a:ext cx="214734"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2" name="Rectangle 78"/>
          <p:cNvSpPr>
            <a:spLocks noChangeArrowheads="1"/>
          </p:cNvSpPr>
          <p:nvPr/>
        </p:nvSpPr>
        <p:spPr bwMode="auto">
          <a:xfrm rot="5400000">
            <a:off x="3202757" y="3414221"/>
            <a:ext cx="213190"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3" name="Rectangle 79"/>
          <p:cNvSpPr>
            <a:spLocks noChangeArrowheads="1"/>
          </p:cNvSpPr>
          <p:nvPr/>
        </p:nvSpPr>
        <p:spPr bwMode="auto">
          <a:xfrm rot="5400000">
            <a:off x="3201985" y="3700792"/>
            <a:ext cx="214734" cy="186929"/>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4" name="Rectangle 80"/>
          <p:cNvSpPr>
            <a:spLocks noChangeArrowheads="1"/>
          </p:cNvSpPr>
          <p:nvPr/>
        </p:nvSpPr>
        <p:spPr bwMode="auto">
          <a:xfrm rot="5400000">
            <a:off x="3438349" y="3985046"/>
            <a:ext cx="211646" cy="186929"/>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5" name="Rectangle 81"/>
          <p:cNvSpPr>
            <a:spLocks noChangeArrowheads="1"/>
          </p:cNvSpPr>
          <p:nvPr/>
        </p:nvSpPr>
        <p:spPr bwMode="auto">
          <a:xfrm rot="5400000">
            <a:off x="3437575" y="4265438"/>
            <a:ext cx="213190" cy="186929"/>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6" name="Rectangle 82"/>
          <p:cNvSpPr>
            <a:spLocks noChangeArrowheads="1"/>
          </p:cNvSpPr>
          <p:nvPr/>
        </p:nvSpPr>
        <p:spPr bwMode="auto">
          <a:xfrm rot="5400000">
            <a:off x="3203529" y="3985046"/>
            <a:ext cx="211646"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7" name="Rectangle 83"/>
          <p:cNvSpPr>
            <a:spLocks noChangeArrowheads="1"/>
          </p:cNvSpPr>
          <p:nvPr/>
        </p:nvSpPr>
        <p:spPr bwMode="auto">
          <a:xfrm rot="5400000">
            <a:off x="3202757" y="4265438"/>
            <a:ext cx="213190"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8" name="Rectangle 84"/>
          <p:cNvSpPr>
            <a:spLocks noChangeArrowheads="1"/>
          </p:cNvSpPr>
          <p:nvPr/>
        </p:nvSpPr>
        <p:spPr bwMode="auto">
          <a:xfrm rot="5400000">
            <a:off x="3683981" y="3413448"/>
            <a:ext cx="213190"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9" name="Rectangle 85"/>
          <p:cNvSpPr>
            <a:spLocks noChangeArrowheads="1"/>
          </p:cNvSpPr>
          <p:nvPr/>
        </p:nvSpPr>
        <p:spPr bwMode="auto">
          <a:xfrm rot="5400000">
            <a:off x="3683209" y="3700020"/>
            <a:ext cx="214734"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0" name="Rectangle 86"/>
          <p:cNvSpPr>
            <a:spLocks noChangeArrowheads="1"/>
          </p:cNvSpPr>
          <p:nvPr/>
        </p:nvSpPr>
        <p:spPr bwMode="auto">
          <a:xfrm rot="5400000">
            <a:off x="3684753" y="3984273"/>
            <a:ext cx="211646"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1" name="Rectangle 87"/>
          <p:cNvSpPr>
            <a:spLocks noChangeArrowheads="1"/>
          </p:cNvSpPr>
          <p:nvPr/>
        </p:nvSpPr>
        <p:spPr bwMode="auto">
          <a:xfrm rot="5400000">
            <a:off x="3683981" y="4264666"/>
            <a:ext cx="21319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2" name="Rectangle 76"/>
          <p:cNvSpPr>
            <a:spLocks noChangeArrowheads="1"/>
          </p:cNvSpPr>
          <p:nvPr/>
        </p:nvSpPr>
        <p:spPr bwMode="auto">
          <a:xfrm rot="5400000">
            <a:off x="3683208" y="2267937"/>
            <a:ext cx="214735"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3" name="Rectangle 77"/>
          <p:cNvSpPr>
            <a:spLocks noChangeArrowheads="1"/>
          </p:cNvSpPr>
          <p:nvPr/>
        </p:nvSpPr>
        <p:spPr bwMode="auto">
          <a:xfrm rot="5400000">
            <a:off x="3681664" y="2553735"/>
            <a:ext cx="217825"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4" name="Rectangle 78"/>
          <p:cNvSpPr>
            <a:spLocks noChangeArrowheads="1"/>
          </p:cNvSpPr>
          <p:nvPr/>
        </p:nvSpPr>
        <p:spPr bwMode="auto">
          <a:xfrm rot="5400000">
            <a:off x="3436803" y="2268710"/>
            <a:ext cx="214735"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5" name="Rectangle 79"/>
          <p:cNvSpPr>
            <a:spLocks noChangeArrowheads="1"/>
          </p:cNvSpPr>
          <p:nvPr/>
        </p:nvSpPr>
        <p:spPr bwMode="auto">
          <a:xfrm rot="5400000">
            <a:off x="3435259" y="2554508"/>
            <a:ext cx="217825" cy="186929"/>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6" name="Rectangle 80"/>
          <p:cNvSpPr>
            <a:spLocks noChangeArrowheads="1"/>
          </p:cNvSpPr>
          <p:nvPr/>
        </p:nvSpPr>
        <p:spPr bwMode="auto">
          <a:xfrm rot="5400000">
            <a:off x="3682437" y="2837216"/>
            <a:ext cx="21628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7" name="Rectangle 81"/>
          <p:cNvSpPr>
            <a:spLocks noChangeArrowheads="1"/>
          </p:cNvSpPr>
          <p:nvPr/>
        </p:nvSpPr>
        <p:spPr bwMode="auto">
          <a:xfrm rot="5400000">
            <a:off x="3683981" y="3118381"/>
            <a:ext cx="213190" cy="188473"/>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8" name="Rectangle 82"/>
          <p:cNvSpPr>
            <a:spLocks noChangeArrowheads="1"/>
          </p:cNvSpPr>
          <p:nvPr/>
        </p:nvSpPr>
        <p:spPr bwMode="auto">
          <a:xfrm rot="5400000">
            <a:off x="3436031" y="2837989"/>
            <a:ext cx="216280"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9" name="Rectangle 83"/>
          <p:cNvSpPr>
            <a:spLocks noChangeArrowheads="1"/>
          </p:cNvSpPr>
          <p:nvPr/>
        </p:nvSpPr>
        <p:spPr bwMode="auto">
          <a:xfrm rot="5400000">
            <a:off x="3437575" y="3119154"/>
            <a:ext cx="213190"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0" name="Rectangle 84"/>
          <p:cNvSpPr>
            <a:spLocks noChangeArrowheads="1"/>
          </p:cNvSpPr>
          <p:nvPr/>
        </p:nvSpPr>
        <p:spPr bwMode="auto">
          <a:xfrm rot="5400000">
            <a:off x="3201984" y="2268710"/>
            <a:ext cx="214735"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1" name="Rectangle 85"/>
          <p:cNvSpPr>
            <a:spLocks noChangeArrowheads="1"/>
          </p:cNvSpPr>
          <p:nvPr/>
        </p:nvSpPr>
        <p:spPr bwMode="auto">
          <a:xfrm rot="5400000">
            <a:off x="3200440" y="2554508"/>
            <a:ext cx="217825" cy="186929"/>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2" name="Rectangle 86"/>
          <p:cNvSpPr>
            <a:spLocks noChangeArrowheads="1"/>
          </p:cNvSpPr>
          <p:nvPr/>
        </p:nvSpPr>
        <p:spPr bwMode="auto">
          <a:xfrm rot="5400000">
            <a:off x="3201213" y="2837989"/>
            <a:ext cx="216280" cy="186929"/>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3" name="Rectangle 87"/>
          <p:cNvSpPr>
            <a:spLocks noChangeArrowheads="1"/>
          </p:cNvSpPr>
          <p:nvPr/>
        </p:nvSpPr>
        <p:spPr bwMode="auto">
          <a:xfrm rot="5400000">
            <a:off x="3202757" y="3119154"/>
            <a:ext cx="213190" cy="186929"/>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7" name="Rectangle 96"/>
          <p:cNvSpPr>
            <a:spLocks noChangeArrowheads="1"/>
          </p:cNvSpPr>
          <p:nvPr/>
        </p:nvSpPr>
        <p:spPr bwMode="auto">
          <a:xfrm rot="5400000">
            <a:off x="2967167" y="3413448"/>
            <a:ext cx="213190"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8" name="Rectangle 97"/>
          <p:cNvSpPr>
            <a:spLocks noChangeArrowheads="1"/>
          </p:cNvSpPr>
          <p:nvPr/>
        </p:nvSpPr>
        <p:spPr bwMode="auto">
          <a:xfrm rot="5400000">
            <a:off x="2966396" y="3700020"/>
            <a:ext cx="214734"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9" name="Rectangle 98"/>
          <p:cNvSpPr>
            <a:spLocks noChangeArrowheads="1"/>
          </p:cNvSpPr>
          <p:nvPr/>
        </p:nvSpPr>
        <p:spPr bwMode="auto">
          <a:xfrm rot="5400000">
            <a:off x="2967940" y="3984273"/>
            <a:ext cx="211646"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0" name="Rectangle 99"/>
          <p:cNvSpPr>
            <a:spLocks noChangeArrowheads="1"/>
          </p:cNvSpPr>
          <p:nvPr/>
        </p:nvSpPr>
        <p:spPr bwMode="auto">
          <a:xfrm rot="5400000">
            <a:off x="2967167" y="4264666"/>
            <a:ext cx="21319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1" name="Rectangle 76"/>
          <p:cNvSpPr>
            <a:spLocks noChangeArrowheads="1"/>
          </p:cNvSpPr>
          <p:nvPr/>
        </p:nvSpPr>
        <p:spPr bwMode="auto">
          <a:xfrm rot="5400000">
            <a:off x="2966395" y="2267937"/>
            <a:ext cx="214735"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2" name="Rectangle 77"/>
          <p:cNvSpPr>
            <a:spLocks noChangeArrowheads="1"/>
          </p:cNvSpPr>
          <p:nvPr/>
        </p:nvSpPr>
        <p:spPr bwMode="auto">
          <a:xfrm rot="5400000">
            <a:off x="2964850" y="2553735"/>
            <a:ext cx="217825"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3" name="Rectangle 80"/>
          <p:cNvSpPr>
            <a:spLocks noChangeArrowheads="1"/>
          </p:cNvSpPr>
          <p:nvPr/>
        </p:nvSpPr>
        <p:spPr bwMode="auto">
          <a:xfrm rot="5400000">
            <a:off x="2965622" y="2837216"/>
            <a:ext cx="21628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4" name="Rectangle 81"/>
          <p:cNvSpPr>
            <a:spLocks noChangeArrowheads="1"/>
          </p:cNvSpPr>
          <p:nvPr/>
        </p:nvSpPr>
        <p:spPr bwMode="auto">
          <a:xfrm rot="5400000">
            <a:off x="2967167" y="3118381"/>
            <a:ext cx="213190" cy="188473"/>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pic>
        <p:nvPicPr>
          <p:cNvPr id="106" name="Picture 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4916" y="2254557"/>
            <a:ext cx="1061317" cy="217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7" name="Rectangle 76"/>
          <p:cNvSpPr>
            <a:spLocks noChangeArrowheads="1"/>
          </p:cNvSpPr>
          <p:nvPr/>
        </p:nvSpPr>
        <p:spPr bwMode="auto">
          <a:xfrm rot="5400000">
            <a:off x="2741617" y="3414993"/>
            <a:ext cx="213190" cy="18538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8" name="Rectangle 77"/>
          <p:cNvSpPr>
            <a:spLocks noChangeArrowheads="1"/>
          </p:cNvSpPr>
          <p:nvPr/>
        </p:nvSpPr>
        <p:spPr bwMode="auto">
          <a:xfrm rot="5400000">
            <a:off x="2740846" y="3701565"/>
            <a:ext cx="214734" cy="18538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9" name="Rectangle 80"/>
          <p:cNvSpPr>
            <a:spLocks noChangeArrowheads="1"/>
          </p:cNvSpPr>
          <p:nvPr/>
        </p:nvSpPr>
        <p:spPr bwMode="auto">
          <a:xfrm rot="5400000">
            <a:off x="2742390" y="3985818"/>
            <a:ext cx="211646" cy="18538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0" name="Rectangle 81"/>
          <p:cNvSpPr>
            <a:spLocks noChangeArrowheads="1"/>
          </p:cNvSpPr>
          <p:nvPr/>
        </p:nvSpPr>
        <p:spPr bwMode="auto">
          <a:xfrm rot="5400000">
            <a:off x="2741617" y="4266211"/>
            <a:ext cx="213190" cy="185383"/>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1" name="Rectangle 78"/>
          <p:cNvSpPr>
            <a:spLocks noChangeArrowheads="1"/>
          </p:cNvSpPr>
          <p:nvPr/>
        </p:nvSpPr>
        <p:spPr bwMode="auto">
          <a:xfrm rot="5400000">
            <a:off x="2740845" y="2269482"/>
            <a:ext cx="214735" cy="185383"/>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2" name="Rectangle 79"/>
          <p:cNvSpPr>
            <a:spLocks noChangeArrowheads="1"/>
          </p:cNvSpPr>
          <p:nvPr/>
        </p:nvSpPr>
        <p:spPr bwMode="auto">
          <a:xfrm rot="5400000">
            <a:off x="2739300" y="2555281"/>
            <a:ext cx="217825" cy="185383"/>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3" name="Rectangle 82"/>
          <p:cNvSpPr>
            <a:spLocks noChangeArrowheads="1"/>
          </p:cNvSpPr>
          <p:nvPr/>
        </p:nvSpPr>
        <p:spPr bwMode="auto">
          <a:xfrm rot="5400000">
            <a:off x="2740072" y="2838762"/>
            <a:ext cx="216280" cy="185383"/>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4" name="Rectangle 83"/>
          <p:cNvSpPr>
            <a:spLocks noChangeArrowheads="1"/>
          </p:cNvSpPr>
          <p:nvPr/>
        </p:nvSpPr>
        <p:spPr bwMode="auto">
          <a:xfrm rot="5400000">
            <a:off x="2741617" y="3119927"/>
            <a:ext cx="213190" cy="18538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6" name="Rectangle 275"/>
          <p:cNvSpPr>
            <a:spLocks noChangeArrowheads="1"/>
          </p:cNvSpPr>
          <p:nvPr/>
        </p:nvSpPr>
        <p:spPr bwMode="auto">
          <a:xfrm>
            <a:off x="3781587" y="3171828"/>
            <a:ext cx="1152587"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fontAlgn="base">
              <a:lnSpc>
                <a:spcPct val="80000"/>
              </a:lnSpc>
              <a:spcBef>
                <a:spcPct val="0"/>
              </a:spcBef>
              <a:spcAft>
                <a:spcPct val="0"/>
              </a:spcAft>
              <a:defRPr/>
            </a:pPr>
            <a:r>
              <a:rPr lang="en-US" sz="1300" dirty="0" smtClean="0">
                <a:solidFill>
                  <a:srgbClr val="000000"/>
                </a:solidFill>
                <a:latin typeface="Arial"/>
              </a:rPr>
              <a:t>Proprietary Algorithms</a:t>
            </a:r>
            <a:endParaRPr lang="en-US" sz="1300" dirty="0">
              <a:solidFill>
                <a:srgbClr val="000000"/>
              </a:solidFill>
              <a:latin typeface="Arial"/>
            </a:endParaRPr>
          </a:p>
        </p:txBody>
      </p:sp>
      <p:sp>
        <p:nvSpPr>
          <p:cNvPr id="117" name="Rectangle 275"/>
          <p:cNvSpPr>
            <a:spLocks noChangeArrowheads="1"/>
          </p:cNvSpPr>
          <p:nvPr/>
        </p:nvSpPr>
        <p:spPr bwMode="auto">
          <a:xfrm>
            <a:off x="381000" y="4512903"/>
            <a:ext cx="2001195" cy="572464"/>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smtClean="0">
                <a:solidFill>
                  <a:srgbClr val="000000"/>
                </a:solidFill>
                <a:latin typeface="Arial"/>
              </a:rPr>
              <a:t>120,000 </a:t>
            </a:r>
            <a:br>
              <a:rPr lang="en-US" sz="1300" dirty="0" smtClean="0">
                <a:solidFill>
                  <a:srgbClr val="000000"/>
                </a:solidFill>
                <a:latin typeface="Arial"/>
              </a:rPr>
            </a:br>
            <a:r>
              <a:rPr lang="en-US" sz="1300" dirty="0" smtClean="0">
                <a:solidFill>
                  <a:srgbClr val="000000"/>
                </a:solidFill>
                <a:latin typeface="Arial"/>
              </a:rPr>
              <a:t>Trend Hunters &amp; 3,000,000 Fans</a:t>
            </a:r>
            <a:endParaRPr lang="en-US" sz="1300" dirty="0">
              <a:solidFill>
                <a:schemeClr val="bg1">
                  <a:lumMod val="50000"/>
                </a:schemeClr>
              </a:solidFill>
              <a:latin typeface="Arial"/>
            </a:endParaRPr>
          </a:p>
        </p:txBody>
      </p:sp>
      <p:sp>
        <p:nvSpPr>
          <p:cNvPr id="121" name="Rectangle 275"/>
          <p:cNvSpPr>
            <a:spLocks noChangeArrowheads="1"/>
          </p:cNvSpPr>
          <p:nvPr/>
        </p:nvSpPr>
        <p:spPr bwMode="auto">
          <a:xfrm>
            <a:off x="2521133" y="4545761"/>
            <a:ext cx="1512293" cy="412421"/>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smtClean="0">
                <a:solidFill>
                  <a:srgbClr val="000000"/>
                </a:solidFill>
                <a:latin typeface="Arial"/>
              </a:rPr>
              <a:t>200,000</a:t>
            </a:r>
            <a:br>
              <a:rPr lang="en-US" sz="1300" dirty="0" smtClean="0">
                <a:solidFill>
                  <a:srgbClr val="000000"/>
                </a:solidFill>
                <a:latin typeface="Arial"/>
              </a:rPr>
            </a:br>
            <a:r>
              <a:rPr lang="en-US" sz="1300" dirty="0" smtClean="0">
                <a:solidFill>
                  <a:srgbClr val="000000"/>
                </a:solidFill>
                <a:latin typeface="Arial"/>
              </a:rPr>
              <a:t>Micro-Trends</a:t>
            </a:r>
            <a:endParaRPr lang="en-US" sz="1300" dirty="0">
              <a:solidFill>
                <a:schemeClr val="bg1">
                  <a:lumMod val="50000"/>
                </a:schemeClr>
              </a:solidFill>
              <a:latin typeface="Arial"/>
            </a:endParaRPr>
          </a:p>
        </p:txBody>
      </p:sp>
      <p:sp>
        <p:nvSpPr>
          <p:cNvPr id="122" name="Rectangle 275"/>
          <p:cNvSpPr>
            <a:spLocks noChangeArrowheads="1"/>
          </p:cNvSpPr>
          <p:nvPr/>
        </p:nvSpPr>
        <p:spPr bwMode="auto">
          <a:xfrm>
            <a:off x="4426765" y="4101551"/>
            <a:ext cx="1512293" cy="572464"/>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smtClean="0">
                <a:solidFill>
                  <a:srgbClr val="000000"/>
                </a:solidFill>
                <a:latin typeface="Arial"/>
              </a:rPr>
              <a:t>100,000,000</a:t>
            </a:r>
            <a:br>
              <a:rPr lang="en-US" sz="1300" dirty="0" smtClean="0">
                <a:solidFill>
                  <a:srgbClr val="000000"/>
                </a:solidFill>
                <a:latin typeface="Arial"/>
              </a:rPr>
            </a:br>
            <a:r>
              <a:rPr lang="en-US" sz="1300" dirty="0" smtClean="0">
                <a:solidFill>
                  <a:srgbClr val="000000"/>
                </a:solidFill>
                <a:latin typeface="Arial"/>
              </a:rPr>
              <a:t>People &amp;</a:t>
            </a:r>
          </a:p>
          <a:p>
            <a:pPr algn="ctr" fontAlgn="base">
              <a:lnSpc>
                <a:spcPct val="80000"/>
              </a:lnSpc>
              <a:spcBef>
                <a:spcPct val="0"/>
              </a:spcBef>
              <a:spcAft>
                <a:spcPct val="0"/>
              </a:spcAft>
              <a:defRPr/>
            </a:pPr>
            <a:r>
              <a:rPr lang="en-US" sz="1300" dirty="0" smtClean="0">
                <a:solidFill>
                  <a:srgbClr val="000000"/>
                </a:solidFill>
                <a:latin typeface="Arial"/>
              </a:rPr>
              <a:t>1.5 billion views</a:t>
            </a:r>
            <a:endParaRPr lang="en-US" sz="1300" dirty="0">
              <a:solidFill>
                <a:srgbClr val="000000"/>
              </a:solidFill>
              <a:latin typeface="Arial"/>
            </a:endParaRPr>
          </a:p>
        </p:txBody>
      </p:sp>
      <p:sp>
        <p:nvSpPr>
          <p:cNvPr id="123" name="Rectangle 275"/>
          <p:cNvSpPr>
            <a:spLocks noChangeArrowheads="1"/>
          </p:cNvSpPr>
          <p:nvPr/>
        </p:nvSpPr>
        <p:spPr bwMode="auto">
          <a:xfrm>
            <a:off x="6277366" y="2514600"/>
            <a:ext cx="1486574" cy="486287"/>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600" b="1" dirty="0" smtClean="0">
                <a:solidFill>
                  <a:srgbClr val="000000"/>
                </a:solidFill>
                <a:latin typeface="Arial"/>
              </a:rPr>
              <a:t>Clusters of Opportunity</a:t>
            </a:r>
            <a:endParaRPr lang="en-US" sz="1050" b="1" dirty="0">
              <a:solidFill>
                <a:srgbClr val="000000"/>
              </a:solidFill>
              <a:latin typeface="Arial"/>
            </a:endParaRPr>
          </a:p>
        </p:txBody>
      </p:sp>
      <p:sp>
        <p:nvSpPr>
          <p:cNvPr id="118" name="Rectangle 275"/>
          <p:cNvSpPr>
            <a:spLocks noChangeArrowheads="1"/>
          </p:cNvSpPr>
          <p:nvPr/>
        </p:nvSpPr>
        <p:spPr bwMode="auto">
          <a:xfrm>
            <a:off x="1752600" y="3155160"/>
            <a:ext cx="1064785" cy="412421"/>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smtClean="0">
                <a:solidFill>
                  <a:srgbClr val="000000"/>
                </a:solidFill>
                <a:latin typeface="Arial"/>
              </a:rPr>
              <a:t>Editing &amp; </a:t>
            </a:r>
            <a:r>
              <a:rPr lang="en-US" sz="1300" dirty="0" err="1" smtClean="0">
                <a:solidFill>
                  <a:srgbClr val="000000"/>
                </a:solidFill>
                <a:latin typeface="Arial"/>
              </a:rPr>
              <a:t>Curation</a:t>
            </a:r>
            <a:endParaRPr lang="en-US" sz="1300" dirty="0">
              <a:solidFill>
                <a:srgbClr val="000000"/>
              </a:solidFill>
              <a:latin typeface="Arial"/>
            </a:endParaRPr>
          </a:p>
        </p:txBody>
      </p:sp>
      <p:sp>
        <p:nvSpPr>
          <p:cNvPr id="119" name="Line 69"/>
          <p:cNvSpPr>
            <a:spLocks noChangeShapeType="1"/>
          </p:cNvSpPr>
          <p:nvPr/>
        </p:nvSpPr>
        <p:spPr bwMode="auto">
          <a:xfrm>
            <a:off x="1998427" y="2338840"/>
            <a:ext cx="588527" cy="0"/>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125" name="Line 69"/>
          <p:cNvSpPr>
            <a:spLocks noChangeShapeType="1"/>
          </p:cNvSpPr>
          <p:nvPr/>
        </p:nvSpPr>
        <p:spPr bwMode="auto">
          <a:xfrm>
            <a:off x="1998427" y="4429774"/>
            <a:ext cx="588527" cy="0"/>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128" name="Rectangle 275"/>
          <p:cNvSpPr>
            <a:spLocks noChangeArrowheads="1"/>
          </p:cNvSpPr>
          <p:nvPr/>
        </p:nvSpPr>
        <p:spPr bwMode="auto">
          <a:xfrm>
            <a:off x="4535938" y="2161454"/>
            <a:ext cx="1383813" cy="486287"/>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600" b="1" dirty="0" smtClean="0">
                <a:solidFill>
                  <a:srgbClr val="000000"/>
                </a:solidFill>
                <a:latin typeface="Arial"/>
              </a:rPr>
              <a:t>Crowd Filtering</a:t>
            </a:r>
            <a:endParaRPr lang="en-US" sz="1050" b="1" dirty="0">
              <a:solidFill>
                <a:srgbClr val="000000"/>
              </a:solidFill>
              <a:latin typeface="Arial"/>
            </a:endParaRPr>
          </a:p>
        </p:txBody>
      </p:sp>
      <p:sp>
        <p:nvSpPr>
          <p:cNvPr id="129" name="Rectangle 275"/>
          <p:cNvSpPr>
            <a:spLocks noChangeArrowheads="1"/>
          </p:cNvSpPr>
          <p:nvPr/>
        </p:nvSpPr>
        <p:spPr bwMode="auto">
          <a:xfrm>
            <a:off x="5399353" y="3182714"/>
            <a:ext cx="1124609" cy="412421"/>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smtClean="0">
                <a:solidFill>
                  <a:srgbClr val="000000"/>
                </a:solidFill>
                <a:latin typeface="Arial"/>
              </a:rPr>
              <a:t>Research Experts</a:t>
            </a:r>
          </a:p>
        </p:txBody>
      </p:sp>
      <p:sp>
        <p:nvSpPr>
          <p:cNvPr id="131" name="Line 70"/>
          <p:cNvSpPr>
            <a:spLocks noChangeShapeType="1"/>
          </p:cNvSpPr>
          <p:nvPr/>
        </p:nvSpPr>
        <p:spPr bwMode="auto">
          <a:xfrm flipV="1">
            <a:off x="5674384" y="3527488"/>
            <a:ext cx="793252" cy="437194"/>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133" name="Line 69"/>
          <p:cNvSpPr>
            <a:spLocks noChangeShapeType="1"/>
          </p:cNvSpPr>
          <p:nvPr/>
        </p:nvSpPr>
        <p:spPr bwMode="auto">
          <a:xfrm>
            <a:off x="5674384" y="2762261"/>
            <a:ext cx="756175" cy="414388"/>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105" name="Rectangle 275"/>
          <p:cNvSpPr>
            <a:spLocks noChangeArrowheads="1"/>
          </p:cNvSpPr>
          <p:nvPr/>
        </p:nvSpPr>
        <p:spPr bwMode="auto">
          <a:xfrm>
            <a:off x="6216559" y="3835860"/>
            <a:ext cx="1512293" cy="412421"/>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smtClean="0">
                <a:solidFill>
                  <a:srgbClr val="000000"/>
                </a:solidFill>
                <a:latin typeface="Arial"/>
              </a:rPr>
              <a:t>2,000 PRO Trends</a:t>
            </a:r>
            <a:endParaRPr lang="en-US" sz="1300" dirty="0">
              <a:solidFill>
                <a:srgbClr val="000000"/>
              </a:solidFill>
              <a:latin typeface="Arial"/>
            </a:endParaRPr>
          </a:p>
        </p:txBody>
      </p:sp>
      <p:pic>
        <p:nvPicPr>
          <p:cNvPr id="115" name="Image3" descr="Image3"/>
          <p:cNvPicPr>
            <a:picLocks noChangeAspect="1"/>
          </p:cNvPicPr>
          <p:nvPr/>
        </p:nvPicPr>
        <p:blipFill rotWithShape="1">
          <a:blip r:embed="rId4" cstate="email">
            <a:extLst>
              <a:ext uri="{28A0092B-C50C-407E-A947-70E740481C1C}">
                <a14:useLocalDpi xmlns:a14="http://schemas.microsoft.com/office/drawing/2010/main"/>
              </a:ext>
            </a:extLst>
          </a:blip>
          <a:srcRect l="69881" t="35555" r="15238" b="34286"/>
          <a:stretch/>
        </p:blipFill>
        <p:spPr>
          <a:xfrm>
            <a:off x="8029997" y="3017295"/>
            <a:ext cx="532644" cy="809619"/>
          </a:xfrm>
          <a:prstGeom prst="rect">
            <a:avLst/>
          </a:prstGeom>
        </p:spPr>
      </p:pic>
      <p:sp>
        <p:nvSpPr>
          <p:cNvPr id="124" name="Rectangle 275"/>
          <p:cNvSpPr>
            <a:spLocks noChangeArrowheads="1"/>
          </p:cNvSpPr>
          <p:nvPr/>
        </p:nvSpPr>
        <p:spPr bwMode="auto">
          <a:xfrm>
            <a:off x="7630884" y="2514602"/>
            <a:ext cx="1371600" cy="486287"/>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600" b="1" dirty="0" smtClean="0">
                <a:solidFill>
                  <a:srgbClr val="000000"/>
                </a:solidFill>
                <a:latin typeface="Arial"/>
              </a:rPr>
              <a:t>Your Next </a:t>
            </a:r>
            <a:br>
              <a:rPr lang="en-US" sz="1600" b="1" dirty="0" smtClean="0">
                <a:solidFill>
                  <a:srgbClr val="000000"/>
                </a:solidFill>
                <a:latin typeface="Arial"/>
              </a:rPr>
            </a:br>
            <a:r>
              <a:rPr lang="en-US" sz="1600" b="1" dirty="0" smtClean="0">
                <a:solidFill>
                  <a:srgbClr val="000000"/>
                </a:solidFill>
                <a:latin typeface="Arial"/>
              </a:rPr>
              <a:t>Idea</a:t>
            </a:r>
            <a:endParaRPr lang="en-US" sz="1050" b="1" dirty="0">
              <a:solidFill>
                <a:srgbClr val="000000"/>
              </a:solidFill>
              <a:latin typeface="Arial"/>
            </a:endParaRPr>
          </a:p>
        </p:txBody>
      </p:sp>
      <p:sp>
        <p:nvSpPr>
          <p:cNvPr id="130" name="Line 69"/>
          <p:cNvSpPr>
            <a:spLocks noChangeShapeType="1"/>
          </p:cNvSpPr>
          <p:nvPr/>
        </p:nvSpPr>
        <p:spPr bwMode="auto">
          <a:xfrm>
            <a:off x="7500252" y="3407230"/>
            <a:ext cx="378088" cy="0"/>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pic>
        <p:nvPicPr>
          <p:cNvPr id="120" name="sidebar image" descr="sidebar image"/>
          <p:cNvPicPr>
            <a:picLocks noChangeAspect="1"/>
          </p:cNvPicPr>
          <p:nvPr/>
        </p:nvPicPr>
        <p:blipFill>
          <a:blip r:embed="rId5"/>
          <a:stretch>
            <a:fillRect/>
          </a:stretch>
        </p:blipFill>
        <p:spPr>
          <a:xfrm>
            <a:off x="0" y="0"/>
            <a:ext cx="142875" cy="6858000"/>
          </a:xfrm>
          <a:prstGeom prst="rect">
            <a:avLst/>
          </a:prstGeom>
        </p:spPr>
      </p:pic>
      <p:pic>
        <p:nvPicPr>
          <p:cNvPr id="126" name="TH Pro logo" descr="TH Pro log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
        <p:nvSpPr>
          <p:cNvPr id="132" name="TextBox 131"/>
          <p:cNvSpPr txBox="1"/>
          <p:nvPr/>
        </p:nvSpPr>
        <p:spPr>
          <a:xfrm>
            <a:off x="285750" y="152400"/>
            <a:ext cx="7258050" cy="523220"/>
          </a:xfrm>
          <a:prstGeom prst="rect">
            <a:avLst/>
          </a:prstGeom>
        </p:spPr>
        <p:txBody>
          <a:bodyPr vertOverflow="overflow" horzOverflow="overflow" wrap="square" lIns="91440" tIns="45720" rIns="91440" bIns="45720" numCol="1" rtlCol="0">
            <a:spAutoFit/>
          </a:bodyPr>
          <a:lstStyle/>
          <a:p>
            <a:pPr lvl="0" fontAlgn="base"/>
            <a:r>
              <a:rPr lang="en-US" sz="2800" b="1" dirty="0" smtClean="0">
                <a:solidFill>
                  <a:schemeClr val="tx1">
                    <a:lumMod val="50000"/>
                    <a:lumOff val="50000"/>
                  </a:schemeClr>
                </a:solidFill>
                <a:latin typeface="Arial" pitchFamily="34" charset="0"/>
                <a:cs typeface="Arial" pitchFamily="34" charset="0"/>
              </a:rPr>
              <a:t>3. Get Six Stadiums Hunting For You</a:t>
            </a:r>
            <a:endParaRPr lang="en-US" sz="2800" b="1" dirty="0">
              <a:solidFill>
                <a:schemeClr val="tx1">
                  <a:lumMod val="50000"/>
                  <a:lumOff val="50000"/>
                </a:schemeClr>
              </a:solidFill>
              <a:latin typeface="Arial" pitchFamily="34" charset="0"/>
              <a:cs typeface="Arial" pitchFamily="34" charset="0"/>
            </a:endParaRPr>
          </a:p>
        </p:txBody>
      </p:sp>
      <p:sp>
        <p:nvSpPr>
          <p:cNvPr id="136" name="TextBox 135"/>
          <p:cNvSpPr txBox="1"/>
          <p:nvPr/>
        </p:nvSpPr>
        <p:spPr>
          <a:xfrm>
            <a:off x="285750" y="649069"/>
            <a:ext cx="8782050" cy="646331"/>
          </a:xfrm>
          <a:prstGeom prst="rect">
            <a:avLst/>
          </a:prstGeom>
        </p:spPr>
        <p:txBody>
          <a:bodyPr vertOverflow="overflow" horzOverflow="overflow" wrap="square" lIns="91440" tIns="45720" rIns="91440" bIns="45720" numCol="1" rtlCol="0">
            <a:spAutoFit/>
          </a:bodyPr>
          <a:lstStyle/>
          <a:p>
            <a:pPr lvl="0" fontAlgn="base"/>
            <a:r>
              <a:rPr lang="en-US" dirty="0" smtClean="0">
                <a:solidFill>
                  <a:schemeClr val="tx1">
                    <a:lumMod val="50000"/>
                    <a:lumOff val="50000"/>
                  </a:schemeClr>
                </a:solidFill>
                <a:latin typeface="Arial"/>
              </a:rPr>
              <a:t>Imagine having 130,000 experts hunting for your ideas, and a crowd-filtered research lab to find the best ideas and patterns of opportunity for your specific topics</a:t>
            </a:r>
            <a:endParaRPr lang="en-US" dirty="0">
              <a:solidFill>
                <a:schemeClr val="tx1">
                  <a:lumMod val="50000"/>
                  <a:lumOff val="50000"/>
                </a:schemeClr>
              </a:solidFill>
              <a:latin typeface="Arial"/>
            </a:endParaRPr>
          </a:p>
        </p:txBody>
      </p:sp>
    </p:spTree>
    <p:extLst>
      <p:ext uri="{BB962C8B-B14F-4D97-AF65-F5344CB8AC3E}">
        <p14:creationId xmlns:p14="http://schemas.microsoft.com/office/powerpoint/2010/main" val="25138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17" name="TextBox 3"/>
          <p:cNvSpPr txBox="1">
            <a:spLocks noChangeArrowheads="1"/>
          </p:cNvSpPr>
          <p:nvPr/>
        </p:nvSpPr>
        <p:spPr bwMode="auto">
          <a:xfrm>
            <a:off x="285750" y="990600"/>
            <a:ext cx="870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eaLnBrk="1" hangingPunct="1"/>
            <a:r>
              <a:rPr lang="en-US" sz="1800" dirty="0" smtClean="0">
                <a:solidFill>
                  <a:schemeClr val="tx1">
                    <a:lumMod val="50000"/>
                    <a:lumOff val="50000"/>
                  </a:schemeClr>
                </a:solidFill>
                <a:latin typeface="Arial" pitchFamily="34" charset="0"/>
                <a:cs typeface="Arial" pitchFamily="34" charset="0"/>
              </a:rPr>
              <a:t>Instead of relying on gut-instinct, we measure consumer choice-based interest.  We’ve measured 200,000 ideas with 1.5 billion choices from 100 million people.</a:t>
            </a:r>
            <a:endParaRPr lang="en-US" sz="1800" dirty="0">
              <a:solidFill>
                <a:schemeClr val="tx1">
                  <a:lumMod val="50000"/>
                  <a:lumOff val="50000"/>
                </a:schemeClr>
              </a:solidFill>
              <a:latin typeface="Arial" pitchFamily="34" charset="0"/>
              <a:cs typeface="Arial" pitchFamily="34" charset="0"/>
            </a:endParaRPr>
          </a:p>
        </p:txBody>
      </p:sp>
      <p:sp>
        <p:nvSpPr>
          <p:cNvPr id="18" name="TextBox 17"/>
          <p:cNvSpPr txBox="1"/>
          <p:nvPr/>
        </p:nvSpPr>
        <p:spPr>
          <a:xfrm>
            <a:off x="285750" y="101025"/>
            <a:ext cx="7484268" cy="954107"/>
          </a:xfrm>
          <a:prstGeom prst="rect">
            <a:avLst/>
          </a:prstGeom>
        </p:spPr>
        <p:txBody>
          <a:bodyPr vertOverflow="overflow" horzOverflow="overflow" wrap="square" lIns="91440" tIns="45720" rIns="91440" bIns="45720" numCol="1" rtlCol="0">
            <a:spAutoFit/>
          </a:bodyPr>
          <a:lstStyle/>
          <a:p>
            <a:pPr lvl="0" fontAlgn="base"/>
            <a:r>
              <a:rPr lang="en-US" sz="2800" b="1" dirty="0" smtClean="0">
                <a:solidFill>
                  <a:schemeClr val="tx1">
                    <a:lumMod val="50000"/>
                    <a:lumOff val="50000"/>
                  </a:schemeClr>
                </a:solidFill>
                <a:latin typeface="Arial" pitchFamily="34" charset="0"/>
                <a:cs typeface="Arial" pitchFamily="34" charset="0"/>
              </a:rPr>
              <a:t>4. Increase Certainty With a </a:t>
            </a:r>
            <a:br>
              <a:rPr lang="en-US" sz="2800" b="1" dirty="0" smtClean="0">
                <a:solidFill>
                  <a:schemeClr val="tx1">
                    <a:lumMod val="50000"/>
                    <a:lumOff val="50000"/>
                  </a:schemeClr>
                </a:solidFill>
                <a:latin typeface="Arial" pitchFamily="34" charset="0"/>
                <a:cs typeface="Arial" pitchFamily="34" charset="0"/>
              </a:rPr>
            </a:br>
            <a:r>
              <a:rPr lang="en-US" sz="2800" b="1" dirty="0" smtClean="0">
                <a:solidFill>
                  <a:schemeClr val="tx1">
                    <a:lumMod val="50000"/>
                    <a:lumOff val="50000"/>
                  </a:schemeClr>
                </a:solidFill>
                <a:latin typeface="Arial" pitchFamily="34" charset="0"/>
                <a:cs typeface="Arial" pitchFamily="34" charset="0"/>
              </a:rPr>
              <a:t>100,000,000 Person Focus Group</a:t>
            </a:r>
            <a:endParaRPr lang="en-US" sz="2800" b="1" dirty="0">
              <a:solidFill>
                <a:schemeClr val="tx1">
                  <a:lumMod val="50000"/>
                  <a:lumOff val="50000"/>
                </a:schemeClr>
              </a:solidFill>
              <a:latin typeface="Arial" pitchFamily="34" charset="0"/>
              <a:cs typeface="Arial" pitchFamily="34" charset="0"/>
            </a:endParaRPr>
          </a:p>
        </p:txBody>
      </p:sp>
      <p:grpSp>
        <p:nvGrpSpPr>
          <p:cNvPr id="19" name="Group 18"/>
          <p:cNvGrpSpPr/>
          <p:nvPr/>
        </p:nvGrpSpPr>
        <p:grpSpPr>
          <a:xfrm>
            <a:off x="685800" y="2057400"/>
            <a:ext cx="7653885" cy="4394215"/>
            <a:chOff x="312031" y="1588357"/>
            <a:chExt cx="8603369" cy="4968661"/>
          </a:xfrm>
        </p:grpSpPr>
        <p:pic>
          <p:nvPicPr>
            <p:cNvPr id="20" name="Picture 4" descr="C:\Users\Jeremy\Desktop\Trend-Example.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16723" y="1589275"/>
              <a:ext cx="3228295" cy="3944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7551031" y="1609212"/>
              <a:ext cx="1087391" cy="3924951"/>
              <a:chOff x="7948863" y="1467737"/>
              <a:chExt cx="914400" cy="3300538"/>
            </a:xfrm>
          </p:grpSpPr>
          <p:pic>
            <p:nvPicPr>
              <p:cNvPr id="29" name="Picture 2" descr="C:\Users\Jeremy\Desktop\Trend-Example-3.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948863" y="4155976"/>
                <a:ext cx="914400" cy="6122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Jeremy\Desktop\Trend-Example-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48863" y="1467737"/>
                <a:ext cx="914400" cy="2697764"/>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3" descr="C:\Users\Jeremy\Desktop\Sample-Pro-Score.gif"/>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122031" y="1588357"/>
              <a:ext cx="2712636" cy="3945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bwMode="auto">
            <a:xfrm flipV="1">
              <a:off x="3408784" y="2398420"/>
              <a:ext cx="673877" cy="3602"/>
            </a:xfrm>
            <a:prstGeom prst="straightConnector1">
              <a:avLst/>
            </a:prstGeom>
            <a:noFill/>
            <a:ln w="57150" cap="flat" cmpd="sng" algn="ctr">
              <a:solidFill>
                <a:srgbClr val="00B0F0"/>
              </a:solidFill>
              <a:prstDash val="solid"/>
              <a:round/>
              <a:headEnd type="none" w="med" len="med"/>
              <a:tailEnd type="arrow"/>
            </a:ln>
            <a:effectLst/>
          </p:spPr>
        </p:cxnSp>
        <p:cxnSp>
          <p:nvCxnSpPr>
            <p:cNvPr id="24" name="Straight Arrow Connector 23"/>
            <p:cNvCxnSpPr/>
            <p:nvPr/>
          </p:nvCxnSpPr>
          <p:spPr bwMode="auto">
            <a:xfrm>
              <a:off x="3448871" y="2579875"/>
              <a:ext cx="593701" cy="378219"/>
            </a:xfrm>
            <a:prstGeom prst="straightConnector1">
              <a:avLst/>
            </a:prstGeom>
            <a:noFill/>
            <a:ln w="57150" cap="flat" cmpd="sng" algn="ctr">
              <a:solidFill>
                <a:srgbClr val="00B0F0"/>
              </a:solidFill>
              <a:prstDash val="solid"/>
              <a:round/>
              <a:headEnd type="none" w="med" len="med"/>
              <a:tailEnd type="arrow"/>
            </a:ln>
            <a:effectLst/>
          </p:spPr>
        </p:cxnSp>
        <p:sp>
          <p:nvSpPr>
            <p:cNvPr id="25" name="TextBox 24"/>
            <p:cNvSpPr txBox="1"/>
            <p:nvPr/>
          </p:nvSpPr>
          <p:spPr>
            <a:xfrm>
              <a:off x="7322431" y="5704582"/>
              <a:ext cx="1447800" cy="842019"/>
            </a:xfrm>
            <a:prstGeom prst="rect">
              <a:avLst/>
            </a:prstGeom>
          </p:spPr>
          <p:txBody>
            <a:bodyPr vertOverflow="overflow" horzOverflow="overflow" wrap="square" lIns="91440" tIns="45720" rIns="91440" bIns="45720" numCol="1" rtlCol="0">
              <a:spAutoFit/>
            </a:bodyPr>
            <a:lstStyle/>
            <a:p>
              <a:pPr lvl="0" algn="ctr" fontAlgn="base"/>
              <a:r>
                <a:rPr lang="en-US" sz="3200" b="1" dirty="0" smtClean="0">
                  <a:latin typeface="Arial" pitchFamily="34" charset="0"/>
                  <a:cs typeface="Arial" pitchFamily="34" charset="0"/>
                </a:rPr>
                <a:t>25 </a:t>
              </a:r>
            </a:p>
            <a:p>
              <a:pPr lvl="0" algn="ctr" fontAlgn="base"/>
              <a:r>
                <a:rPr lang="en-US" sz="1200" b="1" dirty="0" smtClean="0">
                  <a:latin typeface="Arial" pitchFamily="34" charset="0"/>
                  <a:cs typeface="Arial" pitchFamily="34" charset="0"/>
                </a:rPr>
                <a:t>Choices / Visit</a:t>
              </a:r>
              <a:endParaRPr lang="en-US" sz="1200" b="1" dirty="0">
                <a:latin typeface="Arial" pitchFamily="34" charset="0"/>
                <a:cs typeface="Arial" pitchFamily="34" charset="0"/>
              </a:endParaRPr>
            </a:p>
          </p:txBody>
        </p:sp>
        <p:sp>
          <p:nvSpPr>
            <p:cNvPr id="26" name="TextBox 25"/>
            <p:cNvSpPr txBox="1"/>
            <p:nvPr/>
          </p:nvSpPr>
          <p:spPr>
            <a:xfrm>
              <a:off x="312031" y="5715000"/>
              <a:ext cx="3232987" cy="842018"/>
            </a:xfrm>
            <a:prstGeom prst="rect">
              <a:avLst/>
            </a:prstGeom>
          </p:spPr>
          <p:txBody>
            <a:bodyPr vertOverflow="overflow" horzOverflow="overflow" wrap="square" lIns="91440" tIns="45720" rIns="91440" bIns="45720" numCol="1" rtlCol="0">
              <a:spAutoFit/>
            </a:bodyPr>
            <a:lstStyle/>
            <a:p>
              <a:pPr lvl="0" algn="ctr" fontAlgn="base"/>
              <a:r>
                <a:rPr lang="en-US" sz="3200" b="1" dirty="0" smtClean="0">
                  <a:latin typeface="Arial" pitchFamily="34" charset="0"/>
                  <a:cs typeface="Arial" pitchFamily="34" charset="0"/>
                </a:rPr>
                <a:t>200,000</a:t>
              </a:r>
            </a:p>
            <a:p>
              <a:pPr lvl="0" algn="ctr" fontAlgn="base"/>
              <a:r>
                <a:rPr lang="en-US" sz="1200" b="1" dirty="0" smtClean="0">
                  <a:latin typeface="Arial" pitchFamily="34" charset="0"/>
                  <a:cs typeface="Arial" pitchFamily="34" charset="0"/>
                </a:rPr>
                <a:t>Ideas / Experiments</a:t>
              </a:r>
              <a:endParaRPr lang="en-US" sz="1200" b="1" dirty="0">
                <a:latin typeface="Arial" pitchFamily="34" charset="0"/>
                <a:cs typeface="Arial" pitchFamily="34" charset="0"/>
              </a:endParaRPr>
            </a:p>
          </p:txBody>
        </p:sp>
        <p:sp>
          <p:nvSpPr>
            <p:cNvPr id="27" name="TextBox 26"/>
            <p:cNvSpPr txBox="1"/>
            <p:nvPr/>
          </p:nvSpPr>
          <p:spPr>
            <a:xfrm>
              <a:off x="3817231" y="5715000"/>
              <a:ext cx="3352800" cy="842018"/>
            </a:xfrm>
            <a:prstGeom prst="rect">
              <a:avLst/>
            </a:prstGeom>
          </p:spPr>
          <p:txBody>
            <a:bodyPr vertOverflow="overflow" horzOverflow="overflow" wrap="square" lIns="91440" tIns="45720" rIns="91440" bIns="45720" numCol="1" rtlCol="0">
              <a:spAutoFit/>
            </a:bodyPr>
            <a:lstStyle/>
            <a:p>
              <a:pPr lvl="0" algn="ctr" fontAlgn="base"/>
              <a:r>
                <a:rPr lang="en-US" sz="3200" b="1" dirty="0" smtClean="0">
                  <a:latin typeface="Arial" pitchFamily="34" charset="0"/>
                  <a:cs typeface="Arial" pitchFamily="34" charset="0"/>
                </a:rPr>
                <a:t>100,000,000</a:t>
              </a:r>
            </a:p>
            <a:p>
              <a:pPr lvl="0" algn="ctr" fontAlgn="base"/>
              <a:r>
                <a:rPr lang="en-US" sz="1200" b="1" dirty="0" smtClean="0">
                  <a:latin typeface="Arial" pitchFamily="34" charset="0"/>
                  <a:cs typeface="Arial" pitchFamily="34" charset="0"/>
                </a:rPr>
                <a:t>People = Giant Focus Group</a:t>
              </a:r>
              <a:endParaRPr lang="en-US" sz="1200" b="1" dirty="0">
                <a:latin typeface="Arial" pitchFamily="34" charset="0"/>
                <a:cs typeface="Arial" pitchFamily="34" charset="0"/>
              </a:endParaRPr>
            </a:p>
          </p:txBody>
        </p:sp>
        <p:sp>
          <p:nvSpPr>
            <p:cNvPr id="28" name="Rectangle 27"/>
            <p:cNvSpPr/>
            <p:nvPr/>
          </p:nvSpPr>
          <p:spPr>
            <a:xfrm>
              <a:off x="7322431" y="3048000"/>
              <a:ext cx="1592969" cy="25908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37" name="TH Pro logo" descr="TH Pro logo"/>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Tree>
    <p:extLst>
      <p:ext uri="{BB962C8B-B14F-4D97-AF65-F5344CB8AC3E}">
        <p14:creationId xmlns:p14="http://schemas.microsoft.com/office/powerpoint/2010/main" val="222910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dicated Adviso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289406"/>
            <a:ext cx="8105274" cy="44579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p:cNvSpPr txBox="1">
            <a:spLocks noChangeArrowheads="1"/>
          </p:cNvSpPr>
          <p:nvPr/>
        </p:nvSpPr>
        <p:spPr bwMode="auto">
          <a:xfrm>
            <a:off x="533400" y="5747307"/>
            <a:ext cx="81052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lvl="0" fontAlgn="base"/>
            <a:r>
              <a:rPr lang="en-US" sz="1400" b="1" dirty="0" smtClean="0">
                <a:solidFill>
                  <a:schemeClr val="tx1">
                    <a:lumMod val="50000"/>
                    <a:lumOff val="50000"/>
                  </a:schemeClr>
                </a:solidFill>
                <a:latin typeface="Arial"/>
              </a:rPr>
              <a:t>Shelby Walsh</a:t>
            </a:r>
            <a:r>
              <a:rPr lang="en-US" sz="1400" dirty="0" smtClean="0">
                <a:solidFill>
                  <a:schemeClr val="tx1">
                    <a:lumMod val="50000"/>
                    <a:lumOff val="50000"/>
                  </a:schemeClr>
                </a:solidFill>
                <a:latin typeface="Arial"/>
              </a:rPr>
              <a:t>, our President and Head of Research, has overseen 1 billion views of traffic and the publication of 150,000 ideas. She delivers trend workshops for brands like Nestle and Labatt and has been called one of “The Smartest Young Thinkers in Marketing”</a:t>
            </a:r>
            <a:endParaRPr lang="en-US" sz="1400" dirty="0">
              <a:solidFill>
                <a:schemeClr val="tx1">
                  <a:lumMod val="50000"/>
                  <a:lumOff val="50000"/>
                </a:schemeClr>
              </a:solidFill>
              <a:latin typeface="Arial"/>
            </a:endParaRPr>
          </a:p>
        </p:txBody>
      </p:sp>
      <p:pic>
        <p:nvPicPr>
          <p:cNvPr id="6" name="sidebar image" descr="sidebar image"/>
          <p:cNvPicPr>
            <a:picLocks noChangeAspect="1"/>
          </p:cNvPicPr>
          <p:nvPr/>
        </p:nvPicPr>
        <p:blipFill>
          <a:blip r:embed="rId4"/>
          <a:stretch>
            <a:fillRect/>
          </a:stretch>
        </p:blipFill>
        <p:spPr>
          <a:xfrm>
            <a:off x="0" y="0"/>
            <a:ext cx="142875" cy="6858000"/>
          </a:xfrm>
          <a:prstGeom prst="rect">
            <a:avLst/>
          </a:prstGeom>
        </p:spPr>
      </p:pic>
      <p:pic>
        <p:nvPicPr>
          <p:cNvPr id="7" name="TH Pro logo" descr="TH Pro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
        <p:nvSpPr>
          <p:cNvPr id="8" name="TextBox 3"/>
          <p:cNvSpPr txBox="1">
            <a:spLocks noChangeArrowheads="1"/>
          </p:cNvSpPr>
          <p:nvPr/>
        </p:nvSpPr>
        <p:spPr bwMode="auto">
          <a:xfrm>
            <a:off x="285750" y="587830"/>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lvl="0" fontAlgn="base"/>
            <a:r>
              <a:rPr lang="en-US" sz="1800" dirty="0" smtClean="0">
                <a:solidFill>
                  <a:schemeClr val="tx1">
                    <a:lumMod val="50000"/>
                    <a:lumOff val="50000"/>
                  </a:schemeClr>
                </a:solidFill>
                <a:latin typeface="Arial"/>
              </a:rPr>
              <a:t>You’ll work directly with our research team, including our award-winning President of Research, who will hunt and filter specific ideas based on your month</a:t>
            </a:r>
            <a:r>
              <a:rPr lang="en-US" sz="1800" dirty="0">
                <a:solidFill>
                  <a:schemeClr val="tx1">
                    <a:lumMod val="50000"/>
                    <a:lumOff val="50000"/>
                  </a:schemeClr>
                </a:solidFill>
                <a:latin typeface="Arial"/>
              </a:rPr>
              <a:t> </a:t>
            </a:r>
            <a:r>
              <a:rPr lang="en-US" sz="1800" dirty="0" smtClean="0">
                <a:solidFill>
                  <a:schemeClr val="tx1">
                    <a:lumMod val="50000"/>
                    <a:lumOff val="50000"/>
                  </a:schemeClr>
                </a:solidFill>
                <a:latin typeface="Arial"/>
              </a:rPr>
              <a:t>topics</a:t>
            </a:r>
            <a:endParaRPr lang="en-US" sz="1800" dirty="0">
              <a:solidFill>
                <a:schemeClr val="tx1">
                  <a:lumMod val="50000"/>
                  <a:lumOff val="50000"/>
                </a:schemeClr>
              </a:solidFill>
              <a:latin typeface="Arial"/>
            </a:endParaRPr>
          </a:p>
        </p:txBody>
      </p:sp>
      <p:sp>
        <p:nvSpPr>
          <p:cNvPr id="9" name="TextBox 8"/>
          <p:cNvSpPr txBox="1"/>
          <p:nvPr/>
        </p:nvSpPr>
        <p:spPr>
          <a:xfrm>
            <a:off x="304800" y="162580"/>
            <a:ext cx="7315200" cy="523220"/>
          </a:xfrm>
          <a:prstGeom prst="rect">
            <a:avLst/>
          </a:prstGeom>
        </p:spPr>
        <p:txBody>
          <a:bodyPr vertOverflow="overflow" horzOverflow="overflow" wrap="square" lIns="91440" tIns="45720" rIns="91440" bIns="45720" numCol="1" rtlCol="0">
            <a:spAutoFit/>
          </a:bodyPr>
          <a:lstStyle/>
          <a:p>
            <a:pPr lvl="0" fontAlgn="base"/>
            <a:r>
              <a:rPr lang="en-US" sz="2800" b="1" dirty="0" smtClean="0">
                <a:solidFill>
                  <a:schemeClr val="tx1">
                    <a:lumMod val="50000"/>
                    <a:lumOff val="50000"/>
                  </a:schemeClr>
                </a:solidFill>
                <a:latin typeface="Arial" pitchFamily="34" charset="0"/>
                <a:cs typeface="Arial" pitchFamily="34" charset="0"/>
              </a:rPr>
              <a:t>5. Save Effort w/ Dedicated Advisors</a:t>
            </a:r>
            <a:endParaRPr lang="en-US" sz="2800" b="1"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7968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4184</Words>
  <Application>Microsoft Office PowerPoint</Application>
  <PresentationFormat>On-screen Show (4:3)</PresentationFormat>
  <Paragraphs>614</Paragraphs>
  <Slides>35</Slides>
  <Notes>11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Report, TrendHunter.com</dc:title>
  <dc:subject>Trend Report Trendhunter.com</dc:subject>
  <dc:creator>TrendHunter</dc:creator>
  <dc:description>Trend Hunter Trend Report. See TrendHunter.com/trendreports for more information</dc:description>
  <cp:lastModifiedBy>Jeremy</cp:lastModifiedBy>
  <cp:revision>46</cp:revision>
  <dcterms:created xsi:type="dcterms:W3CDTF">2013-10-24T15:51:28Z</dcterms:created>
  <dcterms:modified xsi:type="dcterms:W3CDTF">2013-11-05T15:11:38Z</dcterms:modified>
</cp:coreProperties>
</file>