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4"/>
  </p:notesMasterIdLst>
  <p:sldIdLst>
    <p:sldId id="256" r:id="rId2"/>
    <p:sldId id="257" r:id="rId3"/>
    <p:sldId id="384" r:id="rId4"/>
    <p:sldId id="388" r:id="rId5"/>
    <p:sldId id="387" r:id="rId6"/>
    <p:sldId id="386" r:id="rId7"/>
    <p:sldId id="259" r:id="rId8"/>
    <p:sldId id="3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59" r:id="rId22"/>
    <p:sldId id="360" r:id="rId23"/>
    <p:sldId id="361" r:id="rId24"/>
    <p:sldId id="276" r:id="rId25"/>
    <p:sldId id="277" r:id="rId26"/>
    <p:sldId id="278" r:id="rId27"/>
    <p:sldId id="279" r:id="rId28"/>
    <p:sldId id="280"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54" r:id="rId63"/>
    <p:sldId id="355" r:id="rId64"/>
    <p:sldId id="356" r:id="rId65"/>
    <p:sldId id="357" r:id="rId66"/>
    <p:sldId id="35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83" r:id="rId100"/>
    <p:sldId id="389" r:id="rId101"/>
    <p:sldId id="352" r:id="rId102"/>
    <p:sldId id="353"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6" d="100"/>
          <a:sy n="96" d="100"/>
        </p:scale>
        <p:origin x="-1956"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DE215-BF89-4B8E-98D0-B57BC2A6A280}" type="datetimeFigureOut">
              <a:rPr lang="en-US" smtClean="0"/>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C4D84-E0C3-4300-907A-C0207418E999}" type="slidenum">
              <a:rPr lang="en-US" smtClean="0"/>
              <a:t>‹#›</a:t>
            </a:fld>
            <a:endParaRPr lang="en-US"/>
          </a:p>
        </p:txBody>
      </p:sp>
    </p:spTree>
    <p:extLst>
      <p:ext uri="{BB962C8B-B14F-4D97-AF65-F5344CB8AC3E}">
        <p14:creationId xmlns:p14="http://schemas.microsoft.com/office/powerpoint/2010/main" val="184051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bg1"/>
                </a:solidFill>
                <a:latin typeface="Arial" charset="0"/>
              </a:defRPr>
            </a:lvl1pPr>
            <a:lvl2pPr marL="742950" indent="-285750" eaLnBrk="0" hangingPunct="0">
              <a:defRPr sz="2100">
                <a:solidFill>
                  <a:schemeClr val="bg1"/>
                </a:solidFill>
                <a:latin typeface="Arial" charset="0"/>
              </a:defRPr>
            </a:lvl2pPr>
            <a:lvl3pPr marL="1143000" indent="-228600" eaLnBrk="0" hangingPunct="0">
              <a:defRPr sz="2100">
                <a:solidFill>
                  <a:schemeClr val="bg1"/>
                </a:solidFill>
                <a:latin typeface="Arial" charset="0"/>
              </a:defRPr>
            </a:lvl3pPr>
            <a:lvl4pPr marL="1600200" indent="-228600" eaLnBrk="0" hangingPunct="0">
              <a:defRPr sz="2100">
                <a:solidFill>
                  <a:schemeClr val="bg1"/>
                </a:solidFill>
                <a:latin typeface="Arial" charset="0"/>
              </a:defRPr>
            </a:lvl4pPr>
            <a:lvl5pPr marL="2057400" indent="-228600" eaLnBrk="0" hangingPunct="0">
              <a:defRPr sz="2100">
                <a:solidFill>
                  <a:schemeClr val="bg1"/>
                </a:solidFill>
                <a:latin typeface="Arial" charset="0"/>
              </a:defRPr>
            </a:lvl5pPr>
            <a:lvl6pPr marL="2514600" indent="-228600" eaLnBrk="0" fontAlgn="base" hangingPunct="0">
              <a:lnSpc>
                <a:spcPct val="80000"/>
              </a:lnSpc>
              <a:spcBef>
                <a:spcPct val="0"/>
              </a:spcBef>
              <a:spcAft>
                <a:spcPct val="0"/>
              </a:spcAft>
              <a:defRPr sz="2100">
                <a:solidFill>
                  <a:schemeClr val="bg1"/>
                </a:solidFill>
                <a:latin typeface="Arial" charset="0"/>
              </a:defRPr>
            </a:lvl6pPr>
            <a:lvl7pPr marL="2971800" indent="-228600" eaLnBrk="0" fontAlgn="base" hangingPunct="0">
              <a:lnSpc>
                <a:spcPct val="80000"/>
              </a:lnSpc>
              <a:spcBef>
                <a:spcPct val="0"/>
              </a:spcBef>
              <a:spcAft>
                <a:spcPct val="0"/>
              </a:spcAft>
              <a:defRPr sz="2100">
                <a:solidFill>
                  <a:schemeClr val="bg1"/>
                </a:solidFill>
                <a:latin typeface="Arial" charset="0"/>
              </a:defRPr>
            </a:lvl7pPr>
            <a:lvl8pPr marL="3429000" indent="-228600" eaLnBrk="0" fontAlgn="base" hangingPunct="0">
              <a:lnSpc>
                <a:spcPct val="80000"/>
              </a:lnSpc>
              <a:spcBef>
                <a:spcPct val="0"/>
              </a:spcBef>
              <a:spcAft>
                <a:spcPct val="0"/>
              </a:spcAft>
              <a:defRPr sz="2100">
                <a:solidFill>
                  <a:schemeClr val="bg1"/>
                </a:solidFill>
                <a:latin typeface="Arial" charset="0"/>
              </a:defRPr>
            </a:lvl8pPr>
            <a:lvl9pPr marL="3886200" indent="-228600" eaLnBrk="0" fontAlgn="base" hangingPunct="0">
              <a:lnSpc>
                <a:spcPct val="80000"/>
              </a:lnSpc>
              <a:spcBef>
                <a:spcPct val="0"/>
              </a:spcBef>
              <a:spcAft>
                <a:spcPct val="0"/>
              </a:spcAft>
              <a:defRPr sz="2100">
                <a:solidFill>
                  <a:schemeClr val="bg1"/>
                </a:solidFill>
                <a:latin typeface="Arial" charset="0"/>
              </a:defRPr>
            </a:lvl9pPr>
          </a:lstStyle>
          <a:p>
            <a:pPr eaLnBrk="1" hangingPunct="1"/>
            <a:fld id="{4E7FE875-4B52-4FF4-B1FB-83BC0B767F9B}" type="slidenum">
              <a:rPr lang="en-US" sz="1200" smtClean="0">
                <a:solidFill>
                  <a:prstClr val="black"/>
                </a:solidFill>
              </a:rPr>
              <a:pPr eaLnBrk="1" hangingPunct="1"/>
              <a:t>3</a:t>
            </a:fld>
            <a:endParaRPr lang="en-US" sz="120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50A1F46D-5581-4388-BD01-4CA12BF441CE}"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12/09/2013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12/09/2013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12/09/2013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12/09/2013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12/09/2013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12/09/2013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12/09/2013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12/09/2013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12/09/2013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12/09/2013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12/09/2013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12/09/2013</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rendhunter.com/id/164832" TargetMode="External"/><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trendhunter.com/id/181597"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www.trendhunter.com/id/134132" TargetMode="External"/><Relationship Id="rId4" Type="http://schemas.openxmlformats.org/officeDocument/2006/relationships/hyperlink" Target="http://www.trendhunter.com/id/199440"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2.png"/><Relationship Id="rId26" Type="http://schemas.openxmlformats.org/officeDocument/2006/relationships/image" Target="../media/image82.png"/><Relationship Id="rId3" Type="http://schemas.openxmlformats.org/officeDocument/2006/relationships/hyperlink" Target="http://www.trendhunter.com/id/166091" TargetMode="External"/><Relationship Id="rId21" Type="http://schemas.openxmlformats.org/officeDocument/2006/relationships/image" Target="../media/image79.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7.jpeg"/><Relationship Id="rId25" Type="http://schemas.openxmlformats.org/officeDocument/2006/relationships/image" Target="../media/image81.jpeg"/><Relationship Id="rId2" Type="http://schemas.openxmlformats.org/officeDocument/2006/relationships/image" Target="../media/image51.png"/><Relationship Id="rId16" Type="http://schemas.openxmlformats.org/officeDocument/2006/relationships/hyperlink" Target="http://www.trendhunter.com/id/165531" TargetMode="External"/><Relationship Id="rId20" Type="http://schemas.openxmlformats.org/officeDocument/2006/relationships/hyperlink" Target="http://www.trendhunter.com/id/127926" TargetMode="External"/><Relationship Id="rId29"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5.png"/><Relationship Id="rId24" Type="http://schemas.openxmlformats.org/officeDocument/2006/relationships/hyperlink" Target="http://www.trendhunter.com/id/134988" TargetMode="External"/><Relationship Id="rId32" Type="http://schemas.openxmlformats.org/officeDocument/2006/relationships/image" Target="../media/image86.png"/><Relationship Id="rId5" Type="http://schemas.openxmlformats.org/officeDocument/2006/relationships/image" Target="../media/image46.jpg"/><Relationship Id="rId15" Type="http://schemas.openxmlformats.org/officeDocument/2006/relationships/image" Target="../media/image76.jpg"/><Relationship Id="rId23" Type="http://schemas.openxmlformats.org/officeDocument/2006/relationships/image" Target="../media/image80.png"/><Relationship Id="rId28" Type="http://schemas.openxmlformats.org/officeDocument/2006/relationships/image" Target="../media/image83.jpeg"/><Relationship Id="rId10" Type="http://schemas.openxmlformats.org/officeDocument/2006/relationships/image" Target="../media/image74.png"/><Relationship Id="rId19" Type="http://schemas.openxmlformats.org/officeDocument/2006/relationships/image" Target="../media/image78.png"/><Relationship Id="rId31" Type="http://schemas.openxmlformats.org/officeDocument/2006/relationships/image" Target="../media/image85.jpeg"/><Relationship Id="rId4" Type="http://schemas.openxmlformats.org/officeDocument/2006/relationships/image" Target="../media/image52.jpg"/><Relationship Id="rId9" Type="http://schemas.openxmlformats.org/officeDocument/2006/relationships/image" Target="../media/image73.png"/><Relationship Id="rId14" Type="http://schemas.openxmlformats.org/officeDocument/2006/relationships/image" Target="../media/image59.jpg"/><Relationship Id="rId22" Type="http://schemas.openxmlformats.org/officeDocument/2006/relationships/image" Target="../media/image65.png"/><Relationship Id="rId27" Type="http://schemas.openxmlformats.org/officeDocument/2006/relationships/hyperlink" Target="http://www.trendhunter.com/id/160656" TargetMode="External"/><Relationship Id="rId30" Type="http://schemas.openxmlformats.org/officeDocument/2006/relationships/hyperlink" Target="http://www.trendhunter.com/id/152218"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980.GI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981.G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98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2.png"/><Relationship Id="rId26" Type="http://schemas.openxmlformats.org/officeDocument/2006/relationships/image" Target="../media/image97.png"/><Relationship Id="rId3" Type="http://schemas.openxmlformats.org/officeDocument/2006/relationships/hyperlink" Target="http://www.trendhunter.com/id/154420" TargetMode="External"/><Relationship Id="rId21" Type="http://schemas.openxmlformats.org/officeDocument/2006/relationships/image" Target="../media/image94.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2.jpeg"/><Relationship Id="rId25" Type="http://schemas.openxmlformats.org/officeDocument/2006/relationships/image" Target="../media/image96.jpeg"/><Relationship Id="rId2" Type="http://schemas.openxmlformats.org/officeDocument/2006/relationships/image" Target="../media/image87.png"/><Relationship Id="rId16" Type="http://schemas.openxmlformats.org/officeDocument/2006/relationships/hyperlink" Target="http://www.trendhunter.com/id/127854" TargetMode="External"/><Relationship Id="rId20" Type="http://schemas.openxmlformats.org/officeDocument/2006/relationships/hyperlink" Target="http://www.trendhunter.com/id/131982" TargetMode="External"/><Relationship Id="rId29"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9.png"/><Relationship Id="rId24" Type="http://schemas.openxmlformats.org/officeDocument/2006/relationships/hyperlink" Target="http://www.trendhunter.com/id/153462" TargetMode="External"/><Relationship Id="rId32" Type="http://schemas.openxmlformats.org/officeDocument/2006/relationships/image" Target="../media/image101.png"/><Relationship Id="rId5" Type="http://schemas.openxmlformats.org/officeDocument/2006/relationships/image" Target="../media/image46.jpg"/><Relationship Id="rId15" Type="http://schemas.openxmlformats.org/officeDocument/2006/relationships/image" Target="../media/image91.jpg"/><Relationship Id="rId23" Type="http://schemas.openxmlformats.org/officeDocument/2006/relationships/image" Target="../media/image95.png"/><Relationship Id="rId28" Type="http://schemas.openxmlformats.org/officeDocument/2006/relationships/image" Target="../media/image98.jpeg"/><Relationship Id="rId10" Type="http://schemas.openxmlformats.org/officeDocument/2006/relationships/image" Target="../media/image57.png"/><Relationship Id="rId19" Type="http://schemas.openxmlformats.org/officeDocument/2006/relationships/image" Target="../media/image93.png"/><Relationship Id="rId31" Type="http://schemas.openxmlformats.org/officeDocument/2006/relationships/image" Target="../media/image100.jpeg"/><Relationship Id="rId4" Type="http://schemas.openxmlformats.org/officeDocument/2006/relationships/image" Target="../media/image52.jpg"/><Relationship Id="rId9" Type="http://schemas.openxmlformats.org/officeDocument/2006/relationships/image" Target="../media/image88.png"/><Relationship Id="rId14" Type="http://schemas.openxmlformats.org/officeDocument/2006/relationships/image" Target="../media/image90.jpg"/><Relationship Id="rId22" Type="http://schemas.openxmlformats.org/officeDocument/2006/relationships/image" Target="../media/image65.png"/><Relationship Id="rId27" Type="http://schemas.openxmlformats.org/officeDocument/2006/relationships/hyperlink" Target="http://www.trendhunter.com/id/153065" TargetMode="External"/><Relationship Id="rId30" Type="http://schemas.openxmlformats.org/officeDocument/2006/relationships/hyperlink" Target="http://www.trendhunter.com/id/131992"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5879" TargetMode="External"/><Relationship Id="rId39" Type="http://schemas.openxmlformats.org/officeDocument/2006/relationships/image" Target="../media/image119.jpeg"/><Relationship Id="rId3" Type="http://schemas.openxmlformats.org/officeDocument/2006/relationships/hyperlink" Target="http://www.trendhunter.com/id/136245" TargetMode="External"/><Relationship Id="rId21" Type="http://schemas.openxmlformats.org/officeDocument/2006/relationships/image" Target="../media/image108.jpeg"/><Relationship Id="rId34" Type="http://schemas.openxmlformats.org/officeDocument/2006/relationships/image" Target="../media/image116.png"/><Relationship Id="rId42" Type="http://schemas.openxmlformats.org/officeDocument/2006/relationships/hyperlink" Target="http://www.trendhunter.com/id/135321"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106.jpeg"/><Relationship Id="rId25" Type="http://schemas.openxmlformats.org/officeDocument/2006/relationships/image" Target="../media/image95.png"/><Relationship Id="rId33" Type="http://schemas.openxmlformats.org/officeDocument/2006/relationships/image" Target="../media/image115.jpeg"/><Relationship Id="rId38" Type="http://schemas.openxmlformats.org/officeDocument/2006/relationships/hyperlink" Target="http://www.trendhunter.com/id/124923" TargetMode="External"/><Relationship Id="rId2" Type="http://schemas.openxmlformats.org/officeDocument/2006/relationships/image" Target="../media/image87.png"/><Relationship Id="rId16" Type="http://schemas.openxmlformats.org/officeDocument/2006/relationships/hyperlink" Target="http://www.trendhunter.com/id/131918" TargetMode="External"/><Relationship Id="rId20" Type="http://schemas.openxmlformats.org/officeDocument/2006/relationships/hyperlink" Target="http://www.trendhunter.com/id/130534" TargetMode="External"/><Relationship Id="rId29" Type="http://schemas.openxmlformats.org/officeDocument/2006/relationships/hyperlink" Target="http://www.trendhunter.com/id/127466" TargetMode="External"/><Relationship Id="rId41"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04.png"/><Relationship Id="rId24" Type="http://schemas.openxmlformats.org/officeDocument/2006/relationships/image" Target="../media/image110.jpeg"/><Relationship Id="rId32" Type="http://schemas.openxmlformats.org/officeDocument/2006/relationships/hyperlink" Target="http://www.trendhunter.com/id/132199" TargetMode="External"/><Relationship Id="rId37" Type="http://schemas.openxmlformats.org/officeDocument/2006/relationships/image" Target="../media/image118.png"/><Relationship Id="rId40" Type="http://schemas.openxmlformats.org/officeDocument/2006/relationships/image" Target="../media/image120.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34321" TargetMode="External"/><Relationship Id="rId28" Type="http://schemas.openxmlformats.org/officeDocument/2006/relationships/image" Target="../media/image112.png"/><Relationship Id="rId36" Type="http://schemas.openxmlformats.org/officeDocument/2006/relationships/image" Target="../media/image117.jpeg"/><Relationship Id="rId10" Type="http://schemas.openxmlformats.org/officeDocument/2006/relationships/image" Target="../media/image103.png"/><Relationship Id="rId19" Type="http://schemas.openxmlformats.org/officeDocument/2006/relationships/image" Target="../media/image107.png"/><Relationship Id="rId31" Type="http://schemas.openxmlformats.org/officeDocument/2006/relationships/image" Target="../media/image114.png"/><Relationship Id="rId44" Type="http://schemas.openxmlformats.org/officeDocument/2006/relationships/image" Target="../media/image123.png"/><Relationship Id="rId4" Type="http://schemas.openxmlformats.org/officeDocument/2006/relationships/image" Target="../media/image52.jpg"/><Relationship Id="rId9" Type="http://schemas.openxmlformats.org/officeDocument/2006/relationships/image" Target="../media/image102.png"/><Relationship Id="rId14" Type="http://schemas.openxmlformats.org/officeDocument/2006/relationships/image" Target="../media/image90.jpg"/><Relationship Id="rId22" Type="http://schemas.openxmlformats.org/officeDocument/2006/relationships/image" Target="../media/image109.png"/><Relationship Id="rId27" Type="http://schemas.openxmlformats.org/officeDocument/2006/relationships/image" Target="../media/image111.jpeg"/><Relationship Id="rId30" Type="http://schemas.openxmlformats.org/officeDocument/2006/relationships/image" Target="../media/image113.jpeg"/><Relationship Id="rId35" Type="http://schemas.openxmlformats.org/officeDocument/2006/relationships/hyperlink" Target="http://www.trendhunter.com/id/106648" TargetMode="External"/><Relationship Id="rId43" Type="http://schemas.openxmlformats.org/officeDocument/2006/relationships/image" Target="../media/image122.jpeg"/></Relationships>
</file>

<file path=ppt/slides/_rels/slide13.xml.rels><?xml version="1.0" encoding="UTF-8" standalone="yes"?>
<Relationships xmlns="http://schemas.openxmlformats.org/package/2006/relationships"><Relationship Id="rId13" Type="http://schemas.openxmlformats.org/officeDocument/2006/relationships/image" Target="../media/image126.jpg"/><Relationship Id="rId18" Type="http://schemas.openxmlformats.org/officeDocument/2006/relationships/image" Target="../media/image65.png"/><Relationship Id="rId26" Type="http://schemas.openxmlformats.org/officeDocument/2006/relationships/hyperlink" Target="http://www.trendhunter.com/id/96624" TargetMode="External"/><Relationship Id="rId39" Type="http://schemas.openxmlformats.org/officeDocument/2006/relationships/hyperlink" Target="http://www.trendhunter.com/id/103654" TargetMode="External"/><Relationship Id="rId3" Type="http://schemas.openxmlformats.org/officeDocument/2006/relationships/hyperlink" Target="http://www.trendhunter.com/id/114609" TargetMode="External"/><Relationship Id="rId21" Type="http://schemas.openxmlformats.org/officeDocument/2006/relationships/image" Target="../media/image130.jpeg"/><Relationship Id="rId34" Type="http://schemas.openxmlformats.org/officeDocument/2006/relationships/image" Target="../media/image139.png"/><Relationship Id="rId42" Type="http://schemas.openxmlformats.org/officeDocument/2006/relationships/hyperlink" Target="http://www.trendhunter.com/id/102974" TargetMode="External"/><Relationship Id="rId47" Type="http://schemas.openxmlformats.org/officeDocument/2006/relationships/image" Target="../media/image147.png"/><Relationship Id="rId50" Type="http://schemas.openxmlformats.org/officeDocument/2006/relationships/image" Target="../media/image14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128.jpeg"/><Relationship Id="rId25" Type="http://schemas.openxmlformats.org/officeDocument/2006/relationships/image" Target="../media/image133.png"/><Relationship Id="rId33" Type="http://schemas.openxmlformats.org/officeDocument/2006/relationships/image" Target="../media/image138.jpeg"/><Relationship Id="rId38" Type="http://schemas.openxmlformats.org/officeDocument/2006/relationships/image" Target="../media/image141.png"/><Relationship Id="rId46" Type="http://schemas.openxmlformats.org/officeDocument/2006/relationships/image" Target="../media/image146.jpeg"/><Relationship Id="rId2" Type="http://schemas.openxmlformats.org/officeDocument/2006/relationships/image" Target="../media/image12.png"/><Relationship Id="rId16" Type="http://schemas.openxmlformats.org/officeDocument/2006/relationships/hyperlink" Target="http://www.trendhunter.com/id/107919" TargetMode="External"/><Relationship Id="rId20" Type="http://schemas.openxmlformats.org/officeDocument/2006/relationships/hyperlink" Target="http://www.trendhunter.com/id/102716" TargetMode="External"/><Relationship Id="rId29" Type="http://schemas.openxmlformats.org/officeDocument/2006/relationships/hyperlink" Target="http://www.trendhunter.com/id/108496" TargetMode="External"/><Relationship Id="rId41"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25.png"/><Relationship Id="rId24" Type="http://schemas.openxmlformats.org/officeDocument/2006/relationships/image" Target="../media/image132.jpeg"/><Relationship Id="rId32" Type="http://schemas.openxmlformats.org/officeDocument/2006/relationships/hyperlink" Target="http://www.trendhunter.com/id/105182" TargetMode="External"/><Relationship Id="rId37" Type="http://schemas.openxmlformats.org/officeDocument/2006/relationships/image" Target="../media/image120.png"/><Relationship Id="rId40" Type="http://schemas.openxmlformats.org/officeDocument/2006/relationships/image" Target="../media/image142.jpeg"/><Relationship Id="rId45" Type="http://schemas.openxmlformats.org/officeDocument/2006/relationships/hyperlink" Target="http://www.trendhunter.com/id/97151" TargetMode="External"/><Relationship Id="rId53" Type="http://schemas.openxmlformats.org/officeDocument/2006/relationships/image" Target="../media/image151.png"/><Relationship Id="rId5" Type="http://schemas.openxmlformats.org/officeDocument/2006/relationships/image" Target="../media/image46.jpg"/><Relationship Id="rId15" Type="http://schemas.openxmlformats.org/officeDocument/2006/relationships/image" Target="../media/image127.jpg"/><Relationship Id="rId23" Type="http://schemas.openxmlformats.org/officeDocument/2006/relationships/hyperlink" Target="http://www.trendhunter.com/id/97597" TargetMode="External"/><Relationship Id="rId28" Type="http://schemas.openxmlformats.org/officeDocument/2006/relationships/image" Target="../media/image135.png"/><Relationship Id="rId36" Type="http://schemas.openxmlformats.org/officeDocument/2006/relationships/image" Target="../media/image140.jpeg"/><Relationship Id="rId49" Type="http://schemas.openxmlformats.org/officeDocument/2006/relationships/image" Target="../media/image148.jpeg"/><Relationship Id="rId10" Type="http://schemas.openxmlformats.org/officeDocument/2006/relationships/image" Target="../media/image88.png"/><Relationship Id="rId19" Type="http://schemas.openxmlformats.org/officeDocument/2006/relationships/image" Target="../media/image129.png"/><Relationship Id="rId31" Type="http://schemas.openxmlformats.org/officeDocument/2006/relationships/image" Target="../media/image137.png"/><Relationship Id="rId44" Type="http://schemas.openxmlformats.org/officeDocument/2006/relationships/image" Target="../media/image145.png"/><Relationship Id="rId52" Type="http://schemas.openxmlformats.org/officeDocument/2006/relationships/image" Target="../media/image150.jpeg"/><Relationship Id="rId4" Type="http://schemas.openxmlformats.org/officeDocument/2006/relationships/image" Target="../media/image52.jpg"/><Relationship Id="rId9" Type="http://schemas.openxmlformats.org/officeDocument/2006/relationships/image" Target="../media/image124.png"/><Relationship Id="rId14" Type="http://schemas.openxmlformats.org/officeDocument/2006/relationships/image" Target="../media/image90.jpg"/><Relationship Id="rId22" Type="http://schemas.openxmlformats.org/officeDocument/2006/relationships/image" Target="../media/image131.png"/><Relationship Id="rId27" Type="http://schemas.openxmlformats.org/officeDocument/2006/relationships/image" Target="../media/image134.jpeg"/><Relationship Id="rId30" Type="http://schemas.openxmlformats.org/officeDocument/2006/relationships/image" Target="../media/image136.jpeg"/><Relationship Id="rId35" Type="http://schemas.openxmlformats.org/officeDocument/2006/relationships/hyperlink" Target="http://www.trendhunter.com/id/104445" TargetMode="External"/><Relationship Id="rId43" Type="http://schemas.openxmlformats.org/officeDocument/2006/relationships/image" Target="../media/image144.jpeg"/><Relationship Id="rId48" Type="http://schemas.openxmlformats.org/officeDocument/2006/relationships/hyperlink" Target="http://www.trendhunter.com/id/104028" TargetMode="External"/><Relationship Id="rId8" Type="http://schemas.openxmlformats.org/officeDocument/2006/relationships/image" Target="../media/image55.png"/><Relationship Id="rId51" Type="http://schemas.openxmlformats.org/officeDocument/2006/relationships/hyperlink" Target="http://www.trendhunter.com/id/9098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98061" TargetMode="External"/><Relationship Id="rId3" Type="http://schemas.openxmlformats.org/officeDocument/2006/relationships/hyperlink" Target="http://www.trendhunter.com/id/99679" TargetMode="External"/><Relationship Id="rId21" Type="http://schemas.openxmlformats.org/officeDocument/2006/relationships/image" Target="../media/image156.jpeg"/><Relationship Id="rId34" Type="http://schemas.openxmlformats.org/officeDocument/2006/relationships/image" Target="../media/image165.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154.jpeg"/><Relationship Id="rId25" Type="http://schemas.openxmlformats.org/officeDocument/2006/relationships/image" Target="../media/image159.png"/><Relationship Id="rId33" Type="http://schemas.openxmlformats.org/officeDocument/2006/relationships/image" Target="../media/image164.jpeg"/><Relationship Id="rId2" Type="http://schemas.openxmlformats.org/officeDocument/2006/relationships/image" Target="../media/image12.png"/><Relationship Id="rId16" Type="http://schemas.openxmlformats.org/officeDocument/2006/relationships/hyperlink" Target="http://www.trendhunter.com/id/97996" TargetMode="External"/><Relationship Id="rId20" Type="http://schemas.openxmlformats.org/officeDocument/2006/relationships/hyperlink" Target="http://www.trendhunter.com/id/83478" TargetMode="External"/><Relationship Id="rId29" Type="http://schemas.openxmlformats.org/officeDocument/2006/relationships/hyperlink" Target="http://www.trendhunter.com/id/97988"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4.png"/><Relationship Id="rId24" Type="http://schemas.openxmlformats.org/officeDocument/2006/relationships/image" Target="../media/image158.jpeg"/><Relationship Id="rId32" Type="http://schemas.openxmlformats.org/officeDocument/2006/relationships/hyperlink" Target="http://www.trendhunter.com/id/96280" TargetMode="External"/><Relationship Id="rId37" Type="http://schemas.openxmlformats.org/officeDocument/2006/relationships/image" Target="../media/image167.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79593" TargetMode="External"/><Relationship Id="rId28" Type="http://schemas.openxmlformats.org/officeDocument/2006/relationships/image" Target="../media/image161.png"/><Relationship Id="rId36" Type="http://schemas.openxmlformats.org/officeDocument/2006/relationships/image" Target="../media/image166.jpeg"/><Relationship Id="rId10" Type="http://schemas.openxmlformats.org/officeDocument/2006/relationships/image" Target="../media/image152.png"/><Relationship Id="rId19" Type="http://schemas.openxmlformats.org/officeDocument/2006/relationships/image" Target="../media/image155.png"/><Relationship Id="rId31" Type="http://schemas.openxmlformats.org/officeDocument/2006/relationships/image" Target="../media/image163.png"/><Relationship Id="rId4" Type="http://schemas.openxmlformats.org/officeDocument/2006/relationships/image" Target="../media/image52.jpg"/><Relationship Id="rId9" Type="http://schemas.openxmlformats.org/officeDocument/2006/relationships/image" Target="../media/image56.png"/><Relationship Id="rId14" Type="http://schemas.openxmlformats.org/officeDocument/2006/relationships/image" Target="../media/image153.jpg"/><Relationship Id="rId22" Type="http://schemas.openxmlformats.org/officeDocument/2006/relationships/image" Target="../media/image157.png"/><Relationship Id="rId27" Type="http://schemas.openxmlformats.org/officeDocument/2006/relationships/image" Target="../media/image160.jpeg"/><Relationship Id="rId30" Type="http://schemas.openxmlformats.org/officeDocument/2006/relationships/image" Target="../media/image162.jpeg"/><Relationship Id="rId35" Type="http://schemas.openxmlformats.org/officeDocument/2006/relationships/hyperlink" Target="http://www.trendhunter.com/id/9874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84569" TargetMode="External"/><Relationship Id="rId3" Type="http://schemas.openxmlformats.org/officeDocument/2006/relationships/hyperlink" Target="http://www.trendhunter.com/id/98188" TargetMode="External"/><Relationship Id="rId21" Type="http://schemas.openxmlformats.org/officeDocument/2006/relationships/image" Target="../media/image173.jpeg"/><Relationship Id="rId34" Type="http://schemas.openxmlformats.org/officeDocument/2006/relationships/image" Target="../media/image181.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171.jpeg"/><Relationship Id="rId25" Type="http://schemas.openxmlformats.org/officeDocument/2006/relationships/image" Target="../media/image176.png"/><Relationship Id="rId33" Type="http://schemas.openxmlformats.org/officeDocument/2006/relationships/image" Target="../media/image180.jpeg"/><Relationship Id="rId2" Type="http://schemas.openxmlformats.org/officeDocument/2006/relationships/image" Target="../media/image12.png"/><Relationship Id="rId16" Type="http://schemas.openxmlformats.org/officeDocument/2006/relationships/hyperlink" Target="http://www.trendhunter.com/id/96507" TargetMode="External"/><Relationship Id="rId20" Type="http://schemas.openxmlformats.org/officeDocument/2006/relationships/hyperlink" Target="http://www.trendhunter.com/id/97173" TargetMode="External"/><Relationship Id="rId29" Type="http://schemas.openxmlformats.org/officeDocument/2006/relationships/hyperlink" Target="http://www.trendhunter.com/id/95948"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70.png"/><Relationship Id="rId24" Type="http://schemas.openxmlformats.org/officeDocument/2006/relationships/image" Target="../media/image175.jpeg"/><Relationship Id="rId32" Type="http://schemas.openxmlformats.org/officeDocument/2006/relationships/hyperlink" Target="http://www.trendhunter.com/id/96452" TargetMode="External"/><Relationship Id="rId37" Type="http://schemas.openxmlformats.org/officeDocument/2006/relationships/image" Target="../media/image82.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97749" TargetMode="External"/><Relationship Id="rId28" Type="http://schemas.openxmlformats.org/officeDocument/2006/relationships/image" Target="../media/image178.png"/><Relationship Id="rId36" Type="http://schemas.openxmlformats.org/officeDocument/2006/relationships/image" Target="../media/image182.jpeg"/><Relationship Id="rId10" Type="http://schemas.openxmlformats.org/officeDocument/2006/relationships/image" Target="../media/image169.png"/><Relationship Id="rId19" Type="http://schemas.openxmlformats.org/officeDocument/2006/relationships/image" Target="../media/image172.png"/><Relationship Id="rId31" Type="http://schemas.openxmlformats.org/officeDocument/2006/relationships/image" Target="../media/image161.png"/><Relationship Id="rId4" Type="http://schemas.openxmlformats.org/officeDocument/2006/relationships/image" Target="../media/image52.jpg"/><Relationship Id="rId9" Type="http://schemas.openxmlformats.org/officeDocument/2006/relationships/image" Target="../media/image168.png"/><Relationship Id="rId14" Type="http://schemas.openxmlformats.org/officeDocument/2006/relationships/image" Target="../media/image90.jpg"/><Relationship Id="rId22" Type="http://schemas.openxmlformats.org/officeDocument/2006/relationships/image" Target="../media/image174.png"/><Relationship Id="rId27" Type="http://schemas.openxmlformats.org/officeDocument/2006/relationships/image" Target="../media/image177.jpeg"/><Relationship Id="rId30" Type="http://schemas.openxmlformats.org/officeDocument/2006/relationships/image" Target="../media/image179.jpeg"/><Relationship Id="rId35" Type="http://schemas.openxmlformats.org/officeDocument/2006/relationships/hyperlink" Target="http://www.trendhunter.com/id/96763"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26.jpg"/><Relationship Id="rId18" Type="http://schemas.openxmlformats.org/officeDocument/2006/relationships/image" Target="../media/image65.png"/><Relationship Id="rId26" Type="http://schemas.openxmlformats.org/officeDocument/2006/relationships/hyperlink" Target="http://www.trendhunter.com/id/84093" TargetMode="External"/><Relationship Id="rId39" Type="http://schemas.openxmlformats.org/officeDocument/2006/relationships/image" Target="../media/image197.jpeg"/><Relationship Id="rId3" Type="http://schemas.openxmlformats.org/officeDocument/2006/relationships/hyperlink" Target="http://www.trendhunter.com/id/94684" TargetMode="External"/><Relationship Id="rId21" Type="http://schemas.openxmlformats.org/officeDocument/2006/relationships/image" Target="../media/image186.jpeg"/><Relationship Id="rId34" Type="http://schemas.openxmlformats.org/officeDocument/2006/relationships/image" Target="../media/image195.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184.jpeg"/><Relationship Id="rId25" Type="http://schemas.openxmlformats.org/officeDocument/2006/relationships/image" Target="../media/image189.png"/><Relationship Id="rId33" Type="http://schemas.openxmlformats.org/officeDocument/2006/relationships/image" Target="../media/image194.jpeg"/><Relationship Id="rId38" Type="http://schemas.openxmlformats.org/officeDocument/2006/relationships/hyperlink" Target="http://www.trendhunter.com/id/64668" TargetMode="External"/><Relationship Id="rId2" Type="http://schemas.openxmlformats.org/officeDocument/2006/relationships/image" Target="../media/image12.png"/><Relationship Id="rId16" Type="http://schemas.openxmlformats.org/officeDocument/2006/relationships/hyperlink" Target="http://www.trendhunter.com/id/94301" TargetMode="External"/><Relationship Id="rId20" Type="http://schemas.openxmlformats.org/officeDocument/2006/relationships/hyperlink" Target="http://www.trendhunter.com/id/72480" TargetMode="External"/><Relationship Id="rId29" Type="http://schemas.openxmlformats.org/officeDocument/2006/relationships/hyperlink" Target="http://www.trendhunter.com/id/80489"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70.png"/><Relationship Id="rId24" Type="http://schemas.openxmlformats.org/officeDocument/2006/relationships/image" Target="../media/image188.jpeg"/><Relationship Id="rId32" Type="http://schemas.openxmlformats.org/officeDocument/2006/relationships/hyperlink" Target="http://www.trendhunter.com/id/88801" TargetMode="External"/><Relationship Id="rId37" Type="http://schemas.openxmlformats.org/officeDocument/2006/relationships/image" Target="../media/image155.png"/><Relationship Id="rId40" Type="http://schemas.openxmlformats.org/officeDocument/2006/relationships/image" Target="../media/image198.png"/><Relationship Id="rId5" Type="http://schemas.openxmlformats.org/officeDocument/2006/relationships/image" Target="../media/image46.jpg"/><Relationship Id="rId15" Type="http://schemas.openxmlformats.org/officeDocument/2006/relationships/image" Target="../media/image127.jpg"/><Relationship Id="rId23" Type="http://schemas.openxmlformats.org/officeDocument/2006/relationships/hyperlink" Target="http://www.trendhunter.com/id/82349" TargetMode="External"/><Relationship Id="rId28" Type="http://schemas.openxmlformats.org/officeDocument/2006/relationships/image" Target="../media/image191.png"/><Relationship Id="rId36" Type="http://schemas.openxmlformats.org/officeDocument/2006/relationships/image" Target="../media/image196.jpeg"/><Relationship Id="rId10" Type="http://schemas.openxmlformats.org/officeDocument/2006/relationships/image" Target="../media/image124.png"/><Relationship Id="rId19" Type="http://schemas.openxmlformats.org/officeDocument/2006/relationships/image" Target="../media/image185.png"/><Relationship Id="rId31" Type="http://schemas.openxmlformats.org/officeDocument/2006/relationships/image" Target="../media/image193.png"/><Relationship Id="rId4" Type="http://schemas.openxmlformats.org/officeDocument/2006/relationships/image" Target="../media/image52.jpg"/><Relationship Id="rId9" Type="http://schemas.openxmlformats.org/officeDocument/2006/relationships/image" Target="../media/image183.png"/><Relationship Id="rId14" Type="http://schemas.openxmlformats.org/officeDocument/2006/relationships/image" Target="../media/image90.jpg"/><Relationship Id="rId22" Type="http://schemas.openxmlformats.org/officeDocument/2006/relationships/image" Target="../media/image187.png"/><Relationship Id="rId27" Type="http://schemas.openxmlformats.org/officeDocument/2006/relationships/image" Target="../media/image190.jpeg"/><Relationship Id="rId30" Type="http://schemas.openxmlformats.org/officeDocument/2006/relationships/image" Target="../media/image192.jpeg"/><Relationship Id="rId35" Type="http://schemas.openxmlformats.org/officeDocument/2006/relationships/hyperlink" Target="http://www.trendhunter.com/id/9126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90839" TargetMode="External"/><Relationship Id="rId39" Type="http://schemas.openxmlformats.org/officeDocument/2006/relationships/image" Target="../media/image213.jpeg"/><Relationship Id="rId3" Type="http://schemas.openxmlformats.org/officeDocument/2006/relationships/hyperlink" Target="http://www.trendhunter.com/id/91322" TargetMode="External"/><Relationship Id="rId21" Type="http://schemas.openxmlformats.org/officeDocument/2006/relationships/image" Target="../media/image202.jpeg"/><Relationship Id="rId34" Type="http://schemas.openxmlformats.org/officeDocument/2006/relationships/image" Target="../media/image211.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00.jpeg"/><Relationship Id="rId25" Type="http://schemas.openxmlformats.org/officeDocument/2006/relationships/image" Target="../media/image205.png"/><Relationship Id="rId33" Type="http://schemas.openxmlformats.org/officeDocument/2006/relationships/image" Target="../media/image210.jpeg"/><Relationship Id="rId38" Type="http://schemas.openxmlformats.org/officeDocument/2006/relationships/hyperlink" Target="http://www.trendhunter.com/id/85524" TargetMode="External"/><Relationship Id="rId2" Type="http://schemas.openxmlformats.org/officeDocument/2006/relationships/image" Target="../media/image12.png"/><Relationship Id="rId16" Type="http://schemas.openxmlformats.org/officeDocument/2006/relationships/hyperlink" Target="http://www.trendhunter.com/id/86084" TargetMode="External"/><Relationship Id="rId20" Type="http://schemas.openxmlformats.org/officeDocument/2006/relationships/hyperlink" Target="http://www.trendhunter.com/id/87220" TargetMode="External"/><Relationship Id="rId29" Type="http://schemas.openxmlformats.org/officeDocument/2006/relationships/hyperlink" Target="http://www.trendhunter.com/id/54091"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99.png"/><Relationship Id="rId24" Type="http://schemas.openxmlformats.org/officeDocument/2006/relationships/image" Target="../media/image204.jpeg"/><Relationship Id="rId32" Type="http://schemas.openxmlformats.org/officeDocument/2006/relationships/hyperlink" Target="http://www.trendhunter.com/id/89515" TargetMode="External"/><Relationship Id="rId37" Type="http://schemas.openxmlformats.org/officeDocument/2006/relationships/image" Target="../media/image195.png"/><Relationship Id="rId40" Type="http://schemas.openxmlformats.org/officeDocument/2006/relationships/image" Target="../media/image214.png"/><Relationship Id="rId5" Type="http://schemas.openxmlformats.org/officeDocument/2006/relationships/image" Target="../media/image46.jpg"/><Relationship Id="rId15" Type="http://schemas.openxmlformats.org/officeDocument/2006/relationships/image" Target="../media/image76.jpg"/><Relationship Id="rId23" Type="http://schemas.openxmlformats.org/officeDocument/2006/relationships/hyperlink" Target="http://www.trendhunter.com/id/79185" TargetMode="External"/><Relationship Id="rId28" Type="http://schemas.openxmlformats.org/officeDocument/2006/relationships/image" Target="../media/image207.png"/><Relationship Id="rId36" Type="http://schemas.openxmlformats.org/officeDocument/2006/relationships/image" Target="../media/image212.jpeg"/><Relationship Id="rId10" Type="http://schemas.openxmlformats.org/officeDocument/2006/relationships/image" Target="../media/image57.png"/><Relationship Id="rId19" Type="http://schemas.openxmlformats.org/officeDocument/2006/relationships/image" Target="../media/image201.png"/><Relationship Id="rId31" Type="http://schemas.openxmlformats.org/officeDocument/2006/relationships/image" Target="../media/image209.png"/><Relationship Id="rId4" Type="http://schemas.openxmlformats.org/officeDocument/2006/relationships/image" Target="../media/image52.jpg"/><Relationship Id="rId9" Type="http://schemas.openxmlformats.org/officeDocument/2006/relationships/image" Target="../media/image124.png"/><Relationship Id="rId14" Type="http://schemas.openxmlformats.org/officeDocument/2006/relationships/image" Target="../media/image90.jpg"/><Relationship Id="rId22" Type="http://schemas.openxmlformats.org/officeDocument/2006/relationships/image" Target="../media/image203.png"/><Relationship Id="rId27" Type="http://schemas.openxmlformats.org/officeDocument/2006/relationships/image" Target="../media/image206.jpeg"/><Relationship Id="rId30" Type="http://schemas.openxmlformats.org/officeDocument/2006/relationships/image" Target="../media/image208.jpeg"/><Relationship Id="rId35" Type="http://schemas.openxmlformats.org/officeDocument/2006/relationships/hyperlink" Target="http://www.trendhunter.com/id/56979"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54458" TargetMode="External"/><Relationship Id="rId39" Type="http://schemas.openxmlformats.org/officeDocument/2006/relationships/image" Target="../media/image230.jpeg"/><Relationship Id="rId3" Type="http://schemas.openxmlformats.org/officeDocument/2006/relationships/hyperlink" Target="http://www.trendhunter.com/id/56237" TargetMode="External"/><Relationship Id="rId21" Type="http://schemas.openxmlformats.org/officeDocument/2006/relationships/image" Target="../media/image219.jpeg"/><Relationship Id="rId34" Type="http://schemas.openxmlformats.org/officeDocument/2006/relationships/image" Target="../media/image227.png"/><Relationship Id="rId42" Type="http://schemas.openxmlformats.org/officeDocument/2006/relationships/hyperlink" Target="http://www.trendhunter.com/id/54582" TargetMode="External"/><Relationship Id="rId47" Type="http://schemas.openxmlformats.org/officeDocument/2006/relationships/image" Target="../media/image235.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17.jpeg"/><Relationship Id="rId25" Type="http://schemas.openxmlformats.org/officeDocument/2006/relationships/image" Target="../media/image187.png"/><Relationship Id="rId33" Type="http://schemas.openxmlformats.org/officeDocument/2006/relationships/image" Target="../media/image226.jpeg"/><Relationship Id="rId38" Type="http://schemas.openxmlformats.org/officeDocument/2006/relationships/hyperlink" Target="http://www.trendhunter.com/id/54393" TargetMode="External"/><Relationship Id="rId46" Type="http://schemas.openxmlformats.org/officeDocument/2006/relationships/image" Target="../media/image234.jpeg"/><Relationship Id="rId2" Type="http://schemas.openxmlformats.org/officeDocument/2006/relationships/image" Target="../media/image12.png"/><Relationship Id="rId16" Type="http://schemas.openxmlformats.org/officeDocument/2006/relationships/hyperlink" Target="http://www.trendhunter.com/id/56117" TargetMode="External"/><Relationship Id="rId20" Type="http://schemas.openxmlformats.org/officeDocument/2006/relationships/hyperlink" Target="http://www.trendhunter.com/id/46948" TargetMode="External"/><Relationship Id="rId29" Type="http://schemas.openxmlformats.org/officeDocument/2006/relationships/hyperlink" Target="http://www.trendhunter.com/id/36668" TargetMode="External"/><Relationship Id="rId41"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16.png"/><Relationship Id="rId24" Type="http://schemas.openxmlformats.org/officeDocument/2006/relationships/image" Target="../media/image221.jpeg"/><Relationship Id="rId32" Type="http://schemas.openxmlformats.org/officeDocument/2006/relationships/hyperlink" Target="http://www.trendhunter.com/id/38208" TargetMode="External"/><Relationship Id="rId37" Type="http://schemas.openxmlformats.org/officeDocument/2006/relationships/image" Target="../media/image229.png"/><Relationship Id="rId40" Type="http://schemas.openxmlformats.org/officeDocument/2006/relationships/image" Target="../media/image120.png"/><Relationship Id="rId45" Type="http://schemas.openxmlformats.org/officeDocument/2006/relationships/hyperlink" Target="http://www.trendhunter.com/id/54137" TargetMode="External"/><Relationship Id="rId5" Type="http://schemas.openxmlformats.org/officeDocument/2006/relationships/image" Target="../media/image46.jpg"/><Relationship Id="rId15" Type="http://schemas.openxmlformats.org/officeDocument/2006/relationships/image" Target="../media/image127.jpg"/><Relationship Id="rId23" Type="http://schemas.openxmlformats.org/officeDocument/2006/relationships/hyperlink" Target="http://www.trendhunter.com/id/51833" TargetMode="External"/><Relationship Id="rId28" Type="http://schemas.openxmlformats.org/officeDocument/2006/relationships/image" Target="../media/image223.png"/><Relationship Id="rId36" Type="http://schemas.openxmlformats.org/officeDocument/2006/relationships/image" Target="../media/image228.jpeg"/><Relationship Id="rId10" Type="http://schemas.openxmlformats.org/officeDocument/2006/relationships/image" Target="../media/image103.png"/><Relationship Id="rId19" Type="http://schemas.openxmlformats.org/officeDocument/2006/relationships/image" Target="../media/image218.png"/><Relationship Id="rId31" Type="http://schemas.openxmlformats.org/officeDocument/2006/relationships/image" Target="../media/image225.png"/><Relationship Id="rId44" Type="http://schemas.openxmlformats.org/officeDocument/2006/relationships/image" Target="../media/image233.png"/><Relationship Id="rId4" Type="http://schemas.openxmlformats.org/officeDocument/2006/relationships/image" Target="../media/image52.jpg"/><Relationship Id="rId9" Type="http://schemas.openxmlformats.org/officeDocument/2006/relationships/image" Target="../media/image215.png"/><Relationship Id="rId14" Type="http://schemas.openxmlformats.org/officeDocument/2006/relationships/image" Target="../media/image90.jpg"/><Relationship Id="rId22" Type="http://schemas.openxmlformats.org/officeDocument/2006/relationships/image" Target="../media/image220.png"/><Relationship Id="rId27" Type="http://schemas.openxmlformats.org/officeDocument/2006/relationships/image" Target="../media/image222.jpeg"/><Relationship Id="rId30" Type="http://schemas.openxmlformats.org/officeDocument/2006/relationships/image" Target="../media/image224.jpeg"/><Relationship Id="rId35" Type="http://schemas.openxmlformats.org/officeDocument/2006/relationships/hyperlink" Target="http://www.trendhunter.com/id/56197" TargetMode="External"/><Relationship Id="rId43" Type="http://schemas.openxmlformats.org/officeDocument/2006/relationships/image" Target="../media/image232.jpe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60314" TargetMode="External"/><Relationship Id="rId39" Type="http://schemas.openxmlformats.org/officeDocument/2006/relationships/image" Target="../media/image247.jpeg"/><Relationship Id="rId3" Type="http://schemas.openxmlformats.org/officeDocument/2006/relationships/hyperlink" Target="http://www.trendhunter.com/id/63089" TargetMode="External"/><Relationship Id="rId21" Type="http://schemas.openxmlformats.org/officeDocument/2006/relationships/image" Target="../media/image238.jpeg"/><Relationship Id="rId34" Type="http://schemas.openxmlformats.org/officeDocument/2006/relationships/image" Target="../media/image245.png"/><Relationship Id="rId42" Type="http://schemas.openxmlformats.org/officeDocument/2006/relationships/hyperlink" Target="http://www.trendhunter.com/id/58796" TargetMode="External"/><Relationship Id="rId47" Type="http://schemas.openxmlformats.org/officeDocument/2006/relationships/image" Target="../media/image252.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37.jpeg"/><Relationship Id="rId25" Type="http://schemas.openxmlformats.org/officeDocument/2006/relationships/image" Target="../media/image72.png"/><Relationship Id="rId33" Type="http://schemas.openxmlformats.org/officeDocument/2006/relationships/image" Target="../media/image244.jpeg"/><Relationship Id="rId38" Type="http://schemas.openxmlformats.org/officeDocument/2006/relationships/hyperlink" Target="http://www.trendhunter.com/id/57169" TargetMode="External"/><Relationship Id="rId46" Type="http://schemas.openxmlformats.org/officeDocument/2006/relationships/image" Target="../media/image251.jpeg"/><Relationship Id="rId2" Type="http://schemas.openxmlformats.org/officeDocument/2006/relationships/image" Target="../media/image51.png"/><Relationship Id="rId16" Type="http://schemas.openxmlformats.org/officeDocument/2006/relationships/hyperlink" Target="http://www.trendhunter.com/id/55510" TargetMode="External"/><Relationship Id="rId20" Type="http://schemas.openxmlformats.org/officeDocument/2006/relationships/hyperlink" Target="http://www.trendhunter.com/id/62455" TargetMode="External"/><Relationship Id="rId29" Type="http://schemas.openxmlformats.org/officeDocument/2006/relationships/hyperlink" Target="http://www.trendhunter.com/id/32968" TargetMode="External"/><Relationship Id="rId41" Type="http://schemas.openxmlformats.org/officeDocument/2006/relationships/image" Target="../media/image248.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16.png"/><Relationship Id="rId24" Type="http://schemas.openxmlformats.org/officeDocument/2006/relationships/image" Target="../media/image240.jpeg"/><Relationship Id="rId32" Type="http://schemas.openxmlformats.org/officeDocument/2006/relationships/hyperlink" Target="http://www.trendhunter.com/id/60181" TargetMode="External"/><Relationship Id="rId37" Type="http://schemas.openxmlformats.org/officeDocument/2006/relationships/image" Target="../media/image211.png"/><Relationship Id="rId40" Type="http://schemas.openxmlformats.org/officeDocument/2006/relationships/image" Target="../media/image120.png"/><Relationship Id="rId45" Type="http://schemas.openxmlformats.org/officeDocument/2006/relationships/hyperlink" Target="http://www.trendhunter.com/id/41028" TargetMode="External"/><Relationship Id="rId5" Type="http://schemas.openxmlformats.org/officeDocument/2006/relationships/image" Target="../media/image46.jpg"/><Relationship Id="rId15" Type="http://schemas.openxmlformats.org/officeDocument/2006/relationships/image" Target="../media/image127.jpg"/><Relationship Id="rId23" Type="http://schemas.openxmlformats.org/officeDocument/2006/relationships/hyperlink" Target="http://www.trendhunter.com/id/41153" TargetMode="External"/><Relationship Id="rId28" Type="http://schemas.openxmlformats.org/officeDocument/2006/relationships/image" Target="../media/image242.png"/><Relationship Id="rId36" Type="http://schemas.openxmlformats.org/officeDocument/2006/relationships/image" Target="../media/image246.jpeg"/><Relationship Id="rId10" Type="http://schemas.openxmlformats.org/officeDocument/2006/relationships/image" Target="../media/image236.png"/><Relationship Id="rId19" Type="http://schemas.openxmlformats.org/officeDocument/2006/relationships/image" Target="../media/image195.png"/><Relationship Id="rId31" Type="http://schemas.openxmlformats.org/officeDocument/2006/relationships/image" Target="../media/image149.png"/><Relationship Id="rId44" Type="http://schemas.openxmlformats.org/officeDocument/2006/relationships/image" Target="../media/image250.png"/><Relationship Id="rId4" Type="http://schemas.openxmlformats.org/officeDocument/2006/relationships/image" Target="../media/image52.jpg"/><Relationship Id="rId9" Type="http://schemas.openxmlformats.org/officeDocument/2006/relationships/image" Target="../media/image103.png"/><Relationship Id="rId14" Type="http://schemas.openxmlformats.org/officeDocument/2006/relationships/image" Target="../media/image90.jpg"/><Relationship Id="rId22" Type="http://schemas.openxmlformats.org/officeDocument/2006/relationships/image" Target="../media/image239.png"/><Relationship Id="rId27" Type="http://schemas.openxmlformats.org/officeDocument/2006/relationships/image" Target="../media/image241.jpeg"/><Relationship Id="rId30" Type="http://schemas.openxmlformats.org/officeDocument/2006/relationships/image" Target="../media/image243.jpeg"/><Relationship Id="rId35" Type="http://schemas.openxmlformats.org/officeDocument/2006/relationships/hyperlink" Target="http://www.trendhunter.com/id/55626" TargetMode="External"/><Relationship Id="rId43" Type="http://schemas.openxmlformats.org/officeDocument/2006/relationships/image" Target="../media/image249.jpeg"/></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2.png"/><Relationship Id="rId26" Type="http://schemas.openxmlformats.org/officeDocument/2006/relationships/image" Target="../media/image259.png"/><Relationship Id="rId3" Type="http://schemas.openxmlformats.org/officeDocument/2006/relationships/hyperlink" Target="http://www.trendhunter.com/id/55663" TargetMode="External"/><Relationship Id="rId21" Type="http://schemas.openxmlformats.org/officeDocument/2006/relationships/image" Target="../media/image256.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54.jpeg"/><Relationship Id="rId25" Type="http://schemas.openxmlformats.org/officeDocument/2006/relationships/image" Target="../media/image258.jpeg"/><Relationship Id="rId2" Type="http://schemas.openxmlformats.org/officeDocument/2006/relationships/image" Target="../media/image12.png"/><Relationship Id="rId16" Type="http://schemas.openxmlformats.org/officeDocument/2006/relationships/hyperlink" Target="http://www.trendhunter.com/id/43351" TargetMode="External"/><Relationship Id="rId20" Type="http://schemas.openxmlformats.org/officeDocument/2006/relationships/hyperlink" Target="http://www.trendhunter.com/id/32967" TargetMode="External"/><Relationship Id="rId29" Type="http://schemas.openxmlformats.org/officeDocument/2006/relationships/image" Target="../media/image26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53.png"/><Relationship Id="rId24" Type="http://schemas.openxmlformats.org/officeDocument/2006/relationships/hyperlink" Target="http://www.trendhunter.com/id/55322" TargetMode="External"/><Relationship Id="rId32" Type="http://schemas.openxmlformats.org/officeDocument/2006/relationships/image" Target="../media/image263.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image" Target="../media/image257.png"/><Relationship Id="rId28" Type="http://schemas.openxmlformats.org/officeDocument/2006/relationships/image" Target="../media/image260.jpeg"/><Relationship Id="rId10" Type="http://schemas.openxmlformats.org/officeDocument/2006/relationships/image" Target="../media/image88.png"/><Relationship Id="rId19" Type="http://schemas.openxmlformats.org/officeDocument/2006/relationships/image" Target="../media/image255.png"/><Relationship Id="rId31" Type="http://schemas.openxmlformats.org/officeDocument/2006/relationships/image" Target="../media/image262.jpeg"/><Relationship Id="rId4" Type="http://schemas.openxmlformats.org/officeDocument/2006/relationships/image" Target="../media/image52.jpg"/><Relationship Id="rId9" Type="http://schemas.openxmlformats.org/officeDocument/2006/relationships/image" Target="../media/image183.png"/><Relationship Id="rId14" Type="http://schemas.openxmlformats.org/officeDocument/2006/relationships/image" Target="../media/image153.jpg"/><Relationship Id="rId22" Type="http://schemas.openxmlformats.org/officeDocument/2006/relationships/image" Target="../media/image65.png"/><Relationship Id="rId27" Type="http://schemas.openxmlformats.org/officeDocument/2006/relationships/hyperlink" Target="http://www.trendhunter.com/id/48832" TargetMode="External"/><Relationship Id="rId30" Type="http://schemas.openxmlformats.org/officeDocument/2006/relationships/hyperlink" Target="http://www.trendhunter.com/id/34159"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2.png"/><Relationship Id="rId26" Type="http://schemas.openxmlformats.org/officeDocument/2006/relationships/image" Target="../media/image273.png"/><Relationship Id="rId3" Type="http://schemas.openxmlformats.org/officeDocument/2006/relationships/hyperlink" Target="http://www.trendhunter.com/id/192468" TargetMode="External"/><Relationship Id="rId21" Type="http://schemas.openxmlformats.org/officeDocument/2006/relationships/image" Target="../media/image270.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68.jpeg"/><Relationship Id="rId25" Type="http://schemas.openxmlformats.org/officeDocument/2006/relationships/image" Target="../media/image272.jpeg"/><Relationship Id="rId2" Type="http://schemas.openxmlformats.org/officeDocument/2006/relationships/image" Target="../media/image87.png"/><Relationship Id="rId16" Type="http://schemas.openxmlformats.org/officeDocument/2006/relationships/hyperlink" Target="http://www.trendhunter.com/id/157890" TargetMode="External"/><Relationship Id="rId20" Type="http://schemas.openxmlformats.org/officeDocument/2006/relationships/hyperlink" Target="http://www.trendhunter.com/id/166725" TargetMode="External"/><Relationship Id="rId29" Type="http://schemas.openxmlformats.org/officeDocument/2006/relationships/image" Target="../media/image275.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66.png"/><Relationship Id="rId24" Type="http://schemas.openxmlformats.org/officeDocument/2006/relationships/hyperlink" Target="http://www.trendhunter.com/id/192299" TargetMode="External"/><Relationship Id="rId32" Type="http://schemas.openxmlformats.org/officeDocument/2006/relationships/image" Target="../media/image261.png"/><Relationship Id="rId5" Type="http://schemas.openxmlformats.org/officeDocument/2006/relationships/image" Target="../media/image46.jpg"/><Relationship Id="rId15" Type="http://schemas.openxmlformats.org/officeDocument/2006/relationships/image" Target="../media/image76.jpg"/><Relationship Id="rId23" Type="http://schemas.openxmlformats.org/officeDocument/2006/relationships/image" Target="../media/image271.png"/><Relationship Id="rId28" Type="http://schemas.openxmlformats.org/officeDocument/2006/relationships/image" Target="../media/image274.jpeg"/><Relationship Id="rId10" Type="http://schemas.openxmlformats.org/officeDocument/2006/relationships/image" Target="../media/image265.png"/><Relationship Id="rId19" Type="http://schemas.openxmlformats.org/officeDocument/2006/relationships/image" Target="../media/image269.png"/><Relationship Id="rId31" Type="http://schemas.openxmlformats.org/officeDocument/2006/relationships/image" Target="../media/image276.jpeg"/><Relationship Id="rId4" Type="http://schemas.openxmlformats.org/officeDocument/2006/relationships/image" Target="../media/image52.jpg"/><Relationship Id="rId9" Type="http://schemas.openxmlformats.org/officeDocument/2006/relationships/image" Target="../media/image264.png"/><Relationship Id="rId14" Type="http://schemas.openxmlformats.org/officeDocument/2006/relationships/image" Target="../media/image267.jpg"/><Relationship Id="rId22" Type="http://schemas.openxmlformats.org/officeDocument/2006/relationships/image" Target="../media/image65.png"/><Relationship Id="rId27" Type="http://schemas.openxmlformats.org/officeDocument/2006/relationships/hyperlink" Target="http://www.trendhunter.com/id/177253" TargetMode="External"/><Relationship Id="rId30" Type="http://schemas.openxmlformats.org/officeDocument/2006/relationships/hyperlink" Target="http://www.trendhunter.com/id/175659"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49514" TargetMode="External"/><Relationship Id="rId3" Type="http://schemas.openxmlformats.org/officeDocument/2006/relationships/hyperlink" Target="http://www.trendhunter.com/id/183835" TargetMode="External"/><Relationship Id="rId21" Type="http://schemas.openxmlformats.org/officeDocument/2006/relationships/image" Target="../media/image281.jpeg"/><Relationship Id="rId34" Type="http://schemas.openxmlformats.org/officeDocument/2006/relationships/image" Target="../media/image211.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79.jpeg"/><Relationship Id="rId25" Type="http://schemas.openxmlformats.org/officeDocument/2006/relationships/image" Target="../media/image275.png"/><Relationship Id="rId33" Type="http://schemas.openxmlformats.org/officeDocument/2006/relationships/image" Target="../media/image287.jpeg"/><Relationship Id="rId2" Type="http://schemas.openxmlformats.org/officeDocument/2006/relationships/image" Target="../media/image277.png"/><Relationship Id="rId16" Type="http://schemas.openxmlformats.org/officeDocument/2006/relationships/hyperlink" Target="http://www.trendhunter.com/id/157051" TargetMode="External"/><Relationship Id="rId20" Type="http://schemas.openxmlformats.org/officeDocument/2006/relationships/hyperlink" Target="http://www.trendhunter.com/id/183660" TargetMode="External"/><Relationship Id="rId29" Type="http://schemas.openxmlformats.org/officeDocument/2006/relationships/hyperlink" Target="http://www.trendhunter.com/id/171647"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83.png"/><Relationship Id="rId24" Type="http://schemas.openxmlformats.org/officeDocument/2006/relationships/image" Target="../media/image283.jpeg"/><Relationship Id="rId32" Type="http://schemas.openxmlformats.org/officeDocument/2006/relationships/hyperlink" Target="http://www.trendhunter.com/id/180031" TargetMode="External"/><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77800" TargetMode="External"/><Relationship Id="rId28" Type="http://schemas.openxmlformats.org/officeDocument/2006/relationships/image" Target="../media/image118.png"/><Relationship Id="rId10" Type="http://schemas.openxmlformats.org/officeDocument/2006/relationships/image" Target="../media/image278.png"/><Relationship Id="rId19" Type="http://schemas.openxmlformats.org/officeDocument/2006/relationships/image" Target="../media/image280.png"/><Relationship Id="rId31" Type="http://schemas.openxmlformats.org/officeDocument/2006/relationships/image" Target="../media/image286.png"/><Relationship Id="rId4" Type="http://schemas.openxmlformats.org/officeDocument/2006/relationships/image" Target="../media/image52.jpg"/><Relationship Id="rId9" Type="http://schemas.openxmlformats.org/officeDocument/2006/relationships/image" Target="../media/image104.png"/><Relationship Id="rId14" Type="http://schemas.openxmlformats.org/officeDocument/2006/relationships/image" Target="../media/image267.jpg"/><Relationship Id="rId22" Type="http://schemas.openxmlformats.org/officeDocument/2006/relationships/image" Target="../media/image282.png"/><Relationship Id="rId27" Type="http://schemas.openxmlformats.org/officeDocument/2006/relationships/image" Target="../media/image284.jpeg"/><Relationship Id="rId30" Type="http://schemas.openxmlformats.org/officeDocument/2006/relationships/image" Target="../media/image285.jpe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2.png"/><Relationship Id="rId26" Type="http://schemas.openxmlformats.org/officeDocument/2006/relationships/image" Target="../media/image261.png"/><Relationship Id="rId3" Type="http://schemas.openxmlformats.org/officeDocument/2006/relationships/hyperlink" Target="http://www.trendhunter.com/id/182084" TargetMode="External"/><Relationship Id="rId21" Type="http://schemas.openxmlformats.org/officeDocument/2006/relationships/image" Target="../media/image290.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88.jpeg"/><Relationship Id="rId25" Type="http://schemas.openxmlformats.org/officeDocument/2006/relationships/image" Target="../media/image292.jpeg"/><Relationship Id="rId2" Type="http://schemas.openxmlformats.org/officeDocument/2006/relationships/image" Target="../media/image277.png"/><Relationship Id="rId16" Type="http://schemas.openxmlformats.org/officeDocument/2006/relationships/hyperlink" Target="http://www.trendhunter.com/id/131701" TargetMode="External"/><Relationship Id="rId20" Type="http://schemas.openxmlformats.org/officeDocument/2006/relationships/hyperlink" Target="http://www.trendhunter.com/id/104843" TargetMode="External"/><Relationship Id="rId29" Type="http://schemas.openxmlformats.org/officeDocument/2006/relationships/image" Target="../media/image294.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83.png"/><Relationship Id="rId24" Type="http://schemas.openxmlformats.org/officeDocument/2006/relationships/hyperlink" Target="http://www.trendhunter.com/id/135296" TargetMode="External"/><Relationship Id="rId5" Type="http://schemas.openxmlformats.org/officeDocument/2006/relationships/image" Target="../media/image46.jpg"/><Relationship Id="rId15" Type="http://schemas.openxmlformats.org/officeDocument/2006/relationships/image" Target="../media/image60.jpg"/><Relationship Id="rId23" Type="http://schemas.openxmlformats.org/officeDocument/2006/relationships/image" Target="../media/image291.png"/><Relationship Id="rId28" Type="http://schemas.openxmlformats.org/officeDocument/2006/relationships/image" Target="../media/image293.jpeg"/><Relationship Id="rId10" Type="http://schemas.openxmlformats.org/officeDocument/2006/relationships/image" Target="../media/image264.png"/><Relationship Id="rId19" Type="http://schemas.openxmlformats.org/officeDocument/2006/relationships/image" Target="../media/image289.png"/><Relationship Id="rId31" Type="http://schemas.openxmlformats.org/officeDocument/2006/relationships/image" Target="../media/image295.jpeg"/><Relationship Id="rId4" Type="http://schemas.openxmlformats.org/officeDocument/2006/relationships/image" Target="../media/image52.jpg"/><Relationship Id="rId9" Type="http://schemas.openxmlformats.org/officeDocument/2006/relationships/image" Target="../media/image102.png"/><Relationship Id="rId14" Type="http://schemas.openxmlformats.org/officeDocument/2006/relationships/image" Target="../media/image153.jpg"/><Relationship Id="rId22" Type="http://schemas.openxmlformats.org/officeDocument/2006/relationships/image" Target="../media/image65.png"/><Relationship Id="rId27" Type="http://schemas.openxmlformats.org/officeDocument/2006/relationships/hyperlink" Target="http://www.trendhunter.com/id/123806" TargetMode="External"/><Relationship Id="rId30" Type="http://schemas.openxmlformats.org/officeDocument/2006/relationships/hyperlink" Target="http://www.trendhunter.com/id/10684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51585" TargetMode="External"/><Relationship Id="rId39" Type="http://schemas.openxmlformats.org/officeDocument/2006/relationships/image" Target="../media/image306.jpeg"/><Relationship Id="rId3" Type="http://schemas.openxmlformats.org/officeDocument/2006/relationships/hyperlink" Target="http://www.trendhunter.com/id/55661" TargetMode="External"/><Relationship Id="rId21" Type="http://schemas.openxmlformats.org/officeDocument/2006/relationships/image" Target="../media/image298.jpeg"/><Relationship Id="rId34" Type="http://schemas.openxmlformats.org/officeDocument/2006/relationships/image" Target="../media/image20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96.jpeg"/><Relationship Id="rId25" Type="http://schemas.openxmlformats.org/officeDocument/2006/relationships/image" Target="../media/image301.png"/><Relationship Id="rId33" Type="http://schemas.openxmlformats.org/officeDocument/2006/relationships/image" Target="../media/image208.jpeg"/><Relationship Id="rId38" Type="http://schemas.openxmlformats.org/officeDocument/2006/relationships/hyperlink" Target="http://www.trendhunter.com/id/53425" TargetMode="External"/><Relationship Id="rId2" Type="http://schemas.openxmlformats.org/officeDocument/2006/relationships/image" Target="../media/image12.png"/><Relationship Id="rId16" Type="http://schemas.openxmlformats.org/officeDocument/2006/relationships/hyperlink" Target="http://www.trendhunter.com/id/40866" TargetMode="External"/><Relationship Id="rId20" Type="http://schemas.openxmlformats.org/officeDocument/2006/relationships/hyperlink" Target="http://www.trendhunter.com/id/33331" TargetMode="External"/><Relationship Id="rId29" Type="http://schemas.openxmlformats.org/officeDocument/2006/relationships/hyperlink" Target="http://www.trendhunter.com/id/52432"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53.png"/><Relationship Id="rId24" Type="http://schemas.openxmlformats.org/officeDocument/2006/relationships/image" Target="../media/image300.jpeg"/><Relationship Id="rId32" Type="http://schemas.openxmlformats.org/officeDocument/2006/relationships/hyperlink" Target="http://www.trendhunter.com/id/54091" TargetMode="External"/><Relationship Id="rId37" Type="http://schemas.openxmlformats.org/officeDocument/2006/relationships/image" Target="../media/image211.png"/><Relationship Id="rId40" Type="http://schemas.openxmlformats.org/officeDocument/2006/relationships/image" Target="../media/image307.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36435" TargetMode="External"/><Relationship Id="rId28" Type="http://schemas.openxmlformats.org/officeDocument/2006/relationships/image" Target="../media/image303.png"/><Relationship Id="rId36" Type="http://schemas.openxmlformats.org/officeDocument/2006/relationships/image" Target="../media/image305.jpeg"/><Relationship Id="rId10" Type="http://schemas.openxmlformats.org/officeDocument/2006/relationships/image" Target="../media/image75.png"/><Relationship Id="rId19" Type="http://schemas.openxmlformats.org/officeDocument/2006/relationships/image" Target="../media/image297.png"/><Relationship Id="rId31" Type="http://schemas.openxmlformats.org/officeDocument/2006/relationships/image" Target="../media/image72.png"/><Relationship Id="rId4" Type="http://schemas.openxmlformats.org/officeDocument/2006/relationships/image" Target="../media/image52.jpg"/><Relationship Id="rId9" Type="http://schemas.openxmlformats.org/officeDocument/2006/relationships/image" Target="../media/image88.png"/><Relationship Id="rId14" Type="http://schemas.openxmlformats.org/officeDocument/2006/relationships/image" Target="../media/image153.jpg"/><Relationship Id="rId22" Type="http://schemas.openxmlformats.org/officeDocument/2006/relationships/image" Target="../media/image299.png"/><Relationship Id="rId27" Type="http://schemas.openxmlformats.org/officeDocument/2006/relationships/image" Target="../media/image302.jpeg"/><Relationship Id="rId30" Type="http://schemas.openxmlformats.org/officeDocument/2006/relationships/image" Target="../media/image304.jpeg"/><Relationship Id="rId35" Type="http://schemas.openxmlformats.org/officeDocument/2006/relationships/hyperlink" Target="http://www.trendhunter.com/id/54393"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309.png"/><Relationship Id="rId26" Type="http://schemas.openxmlformats.org/officeDocument/2006/relationships/image" Target="../media/image310.jpeg"/><Relationship Id="rId39" Type="http://schemas.openxmlformats.org/officeDocument/2006/relationships/image" Target="../media/image120.png"/><Relationship Id="rId3" Type="http://schemas.openxmlformats.org/officeDocument/2006/relationships/hyperlink" Target="http://www.trendhunter.com/id/55584" TargetMode="External"/><Relationship Id="rId21" Type="http://schemas.openxmlformats.org/officeDocument/2006/relationships/image" Target="../media/image297.png"/><Relationship Id="rId34" Type="http://schemas.openxmlformats.org/officeDocument/2006/relationships/hyperlink" Target="http://www.trendhunter.com/id/35005" TargetMode="External"/><Relationship Id="rId42" Type="http://schemas.openxmlformats.org/officeDocument/2006/relationships/image" Target="../media/image319.jpeg"/><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35900" TargetMode="External"/><Relationship Id="rId33" Type="http://schemas.openxmlformats.org/officeDocument/2006/relationships/image" Target="../media/image314.png"/><Relationship Id="rId38" Type="http://schemas.openxmlformats.org/officeDocument/2006/relationships/image" Target="../media/image317.jpeg"/><Relationship Id="rId2" Type="http://schemas.openxmlformats.org/officeDocument/2006/relationships/image" Target="../media/image12.png"/><Relationship Id="rId16" Type="http://schemas.openxmlformats.org/officeDocument/2006/relationships/image" Target="../media/image308.jpeg"/><Relationship Id="rId20" Type="http://schemas.openxmlformats.org/officeDocument/2006/relationships/image" Target="../media/image296.jpeg"/><Relationship Id="rId29" Type="http://schemas.openxmlformats.org/officeDocument/2006/relationships/image" Target="../media/image312.jpeg"/><Relationship Id="rId41" Type="http://schemas.openxmlformats.org/officeDocument/2006/relationships/hyperlink" Target="http://www.trendhunter.com/id/48308"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195.png"/><Relationship Id="rId32" Type="http://schemas.openxmlformats.org/officeDocument/2006/relationships/image" Target="../media/image313.jpeg"/><Relationship Id="rId37" Type="http://schemas.openxmlformats.org/officeDocument/2006/relationships/hyperlink" Target="http://www.trendhunter.com/id/42815" TargetMode="External"/><Relationship Id="rId40" Type="http://schemas.openxmlformats.org/officeDocument/2006/relationships/image" Target="../media/image318.png"/><Relationship Id="rId5" Type="http://schemas.openxmlformats.org/officeDocument/2006/relationships/image" Target="../media/image46.jpg"/><Relationship Id="rId15" Type="http://schemas.openxmlformats.org/officeDocument/2006/relationships/hyperlink" Target="http://www.trendhunter.com/id/40842" TargetMode="External"/><Relationship Id="rId23" Type="http://schemas.openxmlformats.org/officeDocument/2006/relationships/image" Target="../media/image237.jpeg"/><Relationship Id="rId28" Type="http://schemas.openxmlformats.org/officeDocument/2006/relationships/hyperlink" Target="http://www.trendhunter.com/id/49889" TargetMode="External"/><Relationship Id="rId36" Type="http://schemas.openxmlformats.org/officeDocument/2006/relationships/image" Target="../media/image316.png"/><Relationship Id="rId10" Type="http://schemas.openxmlformats.org/officeDocument/2006/relationships/image" Target="../media/image253.png"/><Relationship Id="rId19" Type="http://schemas.openxmlformats.org/officeDocument/2006/relationships/hyperlink" Target="http://www.trendhunter.com/id/40866" TargetMode="External"/><Relationship Id="rId31" Type="http://schemas.openxmlformats.org/officeDocument/2006/relationships/hyperlink" Target="http://www.trendhunter.com/id/52251" TargetMode="External"/><Relationship Id="rId4" Type="http://schemas.openxmlformats.org/officeDocument/2006/relationships/image" Target="../media/image52.jpg"/><Relationship Id="rId9" Type="http://schemas.openxmlformats.org/officeDocument/2006/relationships/image" Target="../media/image103.png"/><Relationship Id="rId14" Type="http://schemas.openxmlformats.org/officeDocument/2006/relationships/image" Target="../media/image127.jpg"/><Relationship Id="rId22" Type="http://schemas.openxmlformats.org/officeDocument/2006/relationships/hyperlink" Target="http://www.trendhunter.com/id/55510" TargetMode="External"/><Relationship Id="rId27" Type="http://schemas.openxmlformats.org/officeDocument/2006/relationships/image" Target="../media/image311.png"/><Relationship Id="rId30" Type="http://schemas.openxmlformats.org/officeDocument/2006/relationships/image" Target="../media/image299.png"/><Relationship Id="rId35" Type="http://schemas.openxmlformats.org/officeDocument/2006/relationships/image" Target="../media/image315.jpeg"/><Relationship Id="rId43" Type="http://schemas.openxmlformats.org/officeDocument/2006/relationships/image" Target="../media/image320.png"/></Relationships>
</file>

<file path=ppt/slides/_rels/slide26.xml.rels><?xml version="1.0" encoding="UTF-8" standalone="yes"?>
<Relationships xmlns="http://schemas.openxmlformats.org/package/2006/relationships"><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53292" TargetMode="External"/><Relationship Id="rId39" Type="http://schemas.openxmlformats.org/officeDocument/2006/relationships/hyperlink" Target="http://www.trendhunter.com/id/49889" TargetMode="External"/><Relationship Id="rId3" Type="http://schemas.openxmlformats.org/officeDocument/2006/relationships/hyperlink" Target="http://www.trendhunter.com/id/53994" TargetMode="External"/><Relationship Id="rId21" Type="http://schemas.openxmlformats.org/officeDocument/2006/relationships/image" Target="../media/image321.jpeg"/><Relationship Id="rId34" Type="http://schemas.openxmlformats.org/officeDocument/2006/relationships/image" Target="../media/image329.png"/><Relationship Id="rId42" Type="http://schemas.openxmlformats.org/officeDocument/2006/relationships/hyperlink" Target="http://www.trendhunter.com/id/51585" TargetMode="External"/><Relationship Id="rId47" Type="http://schemas.openxmlformats.org/officeDocument/2006/relationships/image" Target="../media/image337.png"/><Relationship Id="rId50" Type="http://schemas.openxmlformats.org/officeDocument/2006/relationships/image" Target="../media/image33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221.jpeg"/><Relationship Id="rId25" Type="http://schemas.openxmlformats.org/officeDocument/2006/relationships/image" Target="../media/image323.png"/><Relationship Id="rId33" Type="http://schemas.openxmlformats.org/officeDocument/2006/relationships/image" Target="../media/image328.jpeg"/><Relationship Id="rId38" Type="http://schemas.openxmlformats.org/officeDocument/2006/relationships/image" Target="../media/image331.png"/><Relationship Id="rId46" Type="http://schemas.openxmlformats.org/officeDocument/2006/relationships/image" Target="../media/image336.jpeg"/><Relationship Id="rId2" Type="http://schemas.openxmlformats.org/officeDocument/2006/relationships/image" Target="../media/image12.png"/><Relationship Id="rId16" Type="http://schemas.openxmlformats.org/officeDocument/2006/relationships/hyperlink" Target="http://www.trendhunter.com/id/51833" TargetMode="External"/><Relationship Id="rId20" Type="http://schemas.openxmlformats.org/officeDocument/2006/relationships/hyperlink" Target="http://www.trendhunter.com/id/42700" TargetMode="External"/><Relationship Id="rId29" Type="http://schemas.openxmlformats.org/officeDocument/2006/relationships/hyperlink" Target="http://www.trendhunter.com/id/50264" TargetMode="External"/><Relationship Id="rId41" Type="http://schemas.openxmlformats.org/officeDocument/2006/relationships/image" Target="../media/image33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53.png"/><Relationship Id="rId24" Type="http://schemas.openxmlformats.org/officeDocument/2006/relationships/image" Target="../media/image322.jpeg"/><Relationship Id="rId32" Type="http://schemas.openxmlformats.org/officeDocument/2006/relationships/hyperlink" Target="http://www.trendhunter.com/id/51648" TargetMode="External"/><Relationship Id="rId37" Type="http://schemas.openxmlformats.org/officeDocument/2006/relationships/image" Target="../media/image120.png"/><Relationship Id="rId40" Type="http://schemas.openxmlformats.org/officeDocument/2006/relationships/image" Target="../media/image332.jpeg"/><Relationship Id="rId45" Type="http://schemas.openxmlformats.org/officeDocument/2006/relationships/hyperlink" Target="http://www.trendhunter.com/id/48325" TargetMode="External"/><Relationship Id="rId53" Type="http://schemas.openxmlformats.org/officeDocument/2006/relationships/image" Target="../media/image341.png"/><Relationship Id="rId5" Type="http://schemas.openxmlformats.org/officeDocument/2006/relationships/image" Target="../media/image46.jpg"/><Relationship Id="rId15" Type="http://schemas.openxmlformats.org/officeDocument/2006/relationships/image" Target="../media/image127.jpg"/><Relationship Id="rId23" Type="http://schemas.openxmlformats.org/officeDocument/2006/relationships/hyperlink" Target="http://www.trendhunter.com/id/50324" TargetMode="External"/><Relationship Id="rId28" Type="http://schemas.openxmlformats.org/officeDocument/2006/relationships/image" Target="../media/image325.png"/><Relationship Id="rId36" Type="http://schemas.openxmlformats.org/officeDocument/2006/relationships/image" Target="../media/image330.jpeg"/><Relationship Id="rId49" Type="http://schemas.openxmlformats.org/officeDocument/2006/relationships/image" Target="../media/image338.jpeg"/><Relationship Id="rId10" Type="http://schemas.openxmlformats.org/officeDocument/2006/relationships/image" Target="../media/image88.png"/><Relationship Id="rId19" Type="http://schemas.openxmlformats.org/officeDocument/2006/relationships/image" Target="../media/image187.png"/><Relationship Id="rId31" Type="http://schemas.openxmlformats.org/officeDocument/2006/relationships/image" Target="../media/image327.png"/><Relationship Id="rId44" Type="http://schemas.openxmlformats.org/officeDocument/2006/relationships/image" Target="../media/image335.png"/><Relationship Id="rId52" Type="http://schemas.openxmlformats.org/officeDocument/2006/relationships/image" Target="../media/image340.jpe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116.png"/><Relationship Id="rId27" Type="http://schemas.openxmlformats.org/officeDocument/2006/relationships/image" Target="../media/image324.jpeg"/><Relationship Id="rId30" Type="http://schemas.openxmlformats.org/officeDocument/2006/relationships/image" Target="../media/image326.jpeg"/><Relationship Id="rId35" Type="http://schemas.openxmlformats.org/officeDocument/2006/relationships/hyperlink" Target="http://www.trendhunter.com/id/49271" TargetMode="External"/><Relationship Id="rId43" Type="http://schemas.openxmlformats.org/officeDocument/2006/relationships/image" Target="../media/image334.jpeg"/><Relationship Id="rId48" Type="http://schemas.openxmlformats.org/officeDocument/2006/relationships/hyperlink" Target="http://www.trendhunter.com/id/48782" TargetMode="External"/><Relationship Id="rId8" Type="http://schemas.openxmlformats.org/officeDocument/2006/relationships/image" Target="../media/image55.png"/><Relationship Id="rId51" Type="http://schemas.openxmlformats.org/officeDocument/2006/relationships/hyperlink" Target="http://www.trendhunter.com/id/53425"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26.jpg"/><Relationship Id="rId18" Type="http://schemas.openxmlformats.org/officeDocument/2006/relationships/image" Target="../media/image62.png"/><Relationship Id="rId26" Type="http://schemas.openxmlformats.org/officeDocument/2006/relationships/image" Target="../media/image133.png"/><Relationship Id="rId3" Type="http://schemas.openxmlformats.org/officeDocument/2006/relationships/hyperlink" Target="http://www.trendhunter.com/id/59256" TargetMode="External"/><Relationship Id="rId21" Type="http://schemas.openxmlformats.org/officeDocument/2006/relationships/image" Target="../media/image345.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343.jpeg"/><Relationship Id="rId25" Type="http://schemas.openxmlformats.org/officeDocument/2006/relationships/image" Target="../media/image347.jpeg"/><Relationship Id="rId2" Type="http://schemas.openxmlformats.org/officeDocument/2006/relationships/image" Target="../media/image12.png"/><Relationship Id="rId16" Type="http://schemas.openxmlformats.org/officeDocument/2006/relationships/hyperlink" Target="http://www.trendhunter.com/id/1121" TargetMode="External"/><Relationship Id="rId20" Type="http://schemas.openxmlformats.org/officeDocument/2006/relationships/hyperlink" Target="http://www.trendhunter.com/id/7769" TargetMode="External"/><Relationship Id="rId29" Type="http://schemas.openxmlformats.org/officeDocument/2006/relationships/image" Target="../media/image23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42.png"/><Relationship Id="rId24" Type="http://schemas.openxmlformats.org/officeDocument/2006/relationships/hyperlink" Target="http://www.trendhunter.com/id/2401" TargetMode="External"/><Relationship Id="rId32" Type="http://schemas.openxmlformats.org/officeDocument/2006/relationships/image" Target="../media/image350.png"/><Relationship Id="rId5" Type="http://schemas.openxmlformats.org/officeDocument/2006/relationships/image" Target="../media/image46.jpg"/><Relationship Id="rId15" Type="http://schemas.openxmlformats.org/officeDocument/2006/relationships/image" Target="../media/image127.jpg"/><Relationship Id="rId23" Type="http://schemas.openxmlformats.org/officeDocument/2006/relationships/image" Target="../media/image346.png"/><Relationship Id="rId28" Type="http://schemas.openxmlformats.org/officeDocument/2006/relationships/image" Target="../media/image348.jpeg"/><Relationship Id="rId10" Type="http://schemas.openxmlformats.org/officeDocument/2006/relationships/image" Target="../media/image102.png"/><Relationship Id="rId19" Type="http://schemas.openxmlformats.org/officeDocument/2006/relationships/image" Target="../media/image344.png"/><Relationship Id="rId31" Type="http://schemas.openxmlformats.org/officeDocument/2006/relationships/image" Target="../media/image349.jpeg"/><Relationship Id="rId4" Type="http://schemas.openxmlformats.org/officeDocument/2006/relationships/image" Target="../media/image52.jpg"/><Relationship Id="rId9" Type="http://schemas.openxmlformats.org/officeDocument/2006/relationships/image" Target="../media/image264.png"/><Relationship Id="rId14" Type="http://schemas.openxmlformats.org/officeDocument/2006/relationships/image" Target="../media/image59.jpg"/><Relationship Id="rId22" Type="http://schemas.openxmlformats.org/officeDocument/2006/relationships/image" Target="../media/image65.png"/><Relationship Id="rId27" Type="http://schemas.openxmlformats.org/officeDocument/2006/relationships/hyperlink" Target="http://www.trendhunter.com/id/7185" TargetMode="External"/><Relationship Id="rId30" Type="http://schemas.openxmlformats.org/officeDocument/2006/relationships/hyperlink" Target="http://www.trendhunter.com/id/312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88094" TargetMode="External"/><Relationship Id="rId26" Type="http://schemas.openxmlformats.org/officeDocument/2006/relationships/image" Target="../media/image360.png"/><Relationship Id="rId3" Type="http://schemas.openxmlformats.org/officeDocument/2006/relationships/hyperlink" Target="http://www.trendhunter.com/id/199440" TargetMode="External"/><Relationship Id="rId21" Type="http://schemas.openxmlformats.org/officeDocument/2006/relationships/hyperlink" Target="http://www.trendhunter.com/id/180435" TargetMode="External"/><Relationship Id="rId34" Type="http://schemas.openxmlformats.org/officeDocument/2006/relationships/hyperlink" Target="http://www.trendhunter.com/id/192713" TargetMode="External"/><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354.png"/><Relationship Id="rId25" Type="http://schemas.openxmlformats.org/officeDocument/2006/relationships/image" Target="../media/image359.jpeg"/><Relationship Id="rId33" Type="http://schemas.openxmlformats.org/officeDocument/2006/relationships/image" Target="../media/image364.jpe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356.png"/><Relationship Id="rId29" Type="http://schemas.openxmlformats.org/officeDocument/2006/relationships/image" Target="../media/image362.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96939" TargetMode="External"/><Relationship Id="rId32" Type="http://schemas.openxmlformats.org/officeDocument/2006/relationships/hyperlink" Target="http://www.trendhunter.com/id/192225" TargetMode="External"/><Relationship Id="rId5" Type="http://schemas.openxmlformats.org/officeDocument/2006/relationships/image" Target="../media/image46.jpg"/><Relationship Id="rId15" Type="http://schemas.openxmlformats.org/officeDocument/2006/relationships/image" Target="../media/image353.jpeg"/><Relationship Id="rId23" Type="http://schemas.openxmlformats.org/officeDocument/2006/relationships/image" Target="../media/image358.png"/><Relationship Id="rId28" Type="http://schemas.openxmlformats.org/officeDocument/2006/relationships/image" Target="../media/image361.jpeg"/><Relationship Id="rId36" Type="http://schemas.openxmlformats.org/officeDocument/2006/relationships/image" Target="../media/image366.png"/><Relationship Id="rId10" Type="http://schemas.openxmlformats.org/officeDocument/2006/relationships/hyperlink" Target="http://www.trendhunter.com/trendreports" TargetMode="External"/><Relationship Id="rId19" Type="http://schemas.openxmlformats.org/officeDocument/2006/relationships/image" Target="../media/image355.jpeg"/><Relationship Id="rId31" Type="http://schemas.openxmlformats.org/officeDocument/2006/relationships/image" Target="../media/image363.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91803" TargetMode="External"/><Relationship Id="rId22" Type="http://schemas.openxmlformats.org/officeDocument/2006/relationships/image" Target="../media/image357.jpeg"/><Relationship Id="rId27" Type="http://schemas.openxmlformats.org/officeDocument/2006/relationships/hyperlink" Target="http://www.trendhunter.com/id/197949" TargetMode="External"/><Relationship Id="rId30" Type="http://schemas.openxmlformats.org/officeDocument/2006/relationships/hyperlink" Target="http://www.trendhunter.com/id/196509" TargetMode="External"/><Relationship Id="rId35" Type="http://schemas.openxmlformats.org/officeDocument/2006/relationships/image" Target="../media/image36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59978" TargetMode="External"/><Relationship Id="rId26" Type="http://schemas.openxmlformats.org/officeDocument/2006/relationships/image" Target="../media/image374.png"/><Relationship Id="rId3" Type="http://schemas.openxmlformats.org/officeDocument/2006/relationships/hyperlink" Target="http://www.trendhunter.com/id/199440" TargetMode="External"/><Relationship Id="rId21" Type="http://schemas.openxmlformats.org/officeDocument/2006/relationships/hyperlink" Target="http://www.trendhunter.com/id/157890" TargetMode="External"/><Relationship Id="rId34" Type="http://schemas.openxmlformats.org/officeDocument/2006/relationships/image" Target="../media/image379.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368.png"/><Relationship Id="rId25" Type="http://schemas.openxmlformats.org/officeDocument/2006/relationships/image" Target="../media/image373.jpeg"/><Relationship Id="rId33" Type="http://schemas.openxmlformats.org/officeDocument/2006/relationships/hyperlink" Target="http://www.trendhunter.com/id/111853" TargetMode="External"/><Relationship Id="rId38" Type="http://schemas.openxmlformats.org/officeDocument/2006/relationships/image" Target="../media/image382.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370.png"/><Relationship Id="rId29" Type="http://schemas.openxmlformats.org/officeDocument/2006/relationships/image" Target="../media/image37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81866" TargetMode="External"/><Relationship Id="rId32" Type="http://schemas.openxmlformats.org/officeDocument/2006/relationships/image" Target="../media/image378.png"/><Relationship Id="rId37" Type="http://schemas.openxmlformats.org/officeDocument/2006/relationships/image" Target="../media/image381.jpeg"/><Relationship Id="rId5" Type="http://schemas.openxmlformats.org/officeDocument/2006/relationships/image" Target="../media/image46.jpg"/><Relationship Id="rId15" Type="http://schemas.openxmlformats.org/officeDocument/2006/relationships/image" Target="../media/image367.jpeg"/><Relationship Id="rId23" Type="http://schemas.openxmlformats.org/officeDocument/2006/relationships/image" Target="../media/image372.png"/><Relationship Id="rId28" Type="http://schemas.openxmlformats.org/officeDocument/2006/relationships/image" Target="../media/image375.jpeg"/><Relationship Id="rId36" Type="http://schemas.openxmlformats.org/officeDocument/2006/relationships/hyperlink" Target="http://www.trendhunter.com/id/188943" TargetMode="External"/><Relationship Id="rId10" Type="http://schemas.openxmlformats.org/officeDocument/2006/relationships/hyperlink" Target="http://www.trendhunter.com/trendreports" TargetMode="External"/><Relationship Id="rId19" Type="http://schemas.openxmlformats.org/officeDocument/2006/relationships/image" Target="../media/image369.jpeg"/><Relationship Id="rId31" Type="http://schemas.openxmlformats.org/officeDocument/2006/relationships/image" Target="../media/image377.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91148" TargetMode="External"/><Relationship Id="rId22" Type="http://schemas.openxmlformats.org/officeDocument/2006/relationships/image" Target="../media/image371.jpeg"/><Relationship Id="rId27" Type="http://schemas.openxmlformats.org/officeDocument/2006/relationships/hyperlink" Target="http://www.trendhunter.com/id/137887" TargetMode="External"/><Relationship Id="rId30" Type="http://schemas.openxmlformats.org/officeDocument/2006/relationships/hyperlink" Target="http://www.trendhunter.com/id/54849" TargetMode="External"/><Relationship Id="rId35" Type="http://schemas.openxmlformats.org/officeDocument/2006/relationships/image" Target="../media/image380.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82519" TargetMode="External"/><Relationship Id="rId26" Type="http://schemas.openxmlformats.org/officeDocument/2006/relationships/hyperlink" Target="http://www.trendhunter.com/id/182135" TargetMode="External"/><Relationship Id="rId3" Type="http://schemas.openxmlformats.org/officeDocument/2006/relationships/hyperlink" Target="http://www.trendhunter.com/id/199440" TargetMode="External"/><Relationship Id="rId21" Type="http://schemas.openxmlformats.org/officeDocument/2006/relationships/hyperlink" Target="http://www.trendhunter.com/id/57607" TargetMode="External"/><Relationship Id="rId34" Type="http://schemas.openxmlformats.org/officeDocument/2006/relationships/image" Target="../media/image394.pn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384.png"/><Relationship Id="rId25" Type="http://schemas.openxmlformats.org/officeDocument/2006/relationships/image" Target="../media/image388.jpeg"/><Relationship Id="rId33" Type="http://schemas.openxmlformats.org/officeDocument/2006/relationships/image" Target="../media/image393.jpe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386.png"/><Relationship Id="rId29" Type="http://schemas.openxmlformats.org/officeDocument/2006/relationships/hyperlink" Target="http://www.trendhunter.com/id/198919"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95549" TargetMode="External"/><Relationship Id="rId32" Type="http://schemas.openxmlformats.org/officeDocument/2006/relationships/hyperlink" Target="http://www.trendhunter.com/id/192337" TargetMode="External"/><Relationship Id="rId37" Type="http://schemas.openxmlformats.org/officeDocument/2006/relationships/image" Target="../media/image396.png"/><Relationship Id="rId5" Type="http://schemas.openxmlformats.org/officeDocument/2006/relationships/image" Target="../media/image46.jpg"/><Relationship Id="rId15" Type="http://schemas.openxmlformats.org/officeDocument/2006/relationships/image" Target="../media/image383.jpeg"/><Relationship Id="rId23" Type="http://schemas.openxmlformats.org/officeDocument/2006/relationships/image" Target="../media/image70.png"/><Relationship Id="rId28" Type="http://schemas.openxmlformats.org/officeDocument/2006/relationships/image" Target="../media/image390.png"/><Relationship Id="rId36" Type="http://schemas.openxmlformats.org/officeDocument/2006/relationships/image" Target="../media/image395.jpeg"/><Relationship Id="rId10" Type="http://schemas.openxmlformats.org/officeDocument/2006/relationships/hyperlink" Target="http://www.trendhunter.com/trendreports" TargetMode="External"/><Relationship Id="rId19" Type="http://schemas.openxmlformats.org/officeDocument/2006/relationships/image" Target="../media/image385.jpeg"/><Relationship Id="rId31" Type="http://schemas.openxmlformats.org/officeDocument/2006/relationships/image" Target="../media/image392.pn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93014" TargetMode="External"/><Relationship Id="rId22" Type="http://schemas.openxmlformats.org/officeDocument/2006/relationships/image" Target="../media/image387.jpeg"/><Relationship Id="rId27" Type="http://schemas.openxmlformats.org/officeDocument/2006/relationships/image" Target="../media/image389.jpeg"/><Relationship Id="rId30" Type="http://schemas.openxmlformats.org/officeDocument/2006/relationships/image" Target="../media/image391.jpeg"/><Relationship Id="rId35" Type="http://schemas.openxmlformats.org/officeDocument/2006/relationships/hyperlink" Target="http://www.trendhunter.com/id/198296"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90394" TargetMode="External"/><Relationship Id="rId26" Type="http://schemas.openxmlformats.org/officeDocument/2006/relationships/image" Target="../media/image390.png"/><Relationship Id="rId3" Type="http://schemas.openxmlformats.org/officeDocument/2006/relationships/hyperlink" Target="http://www.trendhunter.com/id/199440" TargetMode="External"/><Relationship Id="rId21" Type="http://schemas.openxmlformats.org/officeDocument/2006/relationships/hyperlink" Target="http://www.trendhunter.com/id/158523" TargetMode="External"/><Relationship Id="rId34" Type="http://schemas.openxmlformats.org/officeDocument/2006/relationships/image" Target="../media/image405.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205.png"/><Relationship Id="rId25" Type="http://schemas.openxmlformats.org/officeDocument/2006/relationships/image" Target="../media/image401.jpeg"/><Relationship Id="rId33" Type="http://schemas.openxmlformats.org/officeDocument/2006/relationships/hyperlink" Target="http://www.trendhunter.com/id/192497" TargetMode="External"/><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399.png"/><Relationship Id="rId29" Type="http://schemas.openxmlformats.org/officeDocument/2006/relationships/image" Target="../media/image40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87534" TargetMode="External"/><Relationship Id="rId32" Type="http://schemas.openxmlformats.org/officeDocument/2006/relationships/image" Target="../media/image386.png"/><Relationship Id="rId37" Type="http://schemas.openxmlformats.org/officeDocument/2006/relationships/image" Target="../media/image372.png"/><Relationship Id="rId5" Type="http://schemas.openxmlformats.org/officeDocument/2006/relationships/image" Target="../media/image46.jpg"/><Relationship Id="rId15" Type="http://schemas.openxmlformats.org/officeDocument/2006/relationships/image" Target="../media/image397.jpeg"/><Relationship Id="rId23" Type="http://schemas.openxmlformats.org/officeDocument/2006/relationships/image" Target="../media/image131.png"/><Relationship Id="rId28" Type="http://schemas.openxmlformats.org/officeDocument/2006/relationships/image" Target="../media/image402.jpeg"/><Relationship Id="rId36" Type="http://schemas.openxmlformats.org/officeDocument/2006/relationships/image" Target="../media/image406.jpeg"/><Relationship Id="rId10" Type="http://schemas.openxmlformats.org/officeDocument/2006/relationships/hyperlink" Target="http://www.trendhunter.com/trendreports" TargetMode="External"/><Relationship Id="rId19" Type="http://schemas.openxmlformats.org/officeDocument/2006/relationships/image" Target="../media/image398.jpeg"/><Relationship Id="rId31" Type="http://schemas.openxmlformats.org/officeDocument/2006/relationships/image" Target="../media/image404.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51158" TargetMode="External"/><Relationship Id="rId22" Type="http://schemas.openxmlformats.org/officeDocument/2006/relationships/image" Target="../media/image400.jpeg"/><Relationship Id="rId27" Type="http://schemas.openxmlformats.org/officeDocument/2006/relationships/hyperlink" Target="http://www.trendhunter.com/id/198654" TargetMode="External"/><Relationship Id="rId30" Type="http://schemas.openxmlformats.org/officeDocument/2006/relationships/hyperlink" Target="http://www.trendhunter.com/id/194863" TargetMode="External"/><Relationship Id="rId35" Type="http://schemas.openxmlformats.org/officeDocument/2006/relationships/hyperlink" Target="http://www.trendhunter.com/id/191752"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85932" TargetMode="External"/><Relationship Id="rId26" Type="http://schemas.openxmlformats.org/officeDocument/2006/relationships/image" Target="../media/image412.png"/><Relationship Id="rId3" Type="http://schemas.openxmlformats.org/officeDocument/2006/relationships/hyperlink" Target="http://www.trendhunter.com/id/199440" TargetMode="External"/><Relationship Id="rId21" Type="http://schemas.openxmlformats.org/officeDocument/2006/relationships/hyperlink" Target="http://www.trendhunter.com/id/105589" TargetMode="External"/><Relationship Id="rId34" Type="http://schemas.openxmlformats.org/officeDocument/2006/relationships/image" Target="../media/image416.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403.png"/><Relationship Id="rId25" Type="http://schemas.openxmlformats.org/officeDocument/2006/relationships/image" Target="../media/image411.jpeg"/><Relationship Id="rId33" Type="http://schemas.openxmlformats.org/officeDocument/2006/relationships/hyperlink" Target="http://www.trendhunter.com/id/194802" TargetMode="External"/><Relationship Id="rId38" Type="http://schemas.openxmlformats.org/officeDocument/2006/relationships/image" Target="../media/image418.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409.png"/><Relationship Id="rId29" Type="http://schemas.openxmlformats.org/officeDocument/2006/relationships/image" Target="../media/image414.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94945" TargetMode="External"/><Relationship Id="rId32" Type="http://schemas.openxmlformats.org/officeDocument/2006/relationships/image" Target="../media/image205.png"/><Relationship Id="rId37" Type="http://schemas.openxmlformats.org/officeDocument/2006/relationships/image" Target="../media/image417.jpeg"/><Relationship Id="rId5" Type="http://schemas.openxmlformats.org/officeDocument/2006/relationships/image" Target="../media/image46.jpg"/><Relationship Id="rId15" Type="http://schemas.openxmlformats.org/officeDocument/2006/relationships/image" Target="../media/image407.jpeg"/><Relationship Id="rId23" Type="http://schemas.openxmlformats.org/officeDocument/2006/relationships/image" Target="../media/image327.png"/><Relationship Id="rId28" Type="http://schemas.openxmlformats.org/officeDocument/2006/relationships/image" Target="../media/image413.jpeg"/><Relationship Id="rId36" Type="http://schemas.openxmlformats.org/officeDocument/2006/relationships/hyperlink" Target="http://www.trendhunter.com/id/122702" TargetMode="External"/><Relationship Id="rId10" Type="http://schemas.openxmlformats.org/officeDocument/2006/relationships/hyperlink" Target="http://www.trendhunter.com/trendreports" TargetMode="External"/><Relationship Id="rId19" Type="http://schemas.openxmlformats.org/officeDocument/2006/relationships/image" Target="../media/image408.jpeg"/><Relationship Id="rId31" Type="http://schemas.openxmlformats.org/officeDocument/2006/relationships/image" Target="../media/image415.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88149" TargetMode="External"/><Relationship Id="rId22" Type="http://schemas.openxmlformats.org/officeDocument/2006/relationships/image" Target="../media/image410.jpeg"/><Relationship Id="rId27" Type="http://schemas.openxmlformats.org/officeDocument/2006/relationships/hyperlink" Target="http://www.trendhunter.com/id/191211" TargetMode="External"/><Relationship Id="rId30" Type="http://schemas.openxmlformats.org/officeDocument/2006/relationships/hyperlink" Target="http://www.trendhunter.com/id/138406" TargetMode="External"/><Relationship Id="rId35" Type="http://schemas.openxmlformats.org/officeDocument/2006/relationships/image" Target="../media/image384.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88119" TargetMode="External"/><Relationship Id="rId26" Type="http://schemas.openxmlformats.org/officeDocument/2006/relationships/image" Target="../media/image178.png"/><Relationship Id="rId3" Type="http://schemas.openxmlformats.org/officeDocument/2006/relationships/hyperlink" Target="http://www.trendhunter.com/id/199440" TargetMode="External"/><Relationship Id="rId21" Type="http://schemas.openxmlformats.org/officeDocument/2006/relationships/hyperlink" Target="http://www.trendhunter.com/id/192791" TargetMode="External"/><Relationship Id="rId34" Type="http://schemas.openxmlformats.org/officeDocument/2006/relationships/image" Target="../media/image427.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70.png"/><Relationship Id="rId25" Type="http://schemas.openxmlformats.org/officeDocument/2006/relationships/image" Target="../media/image424.jpeg"/><Relationship Id="rId33" Type="http://schemas.openxmlformats.org/officeDocument/2006/relationships/hyperlink" Target="http://www.trendhunter.com/id/198502" TargetMode="External"/><Relationship Id="rId38" Type="http://schemas.openxmlformats.org/officeDocument/2006/relationships/image" Target="../media/image176.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421.png"/><Relationship Id="rId29"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80357" TargetMode="External"/><Relationship Id="rId32" Type="http://schemas.openxmlformats.org/officeDocument/2006/relationships/image" Target="../media/image109.png"/><Relationship Id="rId37" Type="http://schemas.openxmlformats.org/officeDocument/2006/relationships/image" Target="../media/image429.jpeg"/><Relationship Id="rId5" Type="http://schemas.openxmlformats.org/officeDocument/2006/relationships/image" Target="../media/image46.jpg"/><Relationship Id="rId15" Type="http://schemas.openxmlformats.org/officeDocument/2006/relationships/image" Target="../media/image419.jpeg"/><Relationship Id="rId23" Type="http://schemas.openxmlformats.org/officeDocument/2006/relationships/image" Target="../media/image423.png"/><Relationship Id="rId28" Type="http://schemas.openxmlformats.org/officeDocument/2006/relationships/image" Target="../media/image425.jpeg"/><Relationship Id="rId36" Type="http://schemas.openxmlformats.org/officeDocument/2006/relationships/hyperlink" Target="http://www.trendhunter.com/id/195517" TargetMode="External"/><Relationship Id="rId10" Type="http://schemas.openxmlformats.org/officeDocument/2006/relationships/hyperlink" Target="http://www.trendhunter.com/trendreports" TargetMode="External"/><Relationship Id="rId19" Type="http://schemas.openxmlformats.org/officeDocument/2006/relationships/image" Target="../media/image420.jpeg"/><Relationship Id="rId31" Type="http://schemas.openxmlformats.org/officeDocument/2006/relationships/image" Target="../media/image426.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45897" TargetMode="External"/><Relationship Id="rId22" Type="http://schemas.openxmlformats.org/officeDocument/2006/relationships/image" Target="../media/image422.jpeg"/><Relationship Id="rId27" Type="http://schemas.openxmlformats.org/officeDocument/2006/relationships/hyperlink" Target="http://www.trendhunter.com/id/99386" TargetMode="External"/><Relationship Id="rId30" Type="http://schemas.openxmlformats.org/officeDocument/2006/relationships/hyperlink" Target="http://www.trendhunter.com/id/179199" TargetMode="External"/><Relationship Id="rId35" Type="http://schemas.openxmlformats.org/officeDocument/2006/relationships/image" Target="../media/image428.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89091" TargetMode="External"/><Relationship Id="rId26" Type="http://schemas.openxmlformats.org/officeDocument/2006/relationships/image" Target="../media/image139.png"/><Relationship Id="rId3" Type="http://schemas.openxmlformats.org/officeDocument/2006/relationships/hyperlink" Target="http://www.trendhunter.com/id/199440" TargetMode="External"/><Relationship Id="rId21" Type="http://schemas.openxmlformats.org/officeDocument/2006/relationships/hyperlink" Target="http://www.trendhunter.com/id/198240" TargetMode="External"/><Relationship Id="rId34" Type="http://schemas.openxmlformats.org/officeDocument/2006/relationships/image" Target="../media/image438.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133.png"/><Relationship Id="rId25" Type="http://schemas.openxmlformats.org/officeDocument/2006/relationships/image" Target="../media/image434.jpeg"/><Relationship Id="rId33" Type="http://schemas.openxmlformats.org/officeDocument/2006/relationships/hyperlink" Target="http://www.trendhunter.com/id/192963" TargetMode="External"/><Relationship Id="rId38" Type="http://schemas.openxmlformats.org/officeDocument/2006/relationships/image" Target="../media/image440.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432.png"/><Relationship Id="rId29" Type="http://schemas.openxmlformats.org/officeDocument/2006/relationships/image" Target="../media/image43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80268" TargetMode="External"/><Relationship Id="rId32" Type="http://schemas.openxmlformats.org/officeDocument/2006/relationships/image" Target="../media/image209.png"/><Relationship Id="rId37" Type="http://schemas.openxmlformats.org/officeDocument/2006/relationships/image" Target="../media/image439.jpeg"/><Relationship Id="rId5" Type="http://schemas.openxmlformats.org/officeDocument/2006/relationships/image" Target="../media/image46.jpg"/><Relationship Id="rId15" Type="http://schemas.openxmlformats.org/officeDocument/2006/relationships/image" Target="../media/image430.jpeg"/><Relationship Id="rId23" Type="http://schemas.openxmlformats.org/officeDocument/2006/relationships/image" Target="../media/image376.png"/><Relationship Id="rId28" Type="http://schemas.openxmlformats.org/officeDocument/2006/relationships/image" Target="../media/image435.jpeg"/><Relationship Id="rId36" Type="http://schemas.openxmlformats.org/officeDocument/2006/relationships/hyperlink" Target="http://www.trendhunter.com/id/187385" TargetMode="External"/><Relationship Id="rId10" Type="http://schemas.openxmlformats.org/officeDocument/2006/relationships/hyperlink" Target="http://www.trendhunter.com/trendreports" TargetMode="External"/><Relationship Id="rId19" Type="http://schemas.openxmlformats.org/officeDocument/2006/relationships/image" Target="../media/image431.jpeg"/><Relationship Id="rId31" Type="http://schemas.openxmlformats.org/officeDocument/2006/relationships/image" Target="../media/image437.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62265" TargetMode="External"/><Relationship Id="rId22" Type="http://schemas.openxmlformats.org/officeDocument/2006/relationships/image" Target="../media/image433.jpeg"/><Relationship Id="rId27" Type="http://schemas.openxmlformats.org/officeDocument/2006/relationships/hyperlink" Target="http://www.trendhunter.com/id/122032" TargetMode="External"/><Relationship Id="rId30" Type="http://schemas.openxmlformats.org/officeDocument/2006/relationships/hyperlink" Target="http://www.trendhunter.com/id/28346" TargetMode="External"/><Relationship Id="rId35" Type="http://schemas.openxmlformats.org/officeDocument/2006/relationships/image" Target="../media/image131.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43639" TargetMode="External"/><Relationship Id="rId26" Type="http://schemas.openxmlformats.org/officeDocument/2006/relationships/image" Target="../media/image446.png"/><Relationship Id="rId3" Type="http://schemas.openxmlformats.org/officeDocument/2006/relationships/hyperlink" Target="http://www.trendhunter.com/id/199440" TargetMode="External"/><Relationship Id="rId21" Type="http://schemas.openxmlformats.org/officeDocument/2006/relationships/hyperlink" Target="http://www.trendhunter.com/id/194734" TargetMode="External"/><Relationship Id="rId34" Type="http://schemas.openxmlformats.org/officeDocument/2006/relationships/image" Target="../media/image450.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442.png"/><Relationship Id="rId25" Type="http://schemas.openxmlformats.org/officeDocument/2006/relationships/image" Target="../media/image445.jpeg"/><Relationship Id="rId33" Type="http://schemas.openxmlformats.org/officeDocument/2006/relationships/hyperlink" Target="http://www.trendhunter.com/id/198870" TargetMode="External"/><Relationship Id="rId38" Type="http://schemas.openxmlformats.org/officeDocument/2006/relationships/image" Target="../media/image263.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329.png"/><Relationship Id="rId29" Type="http://schemas.openxmlformats.org/officeDocument/2006/relationships/image" Target="../media/image448.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69181" TargetMode="External"/><Relationship Id="rId32" Type="http://schemas.openxmlformats.org/officeDocument/2006/relationships/image" Target="../media/image205.png"/><Relationship Id="rId37" Type="http://schemas.openxmlformats.org/officeDocument/2006/relationships/image" Target="../media/image452.jpeg"/><Relationship Id="rId5" Type="http://schemas.openxmlformats.org/officeDocument/2006/relationships/image" Target="../media/image46.jpg"/><Relationship Id="rId15" Type="http://schemas.openxmlformats.org/officeDocument/2006/relationships/image" Target="../media/image441.jpeg"/><Relationship Id="rId23" Type="http://schemas.openxmlformats.org/officeDocument/2006/relationships/image" Target="../media/image97.png"/><Relationship Id="rId28" Type="http://schemas.openxmlformats.org/officeDocument/2006/relationships/image" Target="../media/image447.jpeg"/><Relationship Id="rId36" Type="http://schemas.openxmlformats.org/officeDocument/2006/relationships/hyperlink" Target="http://www.trendhunter.com/id/185265" TargetMode="External"/><Relationship Id="rId10" Type="http://schemas.openxmlformats.org/officeDocument/2006/relationships/hyperlink" Target="http://www.trendhunter.com/trendreports" TargetMode="External"/><Relationship Id="rId19" Type="http://schemas.openxmlformats.org/officeDocument/2006/relationships/image" Target="../media/image443.jpeg"/><Relationship Id="rId31" Type="http://schemas.openxmlformats.org/officeDocument/2006/relationships/image" Target="../media/image449.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8553" TargetMode="External"/><Relationship Id="rId22" Type="http://schemas.openxmlformats.org/officeDocument/2006/relationships/image" Target="../media/image444.jpeg"/><Relationship Id="rId27" Type="http://schemas.openxmlformats.org/officeDocument/2006/relationships/hyperlink" Target="http://www.trendhunter.com/id/197528" TargetMode="External"/><Relationship Id="rId30" Type="http://schemas.openxmlformats.org/officeDocument/2006/relationships/hyperlink" Target="http://www.trendhunter.com/id/179755" TargetMode="External"/><Relationship Id="rId35" Type="http://schemas.openxmlformats.org/officeDocument/2006/relationships/image" Target="../media/image451.pn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89626" TargetMode="External"/><Relationship Id="rId26" Type="http://schemas.openxmlformats.org/officeDocument/2006/relationships/image" Target="../media/image458.png"/><Relationship Id="rId3" Type="http://schemas.openxmlformats.org/officeDocument/2006/relationships/hyperlink" Target="http://www.trendhunter.com/id/199440" TargetMode="External"/><Relationship Id="rId21" Type="http://schemas.openxmlformats.org/officeDocument/2006/relationships/hyperlink" Target="http://www.trendhunter.com/id/194602" TargetMode="External"/><Relationship Id="rId34" Type="http://schemas.openxmlformats.org/officeDocument/2006/relationships/image" Target="../media/image463.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68.png"/><Relationship Id="rId25" Type="http://schemas.openxmlformats.org/officeDocument/2006/relationships/image" Target="../media/image457.jpeg"/><Relationship Id="rId33" Type="http://schemas.openxmlformats.org/officeDocument/2006/relationships/hyperlink" Target="http://www.trendhunter.com/id/25154" TargetMode="External"/><Relationship Id="rId38" Type="http://schemas.openxmlformats.org/officeDocument/2006/relationships/image" Target="../media/image70.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223.png"/><Relationship Id="rId29" Type="http://schemas.openxmlformats.org/officeDocument/2006/relationships/image" Target="../media/image46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89259" TargetMode="External"/><Relationship Id="rId32" Type="http://schemas.openxmlformats.org/officeDocument/2006/relationships/image" Target="../media/image462.png"/><Relationship Id="rId37" Type="http://schemas.openxmlformats.org/officeDocument/2006/relationships/image" Target="../media/image464.jpeg"/><Relationship Id="rId5" Type="http://schemas.openxmlformats.org/officeDocument/2006/relationships/image" Target="../media/image46.jpg"/><Relationship Id="rId15" Type="http://schemas.openxmlformats.org/officeDocument/2006/relationships/image" Target="../media/image453.jpeg"/><Relationship Id="rId23" Type="http://schemas.openxmlformats.org/officeDocument/2006/relationships/image" Target="../media/image456.png"/><Relationship Id="rId28" Type="http://schemas.openxmlformats.org/officeDocument/2006/relationships/image" Target="../media/image459.jpeg"/><Relationship Id="rId36" Type="http://schemas.openxmlformats.org/officeDocument/2006/relationships/hyperlink" Target="http://www.trendhunter.com/id/198422" TargetMode="External"/><Relationship Id="rId10" Type="http://schemas.openxmlformats.org/officeDocument/2006/relationships/hyperlink" Target="http://www.trendhunter.com/trendreports" TargetMode="External"/><Relationship Id="rId19" Type="http://schemas.openxmlformats.org/officeDocument/2006/relationships/image" Target="../media/image454.jpeg"/><Relationship Id="rId31" Type="http://schemas.openxmlformats.org/officeDocument/2006/relationships/image" Target="../media/image461.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51911" TargetMode="External"/><Relationship Id="rId22" Type="http://schemas.openxmlformats.org/officeDocument/2006/relationships/image" Target="../media/image455.jpeg"/><Relationship Id="rId27" Type="http://schemas.openxmlformats.org/officeDocument/2006/relationships/hyperlink" Target="http://www.trendhunter.com/id/122923" TargetMode="External"/><Relationship Id="rId30" Type="http://schemas.openxmlformats.org/officeDocument/2006/relationships/hyperlink" Target="http://www.trendhunter.com/id/125760" TargetMode="External"/><Relationship Id="rId35" Type="http://schemas.openxmlformats.org/officeDocument/2006/relationships/image" Target="../media/image82.png"/></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93046" TargetMode="External"/><Relationship Id="rId26" Type="http://schemas.openxmlformats.org/officeDocument/2006/relationships/image" Target="../media/image155.png"/><Relationship Id="rId3" Type="http://schemas.openxmlformats.org/officeDocument/2006/relationships/hyperlink" Target="http://www.trendhunter.com/id/199440" TargetMode="External"/><Relationship Id="rId21" Type="http://schemas.openxmlformats.org/officeDocument/2006/relationships/hyperlink" Target="http://www.trendhunter.com/id/198675" TargetMode="External"/><Relationship Id="rId34" Type="http://schemas.openxmlformats.org/officeDocument/2006/relationships/image" Target="../media/image472.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223.png"/><Relationship Id="rId25" Type="http://schemas.openxmlformats.org/officeDocument/2006/relationships/image" Target="../media/image468.jpeg"/><Relationship Id="rId33" Type="http://schemas.openxmlformats.org/officeDocument/2006/relationships/hyperlink" Target="http://www.trendhunter.com/id/90672" TargetMode="External"/><Relationship Id="rId38" Type="http://schemas.openxmlformats.org/officeDocument/2006/relationships/image" Target="../media/image475.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297.png"/><Relationship Id="rId29"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66116" TargetMode="External"/><Relationship Id="rId32" Type="http://schemas.openxmlformats.org/officeDocument/2006/relationships/image" Target="../media/image471.png"/><Relationship Id="rId37" Type="http://schemas.openxmlformats.org/officeDocument/2006/relationships/image" Target="../media/image474.jpeg"/><Relationship Id="rId5" Type="http://schemas.openxmlformats.org/officeDocument/2006/relationships/image" Target="../media/image46.jpg"/><Relationship Id="rId15" Type="http://schemas.openxmlformats.org/officeDocument/2006/relationships/image" Target="../media/image465.jpeg"/><Relationship Id="rId23" Type="http://schemas.openxmlformats.org/officeDocument/2006/relationships/image" Target="../media/image189.png"/><Relationship Id="rId28" Type="http://schemas.openxmlformats.org/officeDocument/2006/relationships/image" Target="../media/image469.jpeg"/><Relationship Id="rId36" Type="http://schemas.openxmlformats.org/officeDocument/2006/relationships/hyperlink" Target="http://www.trendhunter.com/id/189088" TargetMode="External"/><Relationship Id="rId10" Type="http://schemas.openxmlformats.org/officeDocument/2006/relationships/hyperlink" Target="http://www.trendhunter.com/trendreports" TargetMode="External"/><Relationship Id="rId19" Type="http://schemas.openxmlformats.org/officeDocument/2006/relationships/image" Target="../media/image466.jpeg"/><Relationship Id="rId31" Type="http://schemas.openxmlformats.org/officeDocument/2006/relationships/image" Target="../media/image470.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83803" TargetMode="External"/><Relationship Id="rId22" Type="http://schemas.openxmlformats.org/officeDocument/2006/relationships/image" Target="../media/image467.jpeg"/><Relationship Id="rId27" Type="http://schemas.openxmlformats.org/officeDocument/2006/relationships/hyperlink" Target="http://www.trendhunter.com/id/126872" TargetMode="External"/><Relationship Id="rId30" Type="http://schemas.openxmlformats.org/officeDocument/2006/relationships/hyperlink" Target="http://www.trendhunter.com/id/28677" TargetMode="External"/><Relationship Id="rId35" Type="http://schemas.openxmlformats.org/officeDocument/2006/relationships/image" Target="../media/image473.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84340" TargetMode="External"/><Relationship Id="rId26" Type="http://schemas.openxmlformats.org/officeDocument/2006/relationships/image" Target="../media/image481.png"/><Relationship Id="rId3" Type="http://schemas.openxmlformats.org/officeDocument/2006/relationships/hyperlink" Target="http://www.trendhunter.com/id/199440" TargetMode="External"/><Relationship Id="rId21" Type="http://schemas.openxmlformats.org/officeDocument/2006/relationships/hyperlink" Target="http://www.trendhunter.com/id/192538" TargetMode="External"/><Relationship Id="rId34" Type="http://schemas.openxmlformats.org/officeDocument/2006/relationships/image" Target="../media/image485.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99.png"/><Relationship Id="rId25" Type="http://schemas.openxmlformats.org/officeDocument/2006/relationships/image" Target="../media/image480.jpeg"/><Relationship Id="rId33" Type="http://schemas.openxmlformats.org/officeDocument/2006/relationships/hyperlink" Target="http://www.trendhunter.com/id/57602" TargetMode="External"/><Relationship Id="rId38" Type="http://schemas.openxmlformats.org/officeDocument/2006/relationships/image" Target="../media/image70.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478.png"/><Relationship Id="rId29" Type="http://schemas.openxmlformats.org/officeDocument/2006/relationships/image" Target="../media/image48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37590" TargetMode="External"/><Relationship Id="rId32" Type="http://schemas.openxmlformats.org/officeDocument/2006/relationships/image" Target="../media/image178.png"/><Relationship Id="rId37" Type="http://schemas.openxmlformats.org/officeDocument/2006/relationships/image" Target="../media/image486.jpeg"/><Relationship Id="rId5" Type="http://schemas.openxmlformats.org/officeDocument/2006/relationships/image" Target="../media/image46.jpg"/><Relationship Id="rId15" Type="http://schemas.openxmlformats.org/officeDocument/2006/relationships/image" Target="../media/image476.jpeg"/><Relationship Id="rId23" Type="http://schemas.openxmlformats.org/officeDocument/2006/relationships/image" Target="../media/image133.png"/><Relationship Id="rId28" Type="http://schemas.openxmlformats.org/officeDocument/2006/relationships/image" Target="../media/image482.jpeg"/><Relationship Id="rId36" Type="http://schemas.openxmlformats.org/officeDocument/2006/relationships/hyperlink" Target="http://www.trendhunter.com/id/188479" TargetMode="External"/><Relationship Id="rId10" Type="http://schemas.openxmlformats.org/officeDocument/2006/relationships/hyperlink" Target="http://www.trendhunter.com/trendreports" TargetMode="External"/><Relationship Id="rId19" Type="http://schemas.openxmlformats.org/officeDocument/2006/relationships/image" Target="../media/image477.jpeg"/><Relationship Id="rId31" Type="http://schemas.openxmlformats.org/officeDocument/2006/relationships/image" Target="../media/image484.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89075" TargetMode="External"/><Relationship Id="rId22" Type="http://schemas.openxmlformats.org/officeDocument/2006/relationships/image" Target="../media/image479.jpeg"/><Relationship Id="rId27" Type="http://schemas.openxmlformats.org/officeDocument/2006/relationships/hyperlink" Target="http://www.trendhunter.com/id/180403" TargetMode="External"/><Relationship Id="rId30" Type="http://schemas.openxmlformats.org/officeDocument/2006/relationships/hyperlink" Target="http://www.trendhunter.com/id/188573" TargetMode="External"/><Relationship Id="rId35" Type="http://schemas.openxmlformats.org/officeDocument/2006/relationships/image" Target="../media/image471.pn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98214" TargetMode="External"/><Relationship Id="rId26" Type="http://schemas.openxmlformats.org/officeDocument/2006/relationships/image" Target="../media/image492.png"/><Relationship Id="rId3" Type="http://schemas.openxmlformats.org/officeDocument/2006/relationships/hyperlink" Target="http://www.trendhunter.com/id/199440" TargetMode="External"/><Relationship Id="rId21" Type="http://schemas.openxmlformats.org/officeDocument/2006/relationships/hyperlink" Target="http://www.trendhunter.com/id/176541" TargetMode="External"/><Relationship Id="rId34" Type="http://schemas.openxmlformats.org/officeDocument/2006/relationships/image" Target="../media/image494.jpeg"/><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116.png"/><Relationship Id="rId25" Type="http://schemas.openxmlformats.org/officeDocument/2006/relationships/image" Target="../media/image491.jpeg"/><Relationship Id="rId33" Type="http://schemas.openxmlformats.org/officeDocument/2006/relationships/hyperlink" Target="http://www.trendhunter.com/id/198066" TargetMode="External"/><Relationship Id="rId38" Type="http://schemas.openxmlformats.org/officeDocument/2006/relationships/image" Target="../media/image195.pn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176.png"/><Relationship Id="rId29" Type="http://schemas.openxmlformats.org/officeDocument/2006/relationships/image" Target="../media/image316.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195425" TargetMode="External"/><Relationship Id="rId32" Type="http://schemas.openxmlformats.org/officeDocument/2006/relationships/image" Target="../media/image149.png"/><Relationship Id="rId37" Type="http://schemas.openxmlformats.org/officeDocument/2006/relationships/image" Target="../media/image495.jpeg"/><Relationship Id="rId5" Type="http://schemas.openxmlformats.org/officeDocument/2006/relationships/image" Target="../media/image46.jpg"/><Relationship Id="rId15" Type="http://schemas.openxmlformats.org/officeDocument/2006/relationships/image" Target="../media/image487.jpeg"/><Relationship Id="rId23" Type="http://schemas.openxmlformats.org/officeDocument/2006/relationships/image" Target="../media/image490.png"/><Relationship Id="rId28" Type="http://schemas.openxmlformats.org/officeDocument/2006/relationships/image" Target="../media/image315.jpeg"/><Relationship Id="rId36" Type="http://schemas.openxmlformats.org/officeDocument/2006/relationships/hyperlink" Target="http://www.trendhunter.com/id/180390" TargetMode="External"/><Relationship Id="rId10" Type="http://schemas.openxmlformats.org/officeDocument/2006/relationships/hyperlink" Target="http://www.trendhunter.com/trendreports" TargetMode="External"/><Relationship Id="rId19" Type="http://schemas.openxmlformats.org/officeDocument/2006/relationships/image" Target="../media/image488.jpeg"/><Relationship Id="rId31" Type="http://schemas.openxmlformats.org/officeDocument/2006/relationships/image" Target="../media/image493.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88927" TargetMode="External"/><Relationship Id="rId22" Type="http://schemas.openxmlformats.org/officeDocument/2006/relationships/image" Target="../media/image489.jpeg"/><Relationship Id="rId27" Type="http://schemas.openxmlformats.org/officeDocument/2006/relationships/hyperlink" Target="http://www.trendhunter.com/id/35005" TargetMode="External"/><Relationship Id="rId30" Type="http://schemas.openxmlformats.org/officeDocument/2006/relationships/hyperlink" Target="http://www.trendhunter.com/id/70519" TargetMode="External"/><Relationship Id="rId35" Type="http://schemas.openxmlformats.org/officeDocument/2006/relationships/image" Target="../media/image261.png"/></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2.jpg"/><Relationship Id="rId18" Type="http://schemas.openxmlformats.org/officeDocument/2006/relationships/hyperlink" Target="http://www.trendhunter.com/id/195301" TargetMode="External"/><Relationship Id="rId26" Type="http://schemas.openxmlformats.org/officeDocument/2006/relationships/image" Target="../media/image502.png"/><Relationship Id="rId3" Type="http://schemas.openxmlformats.org/officeDocument/2006/relationships/hyperlink" Target="http://www.trendhunter.com/id/199440" TargetMode="External"/><Relationship Id="rId21" Type="http://schemas.openxmlformats.org/officeDocument/2006/relationships/hyperlink" Target="http://www.trendhunter.com/id/197328" TargetMode="External"/><Relationship Id="rId7" Type="http://schemas.openxmlformats.org/officeDocument/2006/relationships/image" Target="../media/image54.png"/><Relationship Id="rId12" Type="http://schemas.openxmlformats.org/officeDocument/2006/relationships/image" Target="../media/image153.jpg"/><Relationship Id="rId17" Type="http://schemas.openxmlformats.org/officeDocument/2006/relationships/image" Target="../media/image497.png"/><Relationship Id="rId25" Type="http://schemas.openxmlformats.org/officeDocument/2006/relationships/image" Target="../media/image501.jpeg"/><Relationship Id="rId2" Type="http://schemas.openxmlformats.org/officeDocument/2006/relationships/image" Target="../media/image12.png"/><Relationship Id="rId16" Type="http://schemas.openxmlformats.org/officeDocument/2006/relationships/image" Target="../media/image65.png"/><Relationship Id="rId20" Type="http://schemas.openxmlformats.org/officeDocument/2006/relationships/image" Target="../media/image23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jpg"/><Relationship Id="rId24" Type="http://schemas.openxmlformats.org/officeDocument/2006/relationships/hyperlink" Target="http://www.trendhunter.com/id/24570" TargetMode="External"/><Relationship Id="rId5" Type="http://schemas.openxmlformats.org/officeDocument/2006/relationships/image" Target="../media/image46.jpg"/><Relationship Id="rId15" Type="http://schemas.openxmlformats.org/officeDocument/2006/relationships/image" Target="../media/image496.jpeg"/><Relationship Id="rId23" Type="http://schemas.openxmlformats.org/officeDocument/2006/relationships/image" Target="../media/image500.png"/><Relationship Id="rId10" Type="http://schemas.openxmlformats.org/officeDocument/2006/relationships/hyperlink" Target="http://www.trendhunter.com/trendreports" TargetMode="External"/><Relationship Id="rId19" Type="http://schemas.openxmlformats.org/officeDocument/2006/relationships/image" Target="../media/image498.jpeg"/><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hyperlink" Target="http://www.trendhunter.com/id/181289" TargetMode="External"/><Relationship Id="rId22" Type="http://schemas.openxmlformats.org/officeDocument/2006/relationships/image" Target="../media/image499.jpe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86769" TargetMode="External"/><Relationship Id="rId39" Type="http://schemas.openxmlformats.org/officeDocument/2006/relationships/image" Target="../media/image516.jpeg"/><Relationship Id="rId3" Type="http://schemas.openxmlformats.org/officeDocument/2006/relationships/hyperlink" Target="http://www.trendhunter.com/id/189496" TargetMode="External"/><Relationship Id="rId21" Type="http://schemas.openxmlformats.org/officeDocument/2006/relationships/image" Target="../media/image401.jpeg"/><Relationship Id="rId34" Type="http://schemas.openxmlformats.org/officeDocument/2006/relationships/image" Target="../media/image514.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jpeg"/><Relationship Id="rId25" Type="http://schemas.openxmlformats.org/officeDocument/2006/relationships/image" Target="../media/image205.png"/><Relationship Id="rId33" Type="http://schemas.openxmlformats.org/officeDocument/2006/relationships/image" Target="../media/image513.jpeg"/><Relationship Id="rId38" Type="http://schemas.openxmlformats.org/officeDocument/2006/relationships/hyperlink" Target="http://www.trendhunter.com/id/133770" TargetMode="External"/><Relationship Id="rId2" Type="http://schemas.openxmlformats.org/officeDocument/2006/relationships/image" Target="../media/image12.png"/><Relationship Id="rId16" Type="http://schemas.openxmlformats.org/officeDocument/2006/relationships/hyperlink" Target="http://www.trendhunter.com/id/164832" TargetMode="External"/><Relationship Id="rId20" Type="http://schemas.openxmlformats.org/officeDocument/2006/relationships/hyperlink" Target="http://www.trendhunter.com/id/187534" TargetMode="External"/><Relationship Id="rId29" Type="http://schemas.openxmlformats.org/officeDocument/2006/relationships/hyperlink" Target="http://www.trendhunter.com/id/137732"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05.png"/><Relationship Id="rId24" Type="http://schemas.openxmlformats.org/officeDocument/2006/relationships/image" Target="../media/image508.jpeg"/><Relationship Id="rId32" Type="http://schemas.openxmlformats.org/officeDocument/2006/relationships/hyperlink" Target="http://www.trendhunter.com/id/134301" TargetMode="External"/><Relationship Id="rId37" Type="http://schemas.openxmlformats.org/officeDocument/2006/relationships/image" Target="../media/image178.png"/><Relationship Id="rId40" Type="http://schemas.openxmlformats.org/officeDocument/2006/relationships/image" Target="../media/image261.png"/><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53276" TargetMode="External"/><Relationship Id="rId28" Type="http://schemas.openxmlformats.org/officeDocument/2006/relationships/image" Target="../media/image510.png"/><Relationship Id="rId36" Type="http://schemas.openxmlformats.org/officeDocument/2006/relationships/image" Target="../media/image515.jpeg"/><Relationship Id="rId10" Type="http://schemas.openxmlformats.org/officeDocument/2006/relationships/image" Target="../media/image504.png"/><Relationship Id="rId19" Type="http://schemas.openxmlformats.org/officeDocument/2006/relationships/image" Target="../media/image507.png"/><Relationship Id="rId31" Type="http://schemas.openxmlformats.org/officeDocument/2006/relationships/image" Target="../media/image512.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153.jpg"/><Relationship Id="rId22" Type="http://schemas.openxmlformats.org/officeDocument/2006/relationships/image" Target="../media/image390.png"/><Relationship Id="rId27" Type="http://schemas.openxmlformats.org/officeDocument/2006/relationships/image" Target="../media/image509.jpeg"/><Relationship Id="rId30" Type="http://schemas.openxmlformats.org/officeDocument/2006/relationships/image" Target="../media/image511.jpeg"/><Relationship Id="rId35" Type="http://schemas.openxmlformats.org/officeDocument/2006/relationships/hyperlink" Target="http://www.trendhunter.com/id/134032"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63465" TargetMode="External"/><Relationship Id="rId39" Type="http://schemas.openxmlformats.org/officeDocument/2006/relationships/image" Target="../media/image458.png"/><Relationship Id="rId3" Type="http://schemas.openxmlformats.org/officeDocument/2006/relationships/hyperlink" Target="http://www.trendhunter.com/id/189496" TargetMode="External"/><Relationship Id="rId21" Type="http://schemas.openxmlformats.org/officeDocument/2006/relationships/image" Target="../media/image518.jpeg"/><Relationship Id="rId34" Type="http://schemas.openxmlformats.org/officeDocument/2006/relationships/image" Target="../media/image29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17.jpeg"/><Relationship Id="rId25" Type="http://schemas.openxmlformats.org/officeDocument/2006/relationships/image" Target="../media/image282.png"/><Relationship Id="rId33" Type="http://schemas.openxmlformats.org/officeDocument/2006/relationships/image" Target="../media/image523.jpeg"/><Relationship Id="rId38" Type="http://schemas.openxmlformats.org/officeDocument/2006/relationships/image" Target="../media/image457.jpeg"/><Relationship Id="rId2" Type="http://schemas.openxmlformats.org/officeDocument/2006/relationships/image" Target="../media/image12.png"/><Relationship Id="rId16" Type="http://schemas.openxmlformats.org/officeDocument/2006/relationships/hyperlink" Target="http://www.trendhunter.com/id/142180" TargetMode="External"/><Relationship Id="rId20" Type="http://schemas.openxmlformats.org/officeDocument/2006/relationships/hyperlink" Target="http://www.trendhunter.com/id/165246" TargetMode="External"/><Relationship Id="rId29" Type="http://schemas.openxmlformats.org/officeDocument/2006/relationships/hyperlink" Target="http://www.trendhunter.com/id/166945"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05.png"/><Relationship Id="rId24" Type="http://schemas.openxmlformats.org/officeDocument/2006/relationships/image" Target="../media/image519.jpeg"/><Relationship Id="rId32" Type="http://schemas.openxmlformats.org/officeDocument/2006/relationships/hyperlink" Target="http://www.trendhunter.com/id/160861" TargetMode="External"/><Relationship Id="rId37" Type="http://schemas.openxmlformats.org/officeDocument/2006/relationships/hyperlink" Target="http://www.trendhunter.com/id/189259" TargetMode="External"/><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55637" TargetMode="External"/><Relationship Id="rId28" Type="http://schemas.openxmlformats.org/officeDocument/2006/relationships/image" Target="../media/image521.png"/><Relationship Id="rId36" Type="http://schemas.openxmlformats.org/officeDocument/2006/relationships/image" Target="../media/image524.jpeg"/><Relationship Id="rId10" Type="http://schemas.openxmlformats.org/officeDocument/2006/relationships/image" Target="../media/image504.png"/><Relationship Id="rId19" Type="http://schemas.openxmlformats.org/officeDocument/2006/relationships/image" Target="../media/image155.png"/><Relationship Id="rId31" Type="http://schemas.openxmlformats.org/officeDocument/2006/relationships/image" Target="../media/image327.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153.jpg"/><Relationship Id="rId22" Type="http://schemas.openxmlformats.org/officeDocument/2006/relationships/image" Target="../media/image223.png"/><Relationship Id="rId27" Type="http://schemas.openxmlformats.org/officeDocument/2006/relationships/image" Target="../media/image520.jpeg"/><Relationship Id="rId30" Type="http://schemas.openxmlformats.org/officeDocument/2006/relationships/image" Target="../media/image522.jpeg"/><Relationship Id="rId35" Type="http://schemas.openxmlformats.org/officeDocument/2006/relationships/hyperlink" Target="http://www.trendhunter.com/id/180632"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62464" TargetMode="External"/><Relationship Id="rId3" Type="http://schemas.openxmlformats.org/officeDocument/2006/relationships/hyperlink" Target="http://www.trendhunter.com/id/189496" TargetMode="External"/><Relationship Id="rId21" Type="http://schemas.openxmlformats.org/officeDocument/2006/relationships/image" Target="../media/image526.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25.jpeg"/><Relationship Id="rId25" Type="http://schemas.openxmlformats.org/officeDocument/2006/relationships/image" Target="../media/image529.png"/><Relationship Id="rId2" Type="http://schemas.openxmlformats.org/officeDocument/2006/relationships/image" Target="../media/image12.png"/><Relationship Id="rId16" Type="http://schemas.openxmlformats.org/officeDocument/2006/relationships/hyperlink" Target="http://www.trendhunter.com/id/163432" TargetMode="External"/><Relationship Id="rId20" Type="http://schemas.openxmlformats.org/officeDocument/2006/relationships/hyperlink" Target="http://www.trendhunter.com/id/139361"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05.png"/><Relationship Id="rId24" Type="http://schemas.openxmlformats.org/officeDocument/2006/relationships/image" Target="../media/image528.jpeg"/><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35794" TargetMode="External"/><Relationship Id="rId28" Type="http://schemas.openxmlformats.org/officeDocument/2006/relationships/image" Target="../media/image143.png"/><Relationship Id="rId10" Type="http://schemas.openxmlformats.org/officeDocument/2006/relationships/image" Target="../media/image504.png"/><Relationship Id="rId19" Type="http://schemas.openxmlformats.org/officeDocument/2006/relationships/image" Target="../media/image436.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153.jpg"/><Relationship Id="rId22" Type="http://schemas.openxmlformats.org/officeDocument/2006/relationships/image" Target="../media/image527.png"/><Relationship Id="rId27" Type="http://schemas.openxmlformats.org/officeDocument/2006/relationships/image" Target="../media/image530.jpeg"/></Relationships>
</file>

<file path=ppt/slides/_rels/slide4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460.png"/><Relationship Id="rId26" Type="http://schemas.openxmlformats.org/officeDocument/2006/relationships/image" Target="../media/image534.jpeg"/><Relationship Id="rId39" Type="http://schemas.openxmlformats.org/officeDocument/2006/relationships/image" Target="../media/image137.png"/><Relationship Id="rId3" Type="http://schemas.openxmlformats.org/officeDocument/2006/relationships/hyperlink" Target="http://www.trendhunter.com/id/181597" TargetMode="External"/><Relationship Id="rId21" Type="http://schemas.openxmlformats.org/officeDocument/2006/relationships/image" Target="../media/image101.png"/><Relationship Id="rId34" Type="http://schemas.openxmlformats.org/officeDocument/2006/relationships/hyperlink" Target="http://www.trendhunter.com/id/10168"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5444" TargetMode="External"/><Relationship Id="rId33" Type="http://schemas.openxmlformats.org/officeDocument/2006/relationships/image" Target="../media/image239.png"/><Relationship Id="rId38" Type="http://schemas.openxmlformats.org/officeDocument/2006/relationships/image" Target="../media/image540.jpeg"/><Relationship Id="rId2" Type="http://schemas.openxmlformats.org/officeDocument/2006/relationships/image" Target="../media/image51.png"/><Relationship Id="rId16" Type="http://schemas.openxmlformats.org/officeDocument/2006/relationships/image" Target="../media/image531.jpeg"/><Relationship Id="rId20" Type="http://schemas.openxmlformats.org/officeDocument/2006/relationships/image" Target="../media/image532.jpeg"/><Relationship Id="rId29" Type="http://schemas.openxmlformats.org/officeDocument/2006/relationships/image" Target="../media/image535.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458.png"/><Relationship Id="rId32" Type="http://schemas.openxmlformats.org/officeDocument/2006/relationships/image" Target="../media/image537.jpeg"/><Relationship Id="rId37" Type="http://schemas.openxmlformats.org/officeDocument/2006/relationships/hyperlink" Target="http://www.trendhunter.com/id/159940" TargetMode="External"/><Relationship Id="rId5" Type="http://schemas.openxmlformats.org/officeDocument/2006/relationships/image" Target="../media/image46.jpg"/><Relationship Id="rId15" Type="http://schemas.openxmlformats.org/officeDocument/2006/relationships/hyperlink" Target="http://www.trendhunter.com/id/138170" TargetMode="External"/><Relationship Id="rId23" Type="http://schemas.openxmlformats.org/officeDocument/2006/relationships/image" Target="../media/image533.jpeg"/><Relationship Id="rId28" Type="http://schemas.openxmlformats.org/officeDocument/2006/relationships/hyperlink" Target="http://www.trendhunter.com/id/610" TargetMode="External"/><Relationship Id="rId36" Type="http://schemas.openxmlformats.org/officeDocument/2006/relationships/image" Target="../media/image539.png"/><Relationship Id="rId10" Type="http://schemas.openxmlformats.org/officeDocument/2006/relationships/image" Target="../media/image183.png"/><Relationship Id="rId19" Type="http://schemas.openxmlformats.org/officeDocument/2006/relationships/hyperlink" Target="http://www.trendhunter.com/id/8348" TargetMode="External"/><Relationship Id="rId31" Type="http://schemas.openxmlformats.org/officeDocument/2006/relationships/hyperlink" Target="http://www.trendhunter.com/id/81278"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91.jpg"/><Relationship Id="rId22" Type="http://schemas.openxmlformats.org/officeDocument/2006/relationships/hyperlink" Target="http://www.trendhunter.com/id/97637" TargetMode="External"/><Relationship Id="rId27" Type="http://schemas.openxmlformats.org/officeDocument/2006/relationships/image" Target="../media/image261.png"/><Relationship Id="rId30" Type="http://schemas.openxmlformats.org/officeDocument/2006/relationships/image" Target="../media/image536.png"/><Relationship Id="rId35" Type="http://schemas.openxmlformats.org/officeDocument/2006/relationships/image" Target="../media/image538.jpeg"/></Relationships>
</file>

<file path=ppt/slides/_rels/slide4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542.png"/><Relationship Id="rId26" Type="http://schemas.openxmlformats.org/officeDocument/2006/relationships/image" Target="../media/image544.jpeg"/><Relationship Id="rId3" Type="http://schemas.openxmlformats.org/officeDocument/2006/relationships/hyperlink" Target="http://www.trendhunter.com/id/181597" TargetMode="External"/><Relationship Id="rId21" Type="http://schemas.openxmlformats.org/officeDocument/2006/relationships/image" Target="../media/image155.png"/><Relationship Id="rId34" Type="http://schemas.openxmlformats.org/officeDocument/2006/relationships/image" Target="../media/image548.jpeg"/><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123054" TargetMode="External"/><Relationship Id="rId33" Type="http://schemas.openxmlformats.org/officeDocument/2006/relationships/hyperlink" Target="http://www.trendhunter.com/id/56709" TargetMode="External"/><Relationship Id="rId38" Type="http://schemas.openxmlformats.org/officeDocument/2006/relationships/image" Target="../media/image70.png"/><Relationship Id="rId2" Type="http://schemas.openxmlformats.org/officeDocument/2006/relationships/image" Target="../media/image51.png"/><Relationship Id="rId16" Type="http://schemas.openxmlformats.org/officeDocument/2006/relationships/image" Target="../media/image541.jpeg"/><Relationship Id="rId20" Type="http://schemas.openxmlformats.org/officeDocument/2006/relationships/image" Target="../media/image543.jpeg"/><Relationship Id="rId29" Type="http://schemas.openxmlformats.org/officeDocument/2006/relationships/image" Target="../media/image545.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462.png"/><Relationship Id="rId32" Type="http://schemas.openxmlformats.org/officeDocument/2006/relationships/image" Target="../media/image547.jpeg"/><Relationship Id="rId37" Type="http://schemas.openxmlformats.org/officeDocument/2006/relationships/image" Target="../media/image69.jpeg"/><Relationship Id="rId5" Type="http://schemas.openxmlformats.org/officeDocument/2006/relationships/image" Target="../media/image46.jpg"/><Relationship Id="rId15" Type="http://schemas.openxmlformats.org/officeDocument/2006/relationships/hyperlink" Target="http://www.trendhunter.com/id/12008" TargetMode="External"/><Relationship Id="rId23" Type="http://schemas.openxmlformats.org/officeDocument/2006/relationships/image" Target="../media/image461.jpeg"/><Relationship Id="rId28" Type="http://schemas.openxmlformats.org/officeDocument/2006/relationships/hyperlink" Target="http://www.trendhunter.com/id/181145" TargetMode="External"/><Relationship Id="rId36" Type="http://schemas.openxmlformats.org/officeDocument/2006/relationships/hyperlink" Target="http://www.trendhunter.com/id/167868" TargetMode="External"/><Relationship Id="rId10" Type="http://schemas.openxmlformats.org/officeDocument/2006/relationships/image" Target="../media/image183.png"/><Relationship Id="rId19" Type="http://schemas.openxmlformats.org/officeDocument/2006/relationships/hyperlink" Target="http://www.trendhunter.com/id/118295" TargetMode="External"/><Relationship Id="rId31" Type="http://schemas.openxmlformats.org/officeDocument/2006/relationships/hyperlink" Target="http://www.trendhunter.com/id/169520"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91.jpg"/><Relationship Id="rId22" Type="http://schemas.openxmlformats.org/officeDocument/2006/relationships/hyperlink" Target="http://www.trendhunter.com/id/125760" TargetMode="External"/><Relationship Id="rId27" Type="http://schemas.openxmlformats.org/officeDocument/2006/relationships/image" Target="../media/image195.png"/><Relationship Id="rId30" Type="http://schemas.openxmlformats.org/officeDocument/2006/relationships/image" Target="../media/image546.png"/><Relationship Id="rId35" Type="http://schemas.openxmlformats.org/officeDocument/2006/relationships/image" Target="../media/image299.png"/></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227.png"/><Relationship Id="rId26" Type="http://schemas.openxmlformats.org/officeDocument/2006/relationships/image" Target="../media/image553.jpeg"/><Relationship Id="rId39" Type="http://schemas.openxmlformats.org/officeDocument/2006/relationships/image" Target="../media/image527.png"/><Relationship Id="rId3" Type="http://schemas.openxmlformats.org/officeDocument/2006/relationships/hyperlink" Target="http://www.trendhunter.com/id/181597" TargetMode="External"/><Relationship Id="rId21" Type="http://schemas.openxmlformats.org/officeDocument/2006/relationships/image" Target="../media/image551.png"/><Relationship Id="rId34" Type="http://schemas.openxmlformats.org/officeDocument/2006/relationships/hyperlink" Target="http://www.trendhunter.com/id/74046"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99537" TargetMode="External"/><Relationship Id="rId33" Type="http://schemas.openxmlformats.org/officeDocument/2006/relationships/image" Target="../media/image558.png"/><Relationship Id="rId38" Type="http://schemas.openxmlformats.org/officeDocument/2006/relationships/image" Target="../media/image560.jpeg"/><Relationship Id="rId2" Type="http://schemas.openxmlformats.org/officeDocument/2006/relationships/image" Target="../media/image51.png"/><Relationship Id="rId16" Type="http://schemas.openxmlformats.org/officeDocument/2006/relationships/image" Target="../media/image549.jpeg"/><Relationship Id="rId20" Type="http://schemas.openxmlformats.org/officeDocument/2006/relationships/image" Target="../media/image550.jpeg"/><Relationship Id="rId29" Type="http://schemas.openxmlformats.org/officeDocument/2006/relationships/image" Target="../media/image555.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490.png"/><Relationship Id="rId32" Type="http://schemas.openxmlformats.org/officeDocument/2006/relationships/image" Target="../media/image557.jpeg"/><Relationship Id="rId37" Type="http://schemas.openxmlformats.org/officeDocument/2006/relationships/hyperlink" Target="http://www.trendhunter.com/id/121433" TargetMode="External"/><Relationship Id="rId5" Type="http://schemas.openxmlformats.org/officeDocument/2006/relationships/image" Target="../media/image46.jpg"/><Relationship Id="rId15" Type="http://schemas.openxmlformats.org/officeDocument/2006/relationships/hyperlink" Target="http://www.trendhunter.com/id/106928" TargetMode="External"/><Relationship Id="rId23" Type="http://schemas.openxmlformats.org/officeDocument/2006/relationships/image" Target="../media/image552.jpeg"/><Relationship Id="rId28" Type="http://schemas.openxmlformats.org/officeDocument/2006/relationships/hyperlink" Target="http://www.trendhunter.com/id/181561" TargetMode="External"/><Relationship Id="rId36" Type="http://schemas.openxmlformats.org/officeDocument/2006/relationships/image" Target="../media/image141.png"/><Relationship Id="rId10" Type="http://schemas.openxmlformats.org/officeDocument/2006/relationships/image" Target="../media/image183.png"/><Relationship Id="rId19" Type="http://schemas.openxmlformats.org/officeDocument/2006/relationships/hyperlink" Target="http://www.trendhunter.com/id/74776" TargetMode="External"/><Relationship Id="rId31" Type="http://schemas.openxmlformats.org/officeDocument/2006/relationships/hyperlink" Target="http://www.trendhunter.com/id/181475"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91.jpg"/><Relationship Id="rId22" Type="http://schemas.openxmlformats.org/officeDocument/2006/relationships/hyperlink" Target="http://www.trendhunter.com/id/91582" TargetMode="External"/><Relationship Id="rId27" Type="http://schemas.openxmlformats.org/officeDocument/2006/relationships/image" Target="../media/image554.png"/><Relationship Id="rId30" Type="http://schemas.openxmlformats.org/officeDocument/2006/relationships/image" Target="../media/image556.png"/><Relationship Id="rId35" Type="http://schemas.openxmlformats.org/officeDocument/2006/relationships/image" Target="../media/image559.jpeg"/></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462.png"/><Relationship Id="rId26" Type="http://schemas.openxmlformats.org/officeDocument/2006/relationships/image" Target="../media/image565.jpeg"/><Relationship Id="rId3" Type="http://schemas.openxmlformats.org/officeDocument/2006/relationships/hyperlink" Target="http://www.trendhunter.com/id/181597" TargetMode="External"/><Relationship Id="rId21" Type="http://schemas.openxmlformats.org/officeDocument/2006/relationships/image" Target="../media/image554.png"/><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67043" TargetMode="External"/><Relationship Id="rId2" Type="http://schemas.openxmlformats.org/officeDocument/2006/relationships/image" Target="../media/image51.png"/><Relationship Id="rId16" Type="http://schemas.openxmlformats.org/officeDocument/2006/relationships/image" Target="../media/image561.jpeg"/><Relationship Id="rId20" Type="http://schemas.openxmlformats.org/officeDocument/2006/relationships/image" Target="../media/image562.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564.png"/><Relationship Id="rId5" Type="http://schemas.openxmlformats.org/officeDocument/2006/relationships/image" Target="../media/image46.jpg"/><Relationship Id="rId15" Type="http://schemas.openxmlformats.org/officeDocument/2006/relationships/hyperlink" Target="http://www.trendhunter.com/id/181376" TargetMode="External"/><Relationship Id="rId23" Type="http://schemas.openxmlformats.org/officeDocument/2006/relationships/image" Target="../media/image563.jpeg"/><Relationship Id="rId10" Type="http://schemas.openxmlformats.org/officeDocument/2006/relationships/image" Target="../media/image183.png"/><Relationship Id="rId19" Type="http://schemas.openxmlformats.org/officeDocument/2006/relationships/hyperlink" Target="http://www.trendhunter.com/id/54086"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91.jpg"/><Relationship Id="rId22" Type="http://schemas.openxmlformats.org/officeDocument/2006/relationships/hyperlink" Target="http://www.trendhunter.com/id/57627" TargetMode="External"/><Relationship Id="rId27" Type="http://schemas.openxmlformats.org/officeDocument/2006/relationships/image" Target="../media/image82.png"/></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66945" TargetMode="External"/><Relationship Id="rId39" Type="http://schemas.openxmlformats.org/officeDocument/2006/relationships/image" Target="../media/image575.png"/><Relationship Id="rId3" Type="http://schemas.openxmlformats.org/officeDocument/2006/relationships/hyperlink" Target="http://www.trendhunter.com/id/181390" TargetMode="External"/><Relationship Id="rId21" Type="http://schemas.openxmlformats.org/officeDocument/2006/relationships/image" Target="../media/image568.jpeg"/><Relationship Id="rId34" Type="http://schemas.openxmlformats.org/officeDocument/2006/relationships/image" Target="../media/image418.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66.jpeg"/><Relationship Id="rId25" Type="http://schemas.openxmlformats.org/officeDocument/2006/relationships/image" Target="../media/image456.png"/><Relationship Id="rId33" Type="http://schemas.openxmlformats.org/officeDocument/2006/relationships/image" Target="../media/image572.jpeg"/><Relationship Id="rId38" Type="http://schemas.openxmlformats.org/officeDocument/2006/relationships/image" Target="../media/image574.jpeg"/><Relationship Id="rId2" Type="http://schemas.openxmlformats.org/officeDocument/2006/relationships/image" Target="../media/image87.png"/><Relationship Id="rId16" Type="http://schemas.openxmlformats.org/officeDocument/2006/relationships/hyperlink" Target="http://www.trendhunter.com/id/142429" TargetMode="External"/><Relationship Id="rId20" Type="http://schemas.openxmlformats.org/officeDocument/2006/relationships/hyperlink" Target="http://www.trendhunter.com/id/49271" TargetMode="External"/><Relationship Id="rId29" Type="http://schemas.openxmlformats.org/officeDocument/2006/relationships/hyperlink" Target="http://www.trendhunter.com/id/138670"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68.png"/><Relationship Id="rId24" Type="http://schemas.openxmlformats.org/officeDocument/2006/relationships/image" Target="../media/image569.jpeg"/><Relationship Id="rId32" Type="http://schemas.openxmlformats.org/officeDocument/2006/relationships/hyperlink" Target="http://www.trendhunter.com/id/169731" TargetMode="External"/><Relationship Id="rId37" Type="http://schemas.openxmlformats.org/officeDocument/2006/relationships/hyperlink" Target="http://www.trendhunter.com/id/142340" TargetMode="External"/><Relationship Id="rId5" Type="http://schemas.openxmlformats.org/officeDocument/2006/relationships/image" Target="../media/image46.jpg"/><Relationship Id="rId15" Type="http://schemas.openxmlformats.org/officeDocument/2006/relationships/image" Target="../media/image352.jpg"/><Relationship Id="rId23" Type="http://schemas.openxmlformats.org/officeDocument/2006/relationships/hyperlink" Target="http://www.trendhunter.com/id/126536" TargetMode="External"/><Relationship Id="rId28" Type="http://schemas.openxmlformats.org/officeDocument/2006/relationships/image" Target="../media/image327.png"/><Relationship Id="rId36" Type="http://schemas.openxmlformats.org/officeDocument/2006/relationships/image" Target="../media/image573.jpeg"/><Relationship Id="rId10" Type="http://schemas.openxmlformats.org/officeDocument/2006/relationships/image" Target="../media/image215.png"/><Relationship Id="rId19" Type="http://schemas.openxmlformats.org/officeDocument/2006/relationships/image" Target="../media/image567.png"/><Relationship Id="rId31" Type="http://schemas.openxmlformats.org/officeDocument/2006/relationships/image" Target="../media/image571.pn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139.png"/><Relationship Id="rId27" Type="http://schemas.openxmlformats.org/officeDocument/2006/relationships/image" Target="../media/image522.jpeg"/><Relationship Id="rId30" Type="http://schemas.openxmlformats.org/officeDocument/2006/relationships/image" Target="../media/image570.jpeg"/><Relationship Id="rId35" Type="http://schemas.openxmlformats.org/officeDocument/2006/relationships/hyperlink" Target="http://www.trendhunter.com/id/5978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23.jpeg"/><Relationship Id="rId18" Type="http://schemas.openxmlformats.org/officeDocument/2006/relationships/image" Target="../media/image41.jpeg"/><Relationship Id="rId3" Type="http://schemas.openxmlformats.org/officeDocument/2006/relationships/image" Target="../media/image33.jpeg"/><Relationship Id="rId21" Type="http://schemas.openxmlformats.org/officeDocument/2006/relationships/image" Target="../media/image44.jpeg"/><Relationship Id="rId7" Type="http://schemas.openxmlformats.org/officeDocument/2006/relationships/image" Target="../media/image18.jpeg"/><Relationship Id="rId12" Type="http://schemas.openxmlformats.org/officeDocument/2006/relationships/image" Target="../media/image36.jpeg"/><Relationship Id="rId17" Type="http://schemas.openxmlformats.org/officeDocument/2006/relationships/image" Target="../media/image40.png"/><Relationship Id="rId2" Type="http://schemas.openxmlformats.org/officeDocument/2006/relationships/image" Target="../media/image32.jpeg"/><Relationship Id="rId16" Type="http://schemas.openxmlformats.org/officeDocument/2006/relationships/image" Target="../media/image39.png"/><Relationship Id="rId20"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35.png"/><Relationship Id="rId5" Type="http://schemas.openxmlformats.org/officeDocument/2006/relationships/image" Target="../media/image16.jpeg"/><Relationship Id="rId15" Type="http://schemas.openxmlformats.org/officeDocument/2006/relationships/image" Target="../media/image38.png"/><Relationship Id="rId10" Type="http://schemas.openxmlformats.org/officeDocument/2006/relationships/image" Target="../media/image22.png"/><Relationship Id="rId19" Type="http://schemas.openxmlformats.org/officeDocument/2006/relationships/image" Target="../media/image42.png"/><Relationship Id="rId4" Type="http://schemas.openxmlformats.org/officeDocument/2006/relationships/image" Target="../media/image15.jpeg"/><Relationship Id="rId9" Type="http://schemas.openxmlformats.org/officeDocument/2006/relationships/image" Target="../media/image21.jpeg"/><Relationship Id="rId14" Type="http://schemas.openxmlformats.org/officeDocument/2006/relationships/image" Target="../media/image37.jpeg"/><Relationship Id="rId22" Type="http://schemas.openxmlformats.org/officeDocument/2006/relationships/image" Target="../media/image45.jpeg"/></Relationships>
</file>

<file path=ppt/slides/_rels/slide5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76987" TargetMode="External"/><Relationship Id="rId3" Type="http://schemas.openxmlformats.org/officeDocument/2006/relationships/hyperlink" Target="http://www.trendhunter.com/id/181390" TargetMode="External"/><Relationship Id="rId21" Type="http://schemas.openxmlformats.org/officeDocument/2006/relationships/image" Target="../media/image577.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76.jpeg"/><Relationship Id="rId25" Type="http://schemas.openxmlformats.org/officeDocument/2006/relationships/image" Target="../media/image571.png"/><Relationship Id="rId2" Type="http://schemas.openxmlformats.org/officeDocument/2006/relationships/image" Target="../media/image87.png"/><Relationship Id="rId16" Type="http://schemas.openxmlformats.org/officeDocument/2006/relationships/hyperlink" Target="http://www.trendhunter.com/id/154126" TargetMode="External"/><Relationship Id="rId20" Type="http://schemas.openxmlformats.org/officeDocument/2006/relationships/hyperlink" Target="http://www.trendhunter.com/id/157205"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68.png"/><Relationship Id="rId24" Type="http://schemas.openxmlformats.org/officeDocument/2006/relationships/image" Target="../media/image579.jpeg"/><Relationship Id="rId5" Type="http://schemas.openxmlformats.org/officeDocument/2006/relationships/image" Target="../media/image46.jpg"/><Relationship Id="rId15" Type="http://schemas.openxmlformats.org/officeDocument/2006/relationships/image" Target="../media/image352.jpg"/><Relationship Id="rId23" Type="http://schemas.openxmlformats.org/officeDocument/2006/relationships/hyperlink" Target="http://www.trendhunter.com/id/150033" TargetMode="External"/><Relationship Id="rId28" Type="http://schemas.openxmlformats.org/officeDocument/2006/relationships/image" Target="../media/image239.png"/><Relationship Id="rId10" Type="http://schemas.openxmlformats.org/officeDocument/2006/relationships/image" Target="../media/image215.png"/><Relationship Id="rId19" Type="http://schemas.openxmlformats.org/officeDocument/2006/relationships/image" Target="../media/image275.pn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578.png"/><Relationship Id="rId27" Type="http://schemas.openxmlformats.org/officeDocument/2006/relationships/image" Target="../media/image580.jpeg"/></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image" Target="../media/image585.jpeg"/><Relationship Id="rId39" Type="http://schemas.openxmlformats.org/officeDocument/2006/relationships/image" Target="../media/image590.png"/><Relationship Id="rId3" Type="http://schemas.openxmlformats.org/officeDocument/2006/relationships/hyperlink" Target="http://www.trendhunter.com/id/161708" TargetMode="External"/><Relationship Id="rId21" Type="http://schemas.openxmlformats.org/officeDocument/2006/relationships/image" Target="../media/image583.jpeg"/><Relationship Id="rId34" Type="http://schemas.openxmlformats.org/officeDocument/2006/relationships/hyperlink" Target="http://www.trendhunter.com/id/154102"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400.jpeg"/><Relationship Id="rId25" Type="http://schemas.openxmlformats.org/officeDocument/2006/relationships/hyperlink" Target="http://www.trendhunter.com/id/125224" TargetMode="External"/><Relationship Id="rId33" Type="http://schemas.openxmlformats.org/officeDocument/2006/relationships/image" Target="../media/image178.png"/><Relationship Id="rId38" Type="http://schemas.openxmlformats.org/officeDocument/2006/relationships/image" Target="../media/image589.jpeg"/><Relationship Id="rId2" Type="http://schemas.openxmlformats.org/officeDocument/2006/relationships/image" Target="../media/image51.png"/><Relationship Id="rId16" Type="http://schemas.openxmlformats.org/officeDocument/2006/relationships/hyperlink" Target="http://www.trendhunter.com/id/158523" TargetMode="External"/><Relationship Id="rId20" Type="http://schemas.openxmlformats.org/officeDocument/2006/relationships/hyperlink" Target="http://www.trendhunter.com/id/84326" TargetMode="External"/><Relationship Id="rId29" Type="http://schemas.openxmlformats.org/officeDocument/2006/relationships/image" Target="../media/image586.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64.png"/><Relationship Id="rId24" Type="http://schemas.openxmlformats.org/officeDocument/2006/relationships/image" Target="../media/image584.jpeg"/><Relationship Id="rId32" Type="http://schemas.openxmlformats.org/officeDocument/2006/relationships/image" Target="../media/image587.jpeg"/><Relationship Id="rId37" Type="http://schemas.openxmlformats.org/officeDocument/2006/relationships/hyperlink" Target="http://www.trendhunter.com/id/159708" TargetMode="External"/><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07312" TargetMode="External"/><Relationship Id="rId28" Type="http://schemas.openxmlformats.org/officeDocument/2006/relationships/hyperlink" Target="http://www.trendhunter.com/id/129728" TargetMode="External"/><Relationship Id="rId36" Type="http://schemas.openxmlformats.org/officeDocument/2006/relationships/image" Target="../media/image161.png"/><Relationship Id="rId10" Type="http://schemas.openxmlformats.org/officeDocument/2006/relationships/image" Target="../media/image581.png"/><Relationship Id="rId19" Type="http://schemas.openxmlformats.org/officeDocument/2006/relationships/image" Target="../media/image131.png"/><Relationship Id="rId31" Type="http://schemas.openxmlformats.org/officeDocument/2006/relationships/hyperlink" Target="http://www.trendhunter.com/id/151273" TargetMode="External"/><Relationship Id="rId4" Type="http://schemas.openxmlformats.org/officeDocument/2006/relationships/image" Target="../media/image52.jpg"/><Relationship Id="rId9" Type="http://schemas.openxmlformats.org/officeDocument/2006/relationships/image" Target="../media/image505.png"/><Relationship Id="rId14" Type="http://schemas.openxmlformats.org/officeDocument/2006/relationships/image" Target="../media/image582.jpg"/><Relationship Id="rId22" Type="http://schemas.openxmlformats.org/officeDocument/2006/relationships/image" Target="../media/image137.png"/><Relationship Id="rId27" Type="http://schemas.openxmlformats.org/officeDocument/2006/relationships/image" Target="../media/image133.png"/><Relationship Id="rId30" Type="http://schemas.openxmlformats.org/officeDocument/2006/relationships/image" Target="../media/image72.png"/><Relationship Id="rId35" Type="http://schemas.openxmlformats.org/officeDocument/2006/relationships/image" Target="../media/image588.jpeg"/></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28565" TargetMode="External"/><Relationship Id="rId3" Type="http://schemas.openxmlformats.org/officeDocument/2006/relationships/hyperlink" Target="http://www.trendhunter.com/id/161708" TargetMode="External"/><Relationship Id="rId21" Type="http://schemas.openxmlformats.org/officeDocument/2006/relationships/image" Target="../media/image592.jpeg"/><Relationship Id="rId34" Type="http://schemas.openxmlformats.org/officeDocument/2006/relationships/image" Target="../media/image59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91.jpeg"/><Relationship Id="rId25" Type="http://schemas.openxmlformats.org/officeDocument/2006/relationships/image" Target="../media/image594.png"/><Relationship Id="rId33" Type="http://schemas.openxmlformats.org/officeDocument/2006/relationships/image" Target="../media/image598.jpeg"/><Relationship Id="rId2" Type="http://schemas.openxmlformats.org/officeDocument/2006/relationships/image" Target="../media/image51.png"/><Relationship Id="rId16" Type="http://schemas.openxmlformats.org/officeDocument/2006/relationships/hyperlink" Target="http://www.trendhunter.com/id/117657" TargetMode="External"/><Relationship Id="rId20" Type="http://schemas.openxmlformats.org/officeDocument/2006/relationships/hyperlink" Target="http://www.trendhunter.com/id/119363" TargetMode="External"/><Relationship Id="rId29" Type="http://schemas.openxmlformats.org/officeDocument/2006/relationships/hyperlink" Target="http://www.trendhunter.com/id/110244"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64.png"/><Relationship Id="rId24" Type="http://schemas.openxmlformats.org/officeDocument/2006/relationships/image" Target="../media/image593.jpeg"/><Relationship Id="rId32" Type="http://schemas.openxmlformats.org/officeDocument/2006/relationships/hyperlink" Target="http://www.trendhunter.com/id/63690" TargetMode="External"/><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06126" TargetMode="External"/><Relationship Id="rId28" Type="http://schemas.openxmlformats.org/officeDocument/2006/relationships/image" Target="../media/image233.png"/><Relationship Id="rId10" Type="http://schemas.openxmlformats.org/officeDocument/2006/relationships/image" Target="../media/image581.png"/><Relationship Id="rId19" Type="http://schemas.openxmlformats.org/officeDocument/2006/relationships/image" Target="../media/image141.png"/><Relationship Id="rId31" Type="http://schemas.openxmlformats.org/officeDocument/2006/relationships/image" Target="../media/image597.png"/><Relationship Id="rId4" Type="http://schemas.openxmlformats.org/officeDocument/2006/relationships/image" Target="../media/image52.jpg"/><Relationship Id="rId9" Type="http://schemas.openxmlformats.org/officeDocument/2006/relationships/image" Target="../media/image505.png"/><Relationship Id="rId14" Type="http://schemas.openxmlformats.org/officeDocument/2006/relationships/image" Target="../media/image582.jpg"/><Relationship Id="rId22" Type="http://schemas.openxmlformats.org/officeDocument/2006/relationships/image" Target="../media/image323.png"/><Relationship Id="rId27" Type="http://schemas.openxmlformats.org/officeDocument/2006/relationships/image" Target="../media/image595.jpeg"/><Relationship Id="rId30" Type="http://schemas.openxmlformats.org/officeDocument/2006/relationships/image" Target="../media/image596.jpeg"/></Relationships>
</file>

<file path=ppt/slides/_rels/slide5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1920" TargetMode="External"/><Relationship Id="rId39" Type="http://schemas.openxmlformats.org/officeDocument/2006/relationships/image" Target="../media/image612.jpeg"/><Relationship Id="rId3" Type="http://schemas.openxmlformats.org/officeDocument/2006/relationships/hyperlink" Target="http://www.trendhunter.com/id/151708" TargetMode="External"/><Relationship Id="rId21" Type="http://schemas.openxmlformats.org/officeDocument/2006/relationships/image" Target="../media/image602.jpeg"/><Relationship Id="rId34" Type="http://schemas.openxmlformats.org/officeDocument/2006/relationships/image" Target="../media/image60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01.jpeg"/><Relationship Id="rId25" Type="http://schemas.openxmlformats.org/officeDocument/2006/relationships/image" Target="../media/image605.png"/><Relationship Id="rId33" Type="http://schemas.openxmlformats.org/officeDocument/2006/relationships/image" Target="../media/image608.jpeg"/><Relationship Id="rId38" Type="http://schemas.openxmlformats.org/officeDocument/2006/relationships/hyperlink" Target="http://www.trendhunter.com/id/142686" TargetMode="External"/><Relationship Id="rId2" Type="http://schemas.openxmlformats.org/officeDocument/2006/relationships/image" Target="../media/image12.png"/><Relationship Id="rId16" Type="http://schemas.openxmlformats.org/officeDocument/2006/relationships/hyperlink" Target="http://www.trendhunter.com/id/140511" TargetMode="External"/><Relationship Id="rId20" Type="http://schemas.openxmlformats.org/officeDocument/2006/relationships/hyperlink" Target="http://www.trendhunter.com/id/83356" TargetMode="External"/><Relationship Id="rId29" Type="http://schemas.openxmlformats.org/officeDocument/2006/relationships/hyperlink" Target="http://www.trendhunter.com/id/137270"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04.jpeg"/><Relationship Id="rId32" Type="http://schemas.openxmlformats.org/officeDocument/2006/relationships/hyperlink" Target="http://www.trendhunter.com/id/97272" TargetMode="External"/><Relationship Id="rId37" Type="http://schemas.openxmlformats.org/officeDocument/2006/relationships/image" Target="../media/image611.png"/><Relationship Id="rId40" Type="http://schemas.openxmlformats.org/officeDocument/2006/relationships/image" Target="../media/image176.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21524" TargetMode="External"/><Relationship Id="rId28" Type="http://schemas.openxmlformats.org/officeDocument/2006/relationships/image" Target="../media/image261.png"/><Relationship Id="rId36" Type="http://schemas.openxmlformats.org/officeDocument/2006/relationships/image" Target="../media/image610.jpeg"/><Relationship Id="rId10" Type="http://schemas.openxmlformats.org/officeDocument/2006/relationships/image" Target="../media/image351.png"/><Relationship Id="rId19" Type="http://schemas.openxmlformats.org/officeDocument/2006/relationships/image" Target="../media/image172.png"/><Relationship Id="rId31" Type="http://schemas.openxmlformats.org/officeDocument/2006/relationships/image" Target="../media/image510.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603.png"/><Relationship Id="rId27" Type="http://schemas.openxmlformats.org/officeDocument/2006/relationships/image" Target="../media/image606.jpeg"/><Relationship Id="rId30" Type="http://schemas.openxmlformats.org/officeDocument/2006/relationships/image" Target="../media/image607.jpeg"/><Relationship Id="rId35" Type="http://schemas.openxmlformats.org/officeDocument/2006/relationships/hyperlink" Target="http://www.trendhunter.com/id/149622"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2034" TargetMode="External"/><Relationship Id="rId39" Type="http://schemas.openxmlformats.org/officeDocument/2006/relationships/image" Target="../media/image558.png"/><Relationship Id="rId3" Type="http://schemas.openxmlformats.org/officeDocument/2006/relationships/hyperlink" Target="http://www.trendhunter.com/id/151708" TargetMode="External"/><Relationship Id="rId21" Type="http://schemas.openxmlformats.org/officeDocument/2006/relationships/image" Target="../media/image321.jpeg"/><Relationship Id="rId34" Type="http://schemas.openxmlformats.org/officeDocument/2006/relationships/image" Target="../media/image137.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13.jpeg"/><Relationship Id="rId25" Type="http://schemas.openxmlformats.org/officeDocument/2006/relationships/image" Target="../media/image615.png"/><Relationship Id="rId33" Type="http://schemas.openxmlformats.org/officeDocument/2006/relationships/image" Target="../media/image618.jpeg"/><Relationship Id="rId38" Type="http://schemas.openxmlformats.org/officeDocument/2006/relationships/image" Target="../media/image620.jpeg"/><Relationship Id="rId2" Type="http://schemas.openxmlformats.org/officeDocument/2006/relationships/image" Target="../media/image12.png"/><Relationship Id="rId16" Type="http://schemas.openxmlformats.org/officeDocument/2006/relationships/hyperlink" Target="http://www.trendhunter.com/id/123172" TargetMode="External"/><Relationship Id="rId20" Type="http://schemas.openxmlformats.org/officeDocument/2006/relationships/hyperlink" Target="http://www.trendhunter.com/id/42700" TargetMode="External"/><Relationship Id="rId29" Type="http://schemas.openxmlformats.org/officeDocument/2006/relationships/hyperlink" Target="http://www.trendhunter.com/id/107587"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14.jpeg"/><Relationship Id="rId32" Type="http://schemas.openxmlformats.org/officeDocument/2006/relationships/hyperlink" Target="http://www.trendhunter.com/id/105163" TargetMode="External"/><Relationship Id="rId37" Type="http://schemas.openxmlformats.org/officeDocument/2006/relationships/hyperlink" Target="http://www.trendhunter.com/id/114768" TargetMode="External"/><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15360" TargetMode="External"/><Relationship Id="rId28" Type="http://schemas.openxmlformats.org/officeDocument/2006/relationships/image" Target="../media/image475.png"/><Relationship Id="rId36" Type="http://schemas.openxmlformats.org/officeDocument/2006/relationships/image" Target="../media/image619.jpeg"/><Relationship Id="rId10" Type="http://schemas.openxmlformats.org/officeDocument/2006/relationships/image" Target="../media/image351.png"/><Relationship Id="rId19" Type="http://schemas.openxmlformats.org/officeDocument/2006/relationships/image" Target="../media/image282.png"/><Relationship Id="rId31" Type="http://schemas.openxmlformats.org/officeDocument/2006/relationships/image" Target="../media/image257.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116.png"/><Relationship Id="rId27" Type="http://schemas.openxmlformats.org/officeDocument/2006/relationships/image" Target="../media/image616.jpeg"/><Relationship Id="rId30" Type="http://schemas.openxmlformats.org/officeDocument/2006/relationships/image" Target="../media/image617.jpeg"/><Relationship Id="rId35" Type="http://schemas.openxmlformats.org/officeDocument/2006/relationships/hyperlink" Target="http://www.trendhunter.com/id/142222"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15670" TargetMode="External"/><Relationship Id="rId39" Type="http://schemas.openxmlformats.org/officeDocument/2006/relationships/image" Target="../media/image630.jpeg"/><Relationship Id="rId3" Type="http://schemas.openxmlformats.org/officeDocument/2006/relationships/hyperlink" Target="http://www.trendhunter.com/id/151708" TargetMode="External"/><Relationship Id="rId21" Type="http://schemas.openxmlformats.org/officeDocument/2006/relationships/image" Target="../media/image622.jpeg"/><Relationship Id="rId34" Type="http://schemas.openxmlformats.org/officeDocument/2006/relationships/image" Target="../media/image628.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21.jpeg"/><Relationship Id="rId25" Type="http://schemas.openxmlformats.org/officeDocument/2006/relationships/image" Target="../media/image218.png"/><Relationship Id="rId33" Type="http://schemas.openxmlformats.org/officeDocument/2006/relationships/image" Target="../media/image627.jpeg"/><Relationship Id="rId38" Type="http://schemas.openxmlformats.org/officeDocument/2006/relationships/hyperlink" Target="http://www.trendhunter.com/id/138702" TargetMode="External"/><Relationship Id="rId2" Type="http://schemas.openxmlformats.org/officeDocument/2006/relationships/image" Target="../media/image12.png"/><Relationship Id="rId16" Type="http://schemas.openxmlformats.org/officeDocument/2006/relationships/hyperlink" Target="http://www.trendhunter.com/id/151474" TargetMode="External"/><Relationship Id="rId20" Type="http://schemas.openxmlformats.org/officeDocument/2006/relationships/hyperlink" Target="http://www.trendhunter.com/id/136931" TargetMode="External"/><Relationship Id="rId29" Type="http://schemas.openxmlformats.org/officeDocument/2006/relationships/hyperlink" Target="http://www.trendhunter.com/id/125123"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24.jpeg"/><Relationship Id="rId32" Type="http://schemas.openxmlformats.org/officeDocument/2006/relationships/hyperlink" Target="http://www.trendhunter.com/id/74598" TargetMode="External"/><Relationship Id="rId37" Type="http://schemas.openxmlformats.org/officeDocument/2006/relationships/image" Target="../media/image139.png"/><Relationship Id="rId40" Type="http://schemas.openxmlformats.org/officeDocument/2006/relationships/image" Target="../media/image631.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37389" TargetMode="External"/><Relationship Id="rId28" Type="http://schemas.openxmlformats.org/officeDocument/2006/relationships/image" Target="../media/image161.png"/><Relationship Id="rId36" Type="http://schemas.openxmlformats.org/officeDocument/2006/relationships/image" Target="../media/image629.jpeg"/><Relationship Id="rId10" Type="http://schemas.openxmlformats.org/officeDocument/2006/relationships/image" Target="../media/image351.png"/><Relationship Id="rId19" Type="http://schemas.openxmlformats.org/officeDocument/2006/relationships/image" Target="../media/image299.png"/><Relationship Id="rId31" Type="http://schemas.openxmlformats.org/officeDocument/2006/relationships/image" Target="../media/image239.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623.png"/><Relationship Id="rId27" Type="http://schemas.openxmlformats.org/officeDocument/2006/relationships/image" Target="../media/image625.jpeg"/><Relationship Id="rId30" Type="http://schemas.openxmlformats.org/officeDocument/2006/relationships/image" Target="../media/image626.jpeg"/><Relationship Id="rId35" Type="http://schemas.openxmlformats.org/officeDocument/2006/relationships/hyperlink" Target="http://www.trendhunter.com/id/110607"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398" TargetMode="External"/><Relationship Id="rId39" Type="http://schemas.openxmlformats.org/officeDocument/2006/relationships/image" Target="../media/image639.jpeg"/><Relationship Id="rId3" Type="http://schemas.openxmlformats.org/officeDocument/2006/relationships/hyperlink" Target="http://www.trendhunter.com/id/151708" TargetMode="External"/><Relationship Id="rId21" Type="http://schemas.openxmlformats.org/officeDocument/2006/relationships/image" Target="../media/image632.jpeg"/><Relationship Id="rId34" Type="http://schemas.openxmlformats.org/officeDocument/2006/relationships/image" Target="../media/image23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538.jpeg"/><Relationship Id="rId25" Type="http://schemas.openxmlformats.org/officeDocument/2006/relationships/image" Target="../media/image483.png"/><Relationship Id="rId33" Type="http://schemas.openxmlformats.org/officeDocument/2006/relationships/image" Target="../media/image637.jpeg"/><Relationship Id="rId38" Type="http://schemas.openxmlformats.org/officeDocument/2006/relationships/hyperlink" Target="http://www.trendhunter.com/id/115748" TargetMode="External"/><Relationship Id="rId2" Type="http://schemas.openxmlformats.org/officeDocument/2006/relationships/image" Target="../media/image12.png"/><Relationship Id="rId16" Type="http://schemas.openxmlformats.org/officeDocument/2006/relationships/hyperlink" Target="http://www.trendhunter.com/id/10168" TargetMode="External"/><Relationship Id="rId20" Type="http://schemas.openxmlformats.org/officeDocument/2006/relationships/hyperlink" Target="http://www.trendhunter.com/id/142850" TargetMode="External"/><Relationship Id="rId29" Type="http://schemas.openxmlformats.org/officeDocument/2006/relationships/hyperlink" Target="http://www.trendhunter.com/id/74578"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33.jpeg"/><Relationship Id="rId32" Type="http://schemas.openxmlformats.org/officeDocument/2006/relationships/hyperlink" Target="http://www.trendhunter.com/id/90849" TargetMode="External"/><Relationship Id="rId37" Type="http://schemas.openxmlformats.org/officeDocument/2006/relationships/image" Target="../media/image211.png"/><Relationship Id="rId40" Type="http://schemas.openxmlformats.org/officeDocument/2006/relationships/image" Target="../media/image118.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95704" TargetMode="External"/><Relationship Id="rId28" Type="http://schemas.openxmlformats.org/officeDocument/2006/relationships/image" Target="../media/image635.png"/><Relationship Id="rId36" Type="http://schemas.openxmlformats.org/officeDocument/2006/relationships/image" Target="../media/image638.jpeg"/><Relationship Id="rId10" Type="http://schemas.openxmlformats.org/officeDocument/2006/relationships/image" Target="../media/image351.png"/><Relationship Id="rId19" Type="http://schemas.openxmlformats.org/officeDocument/2006/relationships/image" Target="../media/image539.png"/><Relationship Id="rId31" Type="http://schemas.openxmlformats.org/officeDocument/2006/relationships/image" Target="../media/image462.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327.png"/><Relationship Id="rId27" Type="http://schemas.openxmlformats.org/officeDocument/2006/relationships/image" Target="../media/image634.jpeg"/><Relationship Id="rId30" Type="http://schemas.openxmlformats.org/officeDocument/2006/relationships/image" Target="../media/image636.jpeg"/><Relationship Id="rId35" Type="http://schemas.openxmlformats.org/officeDocument/2006/relationships/hyperlink" Target="http://www.trendhunter.com/id/86367"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8001" TargetMode="External"/><Relationship Id="rId39" Type="http://schemas.openxmlformats.org/officeDocument/2006/relationships/image" Target="../media/image651.jpeg"/><Relationship Id="rId3" Type="http://schemas.openxmlformats.org/officeDocument/2006/relationships/hyperlink" Target="http://www.trendhunter.com/id/151708" TargetMode="External"/><Relationship Id="rId21" Type="http://schemas.openxmlformats.org/officeDocument/2006/relationships/image" Target="../media/image642.jpeg"/><Relationship Id="rId34" Type="http://schemas.openxmlformats.org/officeDocument/2006/relationships/image" Target="../media/image649.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40.jpeg"/><Relationship Id="rId25" Type="http://schemas.openxmlformats.org/officeDocument/2006/relationships/image" Target="../media/image527.png"/><Relationship Id="rId33" Type="http://schemas.openxmlformats.org/officeDocument/2006/relationships/image" Target="../media/image648.jpeg"/><Relationship Id="rId38" Type="http://schemas.openxmlformats.org/officeDocument/2006/relationships/hyperlink" Target="http://www.trendhunter.com/id/109912" TargetMode="External"/><Relationship Id="rId2" Type="http://schemas.openxmlformats.org/officeDocument/2006/relationships/image" Target="../media/image12.png"/><Relationship Id="rId16" Type="http://schemas.openxmlformats.org/officeDocument/2006/relationships/hyperlink" Target="http://www.trendhunter.com/id/93390" TargetMode="External"/><Relationship Id="rId20" Type="http://schemas.openxmlformats.org/officeDocument/2006/relationships/hyperlink" Target="http://www.trendhunter.com/id/109792" TargetMode="External"/><Relationship Id="rId29" Type="http://schemas.openxmlformats.org/officeDocument/2006/relationships/hyperlink" Target="http://www.trendhunter.com/id/136915"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44.jpeg"/><Relationship Id="rId32" Type="http://schemas.openxmlformats.org/officeDocument/2006/relationships/hyperlink" Target="http://www.trendhunter.com/id/139471" TargetMode="External"/><Relationship Id="rId37" Type="http://schemas.openxmlformats.org/officeDocument/2006/relationships/image" Target="../media/image456.png"/><Relationship Id="rId40" Type="http://schemas.openxmlformats.org/officeDocument/2006/relationships/image" Target="../media/image141.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06081" TargetMode="External"/><Relationship Id="rId28" Type="http://schemas.openxmlformats.org/officeDocument/2006/relationships/image" Target="../media/image181.png"/><Relationship Id="rId36" Type="http://schemas.openxmlformats.org/officeDocument/2006/relationships/image" Target="../media/image650.jpeg"/><Relationship Id="rId10" Type="http://schemas.openxmlformats.org/officeDocument/2006/relationships/image" Target="../media/image351.png"/><Relationship Id="rId19" Type="http://schemas.openxmlformats.org/officeDocument/2006/relationships/image" Target="../media/image641.png"/><Relationship Id="rId31" Type="http://schemas.openxmlformats.org/officeDocument/2006/relationships/image" Target="../media/image647.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643.png"/><Relationship Id="rId27" Type="http://schemas.openxmlformats.org/officeDocument/2006/relationships/image" Target="../media/image645.jpeg"/><Relationship Id="rId30" Type="http://schemas.openxmlformats.org/officeDocument/2006/relationships/image" Target="../media/image646.jpeg"/><Relationship Id="rId35" Type="http://schemas.openxmlformats.org/officeDocument/2006/relationships/hyperlink" Target="http://www.trendhunter.com/id/131739"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16178" TargetMode="External"/><Relationship Id="rId39" Type="http://schemas.openxmlformats.org/officeDocument/2006/relationships/image" Target="../media/image663.jpeg"/><Relationship Id="rId3" Type="http://schemas.openxmlformats.org/officeDocument/2006/relationships/hyperlink" Target="http://www.trendhunter.com/id/151708" TargetMode="External"/><Relationship Id="rId21" Type="http://schemas.openxmlformats.org/officeDocument/2006/relationships/image" Target="../media/image654.jpeg"/><Relationship Id="rId34" Type="http://schemas.openxmlformats.org/officeDocument/2006/relationships/image" Target="../media/image661.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52.jpeg"/><Relationship Id="rId25" Type="http://schemas.openxmlformats.org/officeDocument/2006/relationships/image" Target="../media/image155.png"/><Relationship Id="rId33" Type="http://schemas.openxmlformats.org/officeDocument/2006/relationships/image" Target="../media/image660.jpeg"/><Relationship Id="rId38" Type="http://schemas.openxmlformats.org/officeDocument/2006/relationships/hyperlink" Target="http://www.trendhunter.com/id/129239" TargetMode="External"/><Relationship Id="rId2" Type="http://schemas.openxmlformats.org/officeDocument/2006/relationships/image" Target="../media/image12.png"/><Relationship Id="rId16" Type="http://schemas.openxmlformats.org/officeDocument/2006/relationships/hyperlink" Target="http://www.trendhunter.com/id/140279" TargetMode="External"/><Relationship Id="rId20" Type="http://schemas.openxmlformats.org/officeDocument/2006/relationships/hyperlink" Target="http://www.trendhunter.com/id/141778" TargetMode="External"/><Relationship Id="rId29" Type="http://schemas.openxmlformats.org/officeDocument/2006/relationships/hyperlink" Target="http://www.trendhunter.com/id/120305"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56.jpeg"/><Relationship Id="rId32" Type="http://schemas.openxmlformats.org/officeDocument/2006/relationships/hyperlink" Target="http://www.trendhunter.com/id/100374" TargetMode="External"/><Relationship Id="rId37" Type="http://schemas.openxmlformats.org/officeDocument/2006/relationships/image" Target="../media/image307.png"/><Relationship Id="rId40" Type="http://schemas.openxmlformats.org/officeDocument/2006/relationships/image" Target="../media/image571.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00566" TargetMode="External"/><Relationship Id="rId28" Type="http://schemas.openxmlformats.org/officeDocument/2006/relationships/image" Target="../media/image294.png"/><Relationship Id="rId36" Type="http://schemas.openxmlformats.org/officeDocument/2006/relationships/image" Target="../media/image662.jpeg"/><Relationship Id="rId10" Type="http://schemas.openxmlformats.org/officeDocument/2006/relationships/image" Target="../media/image351.png"/><Relationship Id="rId19" Type="http://schemas.openxmlformats.org/officeDocument/2006/relationships/image" Target="../media/image653.png"/><Relationship Id="rId31" Type="http://schemas.openxmlformats.org/officeDocument/2006/relationships/image" Target="../media/image659.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655.png"/><Relationship Id="rId27" Type="http://schemas.openxmlformats.org/officeDocument/2006/relationships/image" Target="../media/image657.jpeg"/><Relationship Id="rId30" Type="http://schemas.openxmlformats.org/officeDocument/2006/relationships/image" Target="../media/image658.jpeg"/><Relationship Id="rId35" Type="http://schemas.openxmlformats.org/officeDocument/2006/relationships/hyperlink" Target="http://www.trendhunter.com/id/101440"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50114" TargetMode="External"/><Relationship Id="rId39" Type="http://schemas.openxmlformats.org/officeDocument/2006/relationships/image" Target="../media/image673.jpeg"/><Relationship Id="rId3" Type="http://schemas.openxmlformats.org/officeDocument/2006/relationships/hyperlink" Target="http://www.trendhunter.com/id/151708" TargetMode="External"/><Relationship Id="rId21" Type="http://schemas.openxmlformats.org/officeDocument/2006/relationships/image" Target="../media/image665.jpeg"/><Relationship Id="rId34" Type="http://schemas.openxmlformats.org/officeDocument/2006/relationships/image" Target="../media/image527.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64.jpeg"/><Relationship Id="rId25" Type="http://schemas.openxmlformats.org/officeDocument/2006/relationships/image" Target="../media/image307.png"/><Relationship Id="rId33" Type="http://schemas.openxmlformats.org/officeDocument/2006/relationships/image" Target="../media/image671.jpeg"/><Relationship Id="rId38" Type="http://schemas.openxmlformats.org/officeDocument/2006/relationships/hyperlink" Target="http://www.trendhunter.com/id/143857" TargetMode="External"/><Relationship Id="rId2" Type="http://schemas.openxmlformats.org/officeDocument/2006/relationships/image" Target="../media/image12.png"/><Relationship Id="rId16" Type="http://schemas.openxmlformats.org/officeDocument/2006/relationships/hyperlink" Target="http://www.trendhunter.com/id/139641" TargetMode="External"/><Relationship Id="rId20" Type="http://schemas.openxmlformats.org/officeDocument/2006/relationships/hyperlink" Target="http://www.trendhunter.com/id/121896" TargetMode="External"/><Relationship Id="rId29" Type="http://schemas.openxmlformats.org/officeDocument/2006/relationships/hyperlink" Target="http://www.trendhunter.com/id/82448"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66.jpeg"/><Relationship Id="rId32" Type="http://schemas.openxmlformats.org/officeDocument/2006/relationships/hyperlink" Target="http://www.trendhunter.com/id/140943" TargetMode="External"/><Relationship Id="rId37" Type="http://schemas.openxmlformats.org/officeDocument/2006/relationships/image" Target="../media/image181.png"/><Relationship Id="rId40" Type="http://schemas.openxmlformats.org/officeDocument/2006/relationships/image" Target="../media/image649.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76953" TargetMode="External"/><Relationship Id="rId28" Type="http://schemas.openxmlformats.org/officeDocument/2006/relationships/image" Target="../media/image668.png"/><Relationship Id="rId36" Type="http://schemas.openxmlformats.org/officeDocument/2006/relationships/image" Target="../media/image672.jpeg"/><Relationship Id="rId10" Type="http://schemas.openxmlformats.org/officeDocument/2006/relationships/image" Target="../media/image351.png"/><Relationship Id="rId19" Type="http://schemas.openxmlformats.org/officeDocument/2006/relationships/image" Target="../media/image211.png"/><Relationship Id="rId31" Type="http://schemas.openxmlformats.org/officeDocument/2006/relationships/image" Target="../media/image670.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478.png"/><Relationship Id="rId27" Type="http://schemas.openxmlformats.org/officeDocument/2006/relationships/image" Target="../media/image667.jpeg"/><Relationship Id="rId30" Type="http://schemas.openxmlformats.org/officeDocument/2006/relationships/image" Target="../media/image669.jpeg"/><Relationship Id="rId35" Type="http://schemas.openxmlformats.org/officeDocument/2006/relationships/hyperlink" Target="http://www.trendhunter.com/id/14983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59442" TargetMode="External"/><Relationship Id="rId39" Type="http://schemas.openxmlformats.org/officeDocument/2006/relationships/image" Target="../media/image685.jpeg"/><Relationship Id="rId3" Type="http://schemas.openxmlformats.org/officeDocument/2006/relationships/hyperlink" Target="http://www.trendhunter.com/id/151708" TargetMode="External"/><Relationship Id="rId21" Type="http://schemas.openxmlformats.org/officeDocument/2006/relationships/image" Target="../media/image676.jpeg"/><Relationship Id="rId34" Type="http://schemas.openxmlformats.org/officeDocument/2006/relationships/image" Target="../media/image682.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74.jpeg"/><Relationship Id="rId25" Type="http://schemas.openxmlformats.org/officeDocument/2006/relationships/image" Target="../media/image350.png"/><Relationship Id="rId33" Type="http://schemas.openxmlformats.org/officeDocument/2006/relationships/image" Target="../media/image681.jpeg"/><Relationship Id="rId38" Type="http://schemas.openxmlformats.org/officeDocument/2006/relationships/hyperlink" Target="http://www.trendhunter.com/id/82768" TargetMode="External"/><Relationship Id="rId2" Type="http://schemas.openxmlformats.org/officeDocument/2006/relationships/image" Target="../media/image12.png"/><Relationship Id="rId16" Type="http://schemas.openxmlformats.org/officeDocument/2006/relationships/hyperlink" Target="http://www.trendhunter.com/id/86557" TargetMode="External"/><Relationship Id="rId20" Type="http://schemas.openxmlformats.org/officeDocument/2006/relationships/hyperlink" Target="http://www.trendhunter.com/id/108499" TargetMode="External"/><Relationship Id="rId29" Type="http://schemas.openxmlformats.org/officeDocument/2006/relationships/hyperlink" Target="http://www.trendhunter.com/id/126363"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77.jpeg"/><Relationship Id="rId32" Type="http://schemas.openxmlformats.org/officeDocument/2006/relationships/hyperlink" Target="http://www.trendhunter.com/id/125059" TargetMode="External"/><Relationship Id="rId37" Type="http://schemas.openxmlformats.org/officeDocument/2006/relationships/image" Target="../media/image684.png"/><Relationship Id="rId40" Type="http://schemas.openxmlformats.org/officeDocument/2006/relationships/image" Target="../media/image686.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01381" TargetMode="External"/><Relationship Id="rId28" Type="http://schemas.openxmlformats.org/officeDocument/2006/relationships/image" Target="../media/image679.png"/><Relationship Id="rId36" Type="http://schemas.openxmlformats.org/officeDocument/2006/relationships/image" Target="../media/image683.jpeg"/><Relationship Id="rId10" Type="http://schemas.openxmlformats.org/officeDocument/2006/relationships/image" Target="../media/image351.png"/><Relationship Id="rId19" Type="http://schemas.openxmlformats.org/officeDocument/2006/relationships/image" Target="../media/image675.png"/><Relationship Id="rId31" Type="http://schemas.openxmlformats.org/officeDocument/2006/relationships/image" Target="../media/image335.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82.png"/><Relationship Id="rId27" Type="http://schemas.openxmlformats.org/officeDocument/2006/relationships/image" Target="../media/image678.jpeg"/><Relationship Id="rId30" Type="http://schemas.openxmlformats.org/officeDocument/2006/relationships/image" Target="../media/image680.jpeg"/><Relationship Id="rId35" Type="http://schemas.openxmlformats.org/officeDocument/2006/relationships/hyperlink" Target="http://www.trendhunter.com/id/86194"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86097" TargetMode="External"/><Relationship Id="rId39" Type="http://schemas.openxmlformats.org/officeDocument/2006/relationships/image" Target="../media/image697.jpeg"/><Relationship Id="rId3" Type="http://schemas.openxmlformats.org/officeDocument/2006/relationships/hyperlink" Target="http://www.trendhunter.com/id/151708" TargetMode="External"/><Relationship Id="rId21" Type="http://schemas.openxmlformats.org/officeDocument/2006/relationships/image" Target="../media/image688.jpeg"/><Relationship Id="rId34" Type="http://schemas.openxmlformats.org/officeDocument/2006/relationships/image" Target="../media/image695.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87.jpeg"/><Relationship Id="rId25" Type="http://schemas.openxmlformats.org/officeDocument/2006/relationships/image" Target="../media/image691.png"/><Relationship Id="rId33" Type="http://schemas.openxmlformats.org/officeDocument/2006/relationships/image" Target="../media/image694.jpeg"/><Relationship Id="rId38" Type="http://schemas.openxmlformats.org/officeDocument/2006/relationships/hyperlink" Target="http://www.trendhunter.com/id/93744" TargetMode="External"/><Relationship Id="rId2" Type="http://schemas.openxmlformats.org/officeDocument/2006/relationships/image" Target="../media/image12.png"/><Relationship Id="rId16" Type="http://schemas.openxmlformats.org/officeDocument/2006/relationships/hyperlink" Target="http://www.trendhunter.com/id/141226" TargetMode="External"/><Relationship Id="rId20" Type="http://schemas.openxmlformats.org/officeDocument/2006/relationships/hyperlink" Target="http://www.trendhunter.com/id/120843" TargetMode="External"/><Relationship Id="rId29" Type="http://schemas.openxmlformats.org/officeDocument/2006/relationships/hyperlink" Target="http://www.trendhunter.com/id/132495"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24" Type="http://schemas.openxmlformats.org/officeDocument/2006/relationships/image" Target="../media/image690.jpeg"/><Relationship Id="rId32" Type="http://schemas.openxmlformats.org/officeDocument/2006/relationships/hyperlink" Target="http://www.trendhunter.com/id/111933" TargetMode="External"/><Relationship Id="rId37" Type="http://schemas.openxmlformats.org/officeDocument/2006/relationships/image" Target="../media/image339.png"/><Relationship Id="rId40" Type="http://schemas.openxmlformats.org/officeDocument/2006/relationships/image" Target="../media/image141.png"/><Relationship Id="rId5" Type="http://schemas.openxmlformats.org/officeDocument/2006/relationships/image" Target="../media/image46.jpg"/><Relationship Id="rId15" Type="http://schemas.openxmlformats.org/officeDocument/2006/relationships/image" Target="../media/image105.jpg"/><Relationship Id="rId23" Type="http://schemas.openxmlformats.org/officeDocument/2006/relationships/hyperlink" Target="http://www.trendhunter.com/id/141371" TargetMode="External"/><Relationship Id="rId28" Type="http://schemas.openxmlformats.org/officeDocument/2006/relationships/image" Target="../media/image248.png"/><Relationship Id="rId36" Type="http://schemas.openxmlformats.org/officeDocument/2006/relationships/image" Target="../media/image696.jpeg"/><Relationship Id="rId10" Type="http://schemas.openxmlformats.org/officeDocument/2006/relationships/image" Target="../media/image351.png"/><Relationship Id="rId19" Type="http://schemas.openxmlformats.org/officeDocument/2006/relationships/image" Target="../media/image149.png"/><Relationship Id="rId31" Type="http://schemas.openxmlformats.org/officeDocument/2006/relationships/image" Target="../media/image597.png"/><Relationship Id="rId4" Type="http://schemas.openxmlformats.org/officeDocument/2006/relationships/image" Target="../media/image52.jpg"/><Relationship Id="rId9" Type="http://schemas.openxmlformats.org/officeDocument/2006/relationships/image" Target="../media/image504.png"/><Relationship Id="rId14" Type="http://schemas.openxmlformats.org/officeDocument/2006/relationships/image" Target="../media/image153.jpg"/><Relationship Id="rId22" Type="http://schemas.openxmlformats.org/officeDocument/2006/relationships/image" Target="../media/image689.png"/><Relationship Id="rId27" Type="http://schemas.openxmlformats.org/officeDocument/2006/relationships/image" Target="../media/image692.jpeg"/><Relationship Id="rId30" Type="http://schemas.openxmlformats.org/officeDocument/2006/relationships/image" Target="../media/image693.jpeg"/><Relationship Id="rId35" Type="http://schemas.openxmlformats.org/officeDocument/2006/relationships/hyperlink" Target="http://www.trendhunter.com/id/132724"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56557" TargetMode="External"/><Relationship Id="rId39" Type="http://schemas.openxmlformats.org/officeDocument/2006/relationships/image" Target="../media/image419.jpeg"/><Relationship Id="rId3" Type="http://schemas.openxmlformats.org/officeDocument/2006/relationships/hyperlink" Target="http://www.trendhunter.com/id/199438" TargetMode="External"/><Relationship Id="rId21" Type="http://schemas.openxmlformats.org/officeDocument/2006/relationships/image" Target="../media/image700.jpeg"/><Relationship Id="rId34" Type="http://schemas.openxmlformats.org/officeDocument/2006/relationships/image" Target="../media/image137.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98.jpeg"/><Relationship Id="rId25" Type="http://schemas.openxmlformats.org/officeDocument/2006/relationships/image" Target="../media/image185.png"/><Relationship Id="rId33" Type="http://schemas.openxmlformats.org/officeDocument/2006/relationships/image" Target="../media/image707.jpeg"/><Relationship Id="rId38" Type="http://schemas.openxmlformats.org/officeDocument/2006/relationships/hyperlink" Target="http://www.trendhunter.com/id/145897" TargetMode="External"/><Relationship Id="rId2" Type="http://schemas.openxmlformats.org/officeDocument/2006/relationships/image" Target="../media/image12.png"/><Relationship Id="rId16" Type="http://schemas.openxmlformats.org/officeDocument/2006/relationships/hyperlink" Target="http://www.trendhunter.com/id/135040" TargetMode="External"/><Relationship Id="rId20" Type="http://schemas.openxmlformats.org/officeDocument/2006/relationships/hyperlink" Target="http://www.trendhunter.com/id/142153" TargetMode="External"/><Relationship Id="rId29" Type="http://schemas.openxmlformats.org/officeDocument/2006/relationships/hyperlink" Target="http://www.trendhunter.com/id/153275"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51.png"/><Relationship Id="rId24" Type="http://schemas.openxmlformats.org/officeDocument/2006/relationships/image" Target="../media/image702.jpeg"/><Relationship Id="rId32" Type="http://schemas.openxmlformats.org/officeDocument/2006/relationships/hyperlink" Target="http://www.trendhunter.com/id/133755" TargetMode="External"/><Relationship Id="rId37" Type="http://schemas.openxmlformats.org/officeDocument/2006/relationships/image" Target="../media/image421.png"/><Relationship Id="rId40" Type="http://schemas.openxmlformats.org/officeDocument/2006/relationships/image" Target="../media/image70.png"/><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56570" TargetMode="External"/><Relationship Id="rId28" Type="http://schemas.openxmlformats.org/officeDocument/2006/relationships/image" Target="../media/image704.png"/><Relationship Id="rId36" Type="http://schemas.openxmlformats.org/officeDocument/2006/relationships/image" Target="../media/image708.jpeg"/><Relationship Id="rId10" Type="http://schemas.openxmlformats.org/officeDocument/2006/relationships/image" Target="../media/image183.png"/><Relationship Id="rId19" Type="http://schemas.openxmlformats.org/officeDocument/2006/relationships/image" Target="../media/image699.png"/><Relationship Id="rId31" Type="http://schemas.openxmlformats.org/officeDocument/2006/relationships/image" Target="../media/image706.pn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701.png"/><Relationship Id="rId27" Type="http://schemas.openxmlformats.org/officeDocument/2006/relationships/image" Target="../media/image703.jpeg"/><Relationship Id="rId30" Type="http://schemas.openxmlformats.org/officeDocument/2006/relationships/image" Target="../media/image705.jpeg"/><Relationship Id="rId35" Type="http://schemas.openxmlformats.org/officeDocument/2006/relationships/hyperlink" Target="http://www.trendhunter.com/id/163133"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5222" TargetMode="External"/><Relationship Id="rId39" Type="http://schemas.openxmlformats.org/officeDocument/2006/relationships/image" Target="../media/image716.jpeg"/><Relationship Id="rId3" Type="http://schemas.openxmlformats.org/officeDocument/2006/relationships/hyperlink" Target="http://www.trendhunter.com/id/199438" TargetMode="External"/><Relationship Id="rId21" Type="http://schemas.openxmlformats.org/officeDocument/2006/relationships/image" Target="../media/image710.jpeg"/><Relationship Id="rId34" Type="http://schemas.openxmlformats.org/officeDocument/2006/relationships/image" Target="../media/image133.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09.jpeg"/><Relationship Id="rId25" Type="http://schemas.openxmlformats.org/officeDocument/2006/relationships/image" Target="../media/image70.png"/><Relationship Id="rId33" Type="http://schemas.openxmlformats.org/officeDocument/2006/relationships/image" Target="../media/image715.jpeg"/><Relationship Id="rId38" Type="http://schemas.openxmlformats.org/officeDocument/2006/relationships/hyperlink" Target="http://www.trendhunter.com/id/161772" TargetMode="External"/><Relationship Id="rId2" Type="http://schemas.openxmlformats.org/officeDocument/2006/relationships/image" Target="../media/image12.png"/><Relationship Id="rId16" Type="http://schemas.openxmlformats.org/officeDocument/2006/relationships/hyperlink" Target="http://www.trendhunter.com/id/159073" TargetMode="External"/><Relationship Id="rId20" Type="http://schemas.openxmlformats.org/officeDocument/2006/relationships/hyperlink" Target="http://www.trendhunter.com/id/160142" TargetMode="External"/><Relationship Id="rId29" Type="http://schemas.openxmlformats.org/officeDocument/2006/relationships/hyperlink" Target="http://www.trendhunter.com/id/192234"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51.png"/><Relationship Id="rId24" Type="http://schemas.openxmlformats.org/officeDocument/2006/relationships/image" Target="../media/image711.jpeg"/><Relationship Id="rId32" Type="http://schemas.openxmlformats.org/officeDocument/2006/relationships/hyperlink" Target="http://www.trendhunter.com/id/134158" TargetMode="External"/><Relationship Id="rId37" Type="http://schemas.openxmlformats.org/officeDocument/2006/relationships/image" Target="../media/image109.png"/><Relationship Id="rId40" Type="http://schemas.openxmlformats.org/officeDocument/2006/relationships/image" Target="../media/image717.png"/><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54482" TargetMode="External"/><Relationship Id="rId28" Type="http://schemas.openxmlformats.org/officeDocument/2006/relationships/image" Target="../media/image239.png"/><Relationship Id="rId36" Type="http://schemas.openxmlformats.org/officeDocument/2006/relationships/image" Target="../media/image426.jpeg"/><Relationship Id="rId10" Type="http://schemas.openxmlformats.org/officeDocument/2006/relationships/image" Target="../media/image183.png"/><Relationship Id="rId19" Type="http://schemas.openxmlformats.org/officeDocument/2006/relationships/image" Target="../media/image205.png"/><Relationship Id="rId31" Type="http://schemas.openxmlformats.org/officeDocument/2006/relationships/image" Target="../media/image714.pn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299.png"/><Relationship Id="rId27" Type="http://schemas.openxmlformats.org/officeDocument/2006/relationships/image" Target="../media/image712.jpeg"/><Relationship Id="rId30" Type="http://schemas.openxmlformats.org/officeDocument/2006/relationships/image" Target="../media/image713.jpeg"/><Relationship Id="rId35" Type="http://schemas.openxmlformats.org/officeDocument/2006/relationships/hyperlink" Target="http://www.trendhunter.com/id/179199"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image" Target="../media/image721.jpeg"/><Relationship Id="rId39" Type="http://schemas.openxmlformats.org/officeDocument/2006/relationships/image" Target="../media/image418.png"/><Relationship Id="rId3" Type="http://schemas.openxmlformats.org/officeDocument/2006/relationships/hyperlink" Target="http://www.trendhunter.com/id/199438" TargetMode="External"/><Relationship Id="rId21" Type="http://schemas.openxmlformats.org/officeDocument/2006/relationships/image" Target="../media/image719.jpeg"/><Relationship Id="rId34" Type="http://schemas.openxmlformats.org/officeDocument/2006/relationships/hyperlink" Target="http://www.trendhunter.com/id/189626"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18.jpeg"/><Relationship Id="rId25" Type="http://schemas.openxmlformats.org/officeDocument/2006/relationships/hyperlink" Target="http://www.trendhunter.com/id/177493" TargetMode="External"/><Relationship Id="rId33" Type="http://schemas.openxmlformats.org/officeDocument/2006/relationships/image" Target="../media/image137.png"/><Relationship Id="rId38" Type="http://schemas.openxmlformats.org/officeDocument/2006/relationships/image" Target="../media/image724.jpeg"/><Relationship Id="rId2" Type="http://schemas.openxmlformats.org/officeDocument/2006/relationships/image" Target="../media/image12.png"/><Relationship Id="rId16" Type="http://schemas.openxmlformats.org/officeDocument/2006/relationships/hyperlink" Target="http://www.trendhunter.com/id/82087" TargetMode="External"/><Relationship Id="rId20" Type="http://schemas.openxmlformats.org/officeDocument/2006/relationships/hyperlink" Target="http://www.trendhunter.com/id/166307" TargetMode="External"/><Relationship Id="rId29" Type="http://schemas.openxmlformats.org/officeDocument/2006/relationships/image" Target="../media/image722.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51.png"/><Relationship Id="rId24" Type="http://schemas.openxmlformats.org/officeDocument/2006/relationships/image" Target="../media/image720.jpeg"/><Relationship Id="rId32" Type="http://schemas.openxmlformats.org/officeDocument/2006/relationships/image" Target="../media/image723.jpeg"/><Relationship Id="rId37" Type="http://schemas.openxmlformats.org/officeDocument/2006/relationships/hyperlink" Target="http://www.trendhunter.com/id/154181" TargetMode="External"/><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30104" TargetMode="External"/><Relationship Id="rId28" Type="http://schemas.openxmlformats.org/officeDocument/2006/relationships/hyperlink" Target="http://www.trendhunter.com/id/193959" TargetMode="External"/><Relationship Id="rId36" Type="http://schemas.openxmlformats.org/officeDocument/2006/relationships/image" Target="../media/image223.png"/><Relationship Id="rId10" Type="http://schemas.openxmlformats.org/officeDocument/2006/relationships/image" Target="../media/image183.png"/><Relationship Id="rId19" Type="http://schemas.openxmlformats.org/officeDocument/2006/relationships/image" Target="../media/image209.png"/><Relationship Id="rId31" Type="http://schemas.openxmlformats.org/officeDocument/2006/relationships/hyperlink" Target="http://www.trendhunter.com/id/196091" TargetMode="External"/><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218.png"/><Relationship Id="rId27" Type="http://schemas.openxmlformats.org/officeDocument/2006/relationships/image" Target="../media/image205.png"/><Relationship Id="rId30" Type="http://schemas.openxmlformats.org/officeDocument/2006/relationships/image" Target="../media/image440.png"/><Relationship Id="rId35" Type="http://schemas.openxmlformats.org/officeDocument/2006/relationships/image" Target="../media/image454.jpeg"/></Relationships>
</file>

<file path=ppt/slides/_rels/slide6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37618" TargetMode="External"/><Relationship Id="rId39" Type="http://schemas.openxmlformats.org/officeDocument/2006/relationships/image" Target="../media/image732.jpeg"/><Relationship Id="rId3" Type="http://schemas.openxmlformats.org/officeDocument/2006/relationships/hyperlink" Target="http://www.trendhunter.com/id/199438" TargetMode="External"/><Relationship Id="rId21" Type="http://schemas.openxmlformats.org/officeDocument/2006/relationships/image" Target="../media/image726.jpeg"/><Relationship Id="rId34" Type="http://schemas.openxmlformats.org/officeDocument/2006/relationships/image" Target="../media/image323.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25.jpeg"/><Relationship Id="rId25" Type="http://schemas.openxmlformats.org/officeDocument/2006/relationships/image" Target="../media/image178.png"/><Relationship Id="rId33" Type="http://schemas.openxmlformats.org/officeDocument/2006/relationships/image" Target="../media/image729.jpeg"/><Relationship Id="rId38" Type="http://schemas.openxmlformats.org/officeDocument/2006/relationships/hyperlink" Target="http://www.trendhunter.com/id/154312" TargetMode="External"/><Relationship Id="rId2" Type="http://schemas.openxmlformats.org/officeDocument/2006/relationships/image" Target="../media/image12.png"/><Relationship Id="rId16" Type="http://schemas.openxmlformats.org/officeDocument/2006/relationships/hyperlink" Target="http://www.trendhunter.com/id/159997" TargetMode="External"/><Relationship Id="rId20" Type="http://schemas.openxmlformats.org/officeDocument/2006/relationships/hyperlink" Target="http://www.trendhunter.com/id/186971" TargetMode="External"/><Relationship Id="rId29" Type="http://schemas.openxmlformats.org/officeDocument/2006/relationships/hyperlink" Target="http://www.trendhunter.com/id/140279"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51.png"/><Relationship Id="rId24" Type="http://schemas.openxmlformats.org/officeDocument/2006/relationships/image" Target="../media/image727.jpeg"/><Relationship Id="rId32" Type="http://schemas.openxmlformats.org/officeDocument/2006/relationships/hyperlink" Target="http://www.trendhunter.com/id/153068" TargetMode="External"/><Relationship Id="rId37" Type="http://schemas.openxmlformats.org/officeDocument/2006/relationships/image" Target="../media/image731.png"/><Relationship Id="rId40" Type="http://schemas.openxmlformats.org/officeDocument/2006/relationships/image" Target="../media/image181.png"/><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89867" TargetMode="External"/><Relationship Id="rId28" Type="http://schemas.openxmlformats.org/officeDocument/2006/relationships/image" Target="../media/image211.png"/><Relationship Id="rId36" Type="http://schemas.openxmlformats.org/officeDocument/2006/relationships/image" Target="../media/image730.jpeg"/><Relationship Id="rId10" Type="http://schemas.openxmlformats.org/officeDocument/2006/relationships/image" Target="../media/image183.png"/><Relationship Id="rId19" Type="http://schemas.openxmlformats.org/officeDocument/2006/relationships/image" Target="../media/image72.png"/><Relationship Id="rId31" Type="http://schemas.openxmlformats.org/officeDocument/2006/relationships/image" Target="../media/image653.pn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218.png"/><Relationship Id="rId27" Type="http://schemas.openxmlformats.org/officeDocument/2006/relationships/image" Target="../media/image728.jpeg"/><Relationship Id="rId30" Type="http://schemas.openxmlformats.org/officeDocument/2006/relationships/image" Target="../media/image652.jpeg"/><Relationship Id="rId35" Type="http://schemas.openxmlformats.org/officeDocument/2006/relationships/hyperlink" Target="http://www.trendhunter.com/id/131625"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62043" TargetMode="External"/><Relationship Id="rId39" Type="http://schemas.openxmlformats.org/officeDocument/2006/relationships/image" Target="../media/image742.jpeg"/><Relationship Id="rId3" Type="http://schemas.openxmlformats.org/officeDocument/2006/relationships/hyperlink" Target="http://www.trendhunter.com/id/199438" TargetMode="External"/><Relationship Id="rId21" Type="http://schemas.openxmlformats.org/officeDocument/2006/relationships/image" Target="../media/image488.jpeg"/><Relationship Id="rId34" Type="http://schemas.openxmlformats.org/officeDocument/2006/relationships/image" Target="../media/image500.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33.jpeg"/><Relationship Id="rId25" Type="http://schemas.openxmlformats.org/officeDocument/2006/relationships/image" Target="../media/image149.png"/><Relationship Id="rId33" Type="http://schemas.openxmlformats.org/officeDocument/2006/relationships/image" Target="../media/image739.jpeg"/><Relationship Id="rId38" Type="http://schemas.openxmlformats.org/officeDocument/2006/relationships/hyperlink" Target="http://www.trendhunter.com/id/195483" TargetMode="External"/><Relationship Id="rId2" Type="http://schemas.openxmlformats.org/officeDocument/2006/relationships/image" Target="../media/image12.png"/><Relationship Id="rId16" Type="http://schemas.openxmlformats.org/officeDocument/2006/relationships/hyperlink" Target="http://www.trendhunter.com/id/160681" TargetMode="External"/><Relationship Id="rId20" Type="http://schemas.openxmlformats.org/officeDocument/2006/relationships/hyperlink" Target="http://www.trendhunter.com/id/198214" TargetMode="External"/><Relationship Id="rId29" Type="http://schemas.openxmlformats.org/officeDocument/2006/relationships/hyperlink" Target="http://www.trendhunter.com/id/155882"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51.png"/><Relationship Id="rId24" Type="http://schemas.openxmlformats.org/officeDocument/2006/relationships/image" Target="../media/image735.jpeg"/><Relationship Id="rId32" Type="http://schemas.openxmlformats.org/officeDocument/2006/relationships/hyperlink" Target="http://www.trendhunter.com/id/176186" TargetMode="External"/><Relationship Id="rId37" Type="http://schemas.openxmlformats.org/officeDocument/2006/relationships/image" Target="../media/image741.png"/><Relationship Id="rId40" Type="http://schemas.openxmlformats.org/officeDocument/2006/relationships/image" Target="../media/image211.png"/><Relationship Id="rId5" Type="http://schemas.openxmlformats.org/officeDocument/2006/relationships/image" Target="../media/image46.jpg"/><Relationship Id="rId15" Type="http://schemas.openxmlformats.org/officeDocument/2006/relationships/image" Target="../media/image506.jpg"/><Relationship Id="rId23" Type="http://schemas.openxmlformats.org/officeDocument/2006/relationships/hyperlink" Target="http://www.trendhunter.com/id/133282" TargetMode="External"/><Relationship Id="rId28" Type="http://schemas.openxmlformats.org/officeDocument/2006/relationships/image" Target="../media/image737.png"/><Relationship Id="rId36" Type="http://schemas.openxmlformats.org/officeDocument/2006/relationships/image" Target="../media/image740.jpeg"/><Relationship Id="rId10" Type="http://schemas.openxmlformats.org/officeDocument/2006/relationships/image" Target="../media/image183.png"/><Relationship Id="rId19" Type="http://schemas.openxmlformats.org/officeDocument/2006/relationships/image" Target="../media/image734.png"/><Relationship Id="rId31" Type="http://schemas.openxmlformats.org/officeDocument/2006/relationships/image" Target="../media/image647.png"/><Relationship Id="rId4" Type="http://schemas.openxmlformats.org/officeDocument/2006/relationships/image" Target="../media/image52.jpg"/><Relationship Id="rId9" Type="http://schemas.openxmlformats.org/officeDocument/2006/relationships/image" Target="../media/image265.png"/><Relationship Id="rId14" Type="http://schemas.openxmlformats.org/officeDocument/2006/relationships/image" Target="../media/image153.jpg"/><Relationship Id="rId22" Type="http://schemas.openxmlformats.org/officeDocument/2006/relationships/image" Target="../media/image176.png"/><Relationship Id="rId27" Type="http://schemas.openxmlformats.org/officeDocument/2006/relationships/image" Target="../media/image736.jpeg"/><Relationship Id="rId30" Type="http://schemas.openxmlformats.org/officeDocument/2006/relationships/image" Target="../media/image738.jpeg"/><Relationship Id="rId35" Type="http://schemas.openxmlformats.org/officeDocument/2006/relationships/hyperlink" Target="http://www.trendhunter.com/id/130874"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79809" TargetMode="External"/><Relationship Id="rId39" Type="http://schemas.openxmlformats.org/officeDocument/2006/relationships/image" Target="../media/image754.jpeg"/><Relationship Id="rId3" Type="http://schemas.openxmlformats.org/officeDocument/2006/relationships/hyperlink" Target="http://www.trendhunter.com/id/135305" TargetMode="External"/><Relationship Id="rId21" Type="http://schemas.openxmlformats.org/officeDocument/2006/relationships/image" Target="../media/image747.jpeg"/><Relationship Id="rId34" Type="http://schemas.openxmlformats.org/officeDocument/2006/relationships/image" Target="../media/image118.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46.jpeg"/><Relationship Id="rId25" Type="http://schemas.openxmlformats.org/officeDocument/2006/relationships/image" Target="../media/image558.png"/><Relationship Id="rId33" Type="http://schemas.openxmlformats.org/officeDocument/2006/relationships/image" Target="../media/image752.jpeg"/><Relationship Id="rId38" Type="http://schemas.openxmlformats.org/officeDocument/2006/relationships/hyperlink" Target="http://www.trendhunter.com/id/113721" TargetMode="External"/><Relationship Id="rId2" Type="http://schemas.openxmlformats.org/officeDocument/2006/relationships/image" Target="../media/image51.png"/><Relationship Id="rId16" Type="http://schemas.openxmlformats.org/officeDocument/2006/relationships/hyperlink" Target="http://www.trendhunter.com/id/128282" TargetMode="External"/><Relationship Id="rId20" Type="http://schemas.openxmlformats.org/officeDocument/2006/relationships/hyperlink" Target="http://www.trendhunter.com/id/127199" TargetMode="External"/><Relationship Id="rId29" Type="http://schemas.openxmlformats.org/officeDocument/2006/relationships/hyperlink" Target="http://www.trendhunter.com/id/113196"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3.png"/><Relationship Id="rId24" Type="http://schemas.openxmlformats.org/officeDocument/2006/relationships/image" Target="../media/image748.jpeg"/><Relationship Id="rId32" Type="http://schemas.openxmlformats.org/officeDocument/2006/relationships/hyperlink" Target="http://www.trendhunter.com/id/118008" TargetMode="External"/><Relationship Id="rId37" Type="http://schemas.openxmlformats.org/officeDocument/2006/relationships/image" Target="../media/image245.png"/><Relationship Id="rId40" Type="http://schemas.openxmlformats.org/officeDocument/2006/relationships/image" Target="../media/image335.png"/><Relationship Id="rId5" Type="http://schemas.openxmlformats.org/officeDocument/2006/relationships/image" Target="../media/image46.jpg"/><Relationship Id="rId15" Type="http://schemas.openxmlformats.org/officeDocument/2006/relationships/image" Target="../media/image745.jpg"/><Relationship Id="rId23" Type="http://schemas.openxmlformats.org/officeDocument/2006/relationships/hyperlink" Target="http://www.trendhunter.com/id/93122" TargetMode="External"/><Relationship Id="rId28" Type="http://schemas.openxmlformats.org/officeDocument/2006/relationships/image" Target="../media/image263.png"/><Relationship Id="rId36" Type="http://schemas.openxmlformats.org/officeDocument/2006/relationships/image" Target="../media/image753.jpeg"/><Relationship Id="rId10" Type="http://schemas.openxmlformats.org/officeDocument/2006/relationships/image" Target="../media/image743.png"/><Relationship Id="rId19" Type="http://schemas.openxmlformats.org/officeDocument/2006/relationships/image" Target="../media/image185.png"/><Relationship Id="rId31" Type="http://schemas.openxmlformats.org/officeDocument/2006/relationships/image" Target="../media/image751.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744.jpg"/><Relationship Id="rId22" Type="http://schemas.openxmlformats.org/officeDocument/2006/relationships/image" Target="../media/image139.png"/><Relationship Id="rId27" Type="http://schemas.openxmlformats.org/officeDocument/2006/relationships/image" Target="../media/image749.jpeg"/><Relationship Id="rId30" Type="http://schemas.openxmlformats.org/officeDocument/2006/relationships/image" Target="../media/image750.jpeg"/><Relationship Id="rId35" Type="http://schemas.openxmlformats.org/officeDocument/2006/relationships/hyperlink" Target="http://www.trendhunter.com/id/109657"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05896" TargetMode="External"/><Relationship Id="rId39" Type="http://schemas.openxmlformats.org/officeDocument/2006/relationships/image" Target="../media/image762.jpeg"/><Relationship Id="rId3" Type="http://schemas.openxmlformats.org/officeDocument/2006/relationships/hyperlink" Target="http://www.trendhunter.com/id/135305" TargetMode="External"/><Relationship Id="rId21" Type="http://schemas.openxmlformats.org/officeDocument/2006/relationships/image" Target="../media/image756.jpeg"/><Relationship Id="rId34" Type="http://schemas.openxmlformats.org/officeDocument/2006/relationships/image" Target="../media/image211.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55.jpeg"/><Relationship Id="rId25" Type="http://schemas.openxmlformats.org/officeDocument/2006/relationships/image" Target="../media/image68.png"/><Relationship Id="rId33" Type="http://schemas.openxmlformats.org/officeDocument/2006/relationships/image" Target="../media/image760.jpeg"/><Relationship Id="rId38" Type="http://schemas.openxmlformats.org/officeDocument/2006/relationships/hyperlink" Target="http://www.trendhunter.com/id/74821" TargetMode="External"/><Relationship Id="rId2" Type="http://schemas.openxmlformats.org/officeDocument/2006/relationships/image" Target="../media/image51.png"/><Relationship Id="rId16" Type="http://schemas.openxmlformats.org/officeDocument/2006/relationships/hyperlink" Target="http://www.trendhunter.com/id/60288" TargetMode="External"/><Relationship Id="rId20" Type="http://schemas.openxmlformats.org/officeDocument/2006/relationships/hyperlink" Target="http://www.trendhunter.com/id/89912" TargetMode="External"/><Relationship Id="rId29" Type="http://schemas.openxmlformats.org/officeDocument/2006/relationships/hyperlink" Target="http://www.trendhunter.com/id/105333"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3.png"/><Relationship Id="rId24" Type="http://schemas.openxmlformats.org/officeDocument/2006/relationships/image" Target="../media/image757.jpeg"/><Relationship Id="rId32" Type="http://schemas.openxmlformats.org/officeDocument/2006/relationships/hyperlink" Target="http://www.trendhunter.com/id/122039" TargetMode="External"/><Relationship Id="rId37" Type="http://schemas.openxmlformats.org/officeDocument/2006/relationships/image" Target="../media/image316.png"/><Relationship Id="rId5" Type="http://schemas.openxmlformats.org/officeDocument/2006/relationships/image" Target="../media/image46.jpg"/><Relationship Id="rId15" Type="http://schemas.openxmlformats.org/officeDocument/2006/relationships/image" Target="../media/image745.jpg"/><Relationship Id="rId23" Type="http://schemas.openxmlformats.org/officeDocument/2006/relationships/hyperlink" Target="http://www.trendhunter.com/id/129817" TargetMode="External"/><Relationship Id="rId28" Type="http://schemas.openxmlformats.org/officeDocument/2006/relationships/image" Target="../media/image751.png"/><Relationship Id="rId36" Type="http://schemas.openxmlformats.org/officeDocument/2006/relationships/image" Target="../media/image761.jpeg"/><Relationship Id="rId10" Type="http://schemas.openxmlformats.org/officeDocument/2006/relationships/image" Target="../media/image743.png"/><Relationship Id="rId19" Type="http://schemas.openxmlformats.org/officeDocument/2006/relationships/image" Target="../media/image490.png"/><Relationship Id="rId31" Type="http://schemas.openxmlformats.org/officeDocument/2006/relationships/image" Target="../media/image248.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744.jpg"/><Relationship Id="rId22" Type="http://schemas.openxmlformats.org/officeDocument/2006/relationships/image" Target="../media/image141.png"/><Relationship Id="rId27" Type="http://schemas.openxmlformats.org/officeDocument/2006/relationships/image" Target="../media/image758.jpeg"/><Relationship Id="rId30" Type="http://schemas.openxmlformats.org/officeDocument/2006/relationships/image" Target="../media/image759.jpeg"/><Relationship Id="rId35" Type="http://schemas.openxmlformats.org/officeDocument/2006/relationships/hyperlink" Target="http://www.trendhunter.com/id/128163" TargetMode="External"/></Relationships>
</file>

<file path=ppt/slides/_rels/slide6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25594" TargetMode="External"/><Relationship Id="rId39" Type="http://schemas.openxmlformats.org/officeDocument/2006/relationships/image" Target="../media/image341.png"/><Relationship Id="rId3" Type="http://schemas.openxmlformats.org/officeDocument/2006/relationships/hyperlink" Target="http://www.trendhunter.com/id/135305" TargetMode="External"/><Relationship Id="rId21" Type="http://schemas.openxmlformats.org/officeDocument/2006/relationships/image" Target="../media/image764.jpeg"/><Relationship Id="rId34" Type="http://schemas.openxmlformats.org/officeDocument/2006/relationships/image" Target="../media/image771.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63.jpeg"/><Relationship Id="rId25" Type="http://schemas.openxmlformats.org/officeDocument/2006/relationships/image" Target="../media/image691.png"/><Relationship Id="rId33" Type="http://schemas.openxmlformats.org/officeDocument/2006/relationships/image" Target="../media/image770.jpeg"/><Relationship Id="rId38" Type="http://schemas.openxmlformats.org/officeDocument/2006/relationships/image" Target="../media/image773.jpeg"/><Relationship Id="rId2" Type="http://schemas.openxmlformats.org/officeDocument/2006/relationships/image" Target="../media/image51.png"/><Relationship Id="rId16" Type="http://schemas.openxmlformats.org/officeDocument/2006/relationships/hyperlink" Target="http://www.trendhunter.com/id/66695" TargetMode="External"/><Relationship Id="rId20" Type="http://schemas.openxmlformats.org/officeDocument/2006/relationships/hyperlink" Target="http://www.trendhunter.com/id/94797" TargetMode="External"/><Relationship Id="rId29" Type="http://schemas.openxmlformats.org/officeDocument/2006/relationships/hyperlink" Target="http://www.trendhunter.com/id/131659"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3.png"/><Relationship Id="rId24" Type="http://schemas.openxmlformats.org/officeDocument/2006/relationships/image" Target="../media/image766.jpeg"/><Relationship Id="rId32" Type="http://schemas.openxmlformats.org/officeDocument/2006/relationships/hyperlink" Target="http://www.trendhunter.com/id/81789" TargetMode="External"/><Relationship Id="rId37" Type="http://schemas.openxmlformats.org/officeDocument/2006/relationships/hyperlink" Target="http://www.trendhunter.com/id/110464" TargetMode="External"/><Relationship Id="rId5" Type="http://schemas.openxmlformats.org/officeDocument/2006/relationships/image" Target="../media/image46.jpg"/><Relationship Id="rId15" Type="http://schemas.openxmlformats.org/officeDocument/2006/relationships/image" Target="../media/image745.jpg"/><Relationship Id="rId23" Type="http://schemas.openxmlformats.org/officeDocument/2006/relationships/hyperlink" Target="http://www.trendhunter.com/id/134107" TargetMode="External"/><Relationship Id="rId28" Type="http://schemas.openxmlformats.org/officeDocument/2006/relationships/image" Target="../media/image768.png"/><Relationship Id="rId36" Type="http://schemas.openxmlformats.org/officeDocument/2006/relationships/image" Target="../media/image772.jpeg"/><Relationship Id="rId10" Type="http://schemas.openxmlformats.org/officeDocument/2006/relationships/image" Target="../media/image743.png"/><Relationship Id="rId19" Type="http://schemas.openxmlformats.org/officeDocument/2006/relationships/image" Target="../media/image181.png"/><Relationship Id="rId31" Type="http://schemas.openxmlformats.org/officeDocument/2006/relationships/image" Target="../media/image314.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744.jpg"/><Relationship Id="rId22" Type="http://schemas.openxmlformats.org/officeDocument/2006/relationships/image" Target="../media/image765.png"/><Relationship Id="rId27" Type="http://schemas.openxmlformats.org/officeDocument/2006/relationships/image" Target="../media/image767.jpeg"/><Relationship Id="rId30" Type="http://schemas.openxmlformats.org/officeDocument/2006/relationships/image" Target="../media/image769.jpeg"/><Relationship Id="rId35" Type="http://schemas.openxmlformats.org/officeDocument/2006/relationships/hyperlink" Target="http://www.trendhunter.com/id/1137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94603" TargetMode="External"/><Relationship Id="rId3" Type="http://schemas.openxmlformats.org/officeDocument/2006/relationships/hyperlink" Target="http://www.trendhunter.com/id/135305" TargetMode="External"/><Relationship Id="rId21" Type="http://schemas.openxmlformats.org/officeDocument/2006/relationships/image" Target="../media/image775.jpeg"/><Relationship Id="rId34" Type="http://schemas.openxmlformats.org/officeDocument/2006/relationships/image" Target="../media/image783.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774.jpeg"/><Relationship Id="rId25" Type="http://schemas.openxmlformats.org/officeDocument/2006/relationships/image" Target="../media/image777.png"/><Relationship Id="rId33" Type="http://schemas.openxmlformats.org/officeDocument/2006/relationships/image" Target="../media/image782.jpeg"/><Relationship Id="rId2" Type="http://schemas.openxmlformats.org/officeDocument/2006/relationships/image" Target="../media/image51.png"/><Relationship Id="rId16" Type="http://schemas.openxmlformats.org/officeDocument/2006/relationships/hyperlink" Target="http://www.trendhunter.com/id/117328" TargetMode="External"/><Relationship Id="rId20" Type="http://schemas.openxmlformats.org/officeDocument/2006/relationships/hyperlink" Target="http://www.trendhunter.com/id/76553" TargetMode="External"/><Relationship Id="rId29" Type="http://schemas.openxmlformats.org/officeDocument/2006/relationships/hyperlink" Target="http://www.trendhunter.com/id/116851"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73.png"/><Relationship Id="rId24" Type="http://schemas.openxmlformats.org/officeDocument/2006/relationships/image" Target="../media/image776.jpeg"/><Relationship Id="rId32" Type="http://schemas.openxmlformats.org/officeDocument/2006/relationships/hyperlink" Target="http://www.trendhunter.com/id/116109" TargetMode="External"/><Relationship Id="rId5" Type="http://schemas.openxmlformats.org/officeDocument/2006/relationships/image" Target="../media/image46.jpg"/><Relationship Id="rId15" Type="http://schemas.openxmlformats.org/officeDocument/2006/relationships/image" Target="../media/image745.jpg"/><Relationship Id="rId23" Type="http://schemas.openxmlformats.org/officeDocument/2006/relationships/hyperlink" Target="http://www.trendhunter.com/id/128201" TargetMode="External"/><Relationship Id="rId28" Type="http://schemas.openxmlformats.org/officeDocument/2006/relationships/image" Target="../media/image779.png"/><Relationship Id="rId10" Type="http://schemas.openxmlformats.org/officeDocument/2006/relationships/image" Target="../media/image743.png"/><Relationship Id="rId19" Type="http://schemas.openxmlformats.org/officeDocument/2006/relationships/image" Target="../media/image233.png"/><Relationship Id="rId31" Type="http://schemas.openxmlformats.org/officeDocument/2006/relationships/image" Target="../media/image781.pn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744.jpg"/><Relationship Id="rId22" Type="http://schemas.openxmlformats.org/officeDocument/2006/relationships/image" Target="../media/image143.png"/><Relationship Id="rId27" Type="http://schemas.openxmlformats.org/officeDocument/2006/relationships/image" Target="../media/image778.jpeg"/><Relationship Id="rId30" Type="http://schemas.openxmlformats.org/officeDocument/2006/relationships/image" Target="../media/image780.jpeg"/></Relationships>
</file>

<file path=ppt/slides/_rels/slide7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785.png"/><Relationship Id="rId26" Type="http://schemas.openxmlformats.org/officeDocument/2006/relationships/image" Target="../media/image788.jpeg"/><Relationship Id="rId39" Type="http://schemas.openxmlformats.org/officeDocument/2006/relationships/image" Target="../media/image282.png"/><Relationship Id="rId3" Type="http://schemas.openxmlformats.org/officeDocument/2006/relationships/hyperlink" Target="http://www.trendhunter.com/id/134132" TargetMode="External"/><Relationship Id="rId21" Type="http://schemas.openxmlformats.org/officeDocument/2006/relationships/image" Target="../media/image218.png"/><Relationship Id="rId34" Type="http://schemas.openxmlformats.org/officeDocument/2006/relationships/hyperlink" Target="http://www.trendhunter.com/id/487"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83763" TargetMode="External"/><Relationship Id="rId33" Type="http://schemas.openxmlformats.org/officeDocument/2006/relationships/image" Target="../media/image297.png"/><Relationship Id="rId38" Type="http://schemas.openxmlformats.org/officeDocument/2006/relationships/image" Target="../media/image613.jpeg"/><Relationship Id="rId2" Type="http://schemas.openxmlformats.org/officeDocument/2006/relationships/image" Target="../media/image51.png"/><Relationship Id="rId16" Type="http://schemas.openxmlformats.org/officeDocument/2006/relationships/image" Target="../media/image784.jpeg"/><Relationship Id="rId20" Type="http://schemas.openxmlformats.org/officeDocument/2006/relationships/image" Target="../media/image786.jpeg"/><Relationship Id="rId29" Type="http://schemas.openxmlformats.org/officeDocument/2006/relationships/image" Target="../media/image789.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174.png"/><Relationship Id="rId32" Type="http://schemas.openxmlformats.org/officeDocument/2006/relationships/image" Target="../media/image296.jpeg"/><Relationship Id="rId37" Type="http://schemas.openxmlformats.org/officeDocument/2006/relationships/hyperlink" Target="http://www.trendhunter.com/id/123172" TargetMode="External"/><Relationship Id="rId5" Type="http://schemas.openxmlformats.org/officeDocument/2006/relationships/image" Target="../media/image46.jpg"/><Relationship Id="rId15" Type="http://schemas.openxmlformats.org/officeDocument/2006/relationships/hyperlink" Target="http://www.trendhunter.com/id/109687" TargetMode="External"/><Relationship Id="rId23" Type="http://schemas.openxmlformats.org/officeDocument/2006/relationships/image" Target="../media/image787.jpeg"/><Relationship Id="rId28" Type="http://schemas.openxmlformats.org/officeDocument/2006/relationships/hyperlink" Target="http://www.trendhunter.com/id/98492" TargetMode="External"/><Relationship Id="rId36" Type="http://schemas.openxmlformats.org/officeDocument/2006/relationships/image" Target="../media/image655.png"/><Relationship Id="rId10" Type="http://schemas.openxmlformats.org/officeDocument/2006/relationships/image" Target="../media/image73.png"/><Relationship Id="rId19" Type="http://schemas.openxmlformats.org/officeDocument/2006/relationships/hyperlink" Target="http://www.trendhunter.com/id/3611" TargetMode="External"/><Relationship Id="rId31" Type="http://schemas.openxmlformats.org/officeDocument/2006/relationships/hyperlink" Target="http://www.trendhunter.com/id/40866"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105.jpg"/><Relationship Id="rId22" Type="http://schemas.openxmlformats.org/officeDocument/2006/relationships/hyperlink" Target="http://www.trendhunter.com/id/101206" TargetMode="External"/><Relationship Id="rId27" Type="http://schemas.openxmlformats.org/officeDocument/2006/relationships/image" Target="../media/image70.png"/><Relationship Id="rId30" Type="http://schemas.openxmlformats.org/officeDocument/2006/relationships/image" Target="../media/image133.png"/><Relationship Id="rId35" Type="http://schemas.openxmlformats.org/officeDocument/2006/relationships/image" Target="../media/image790.jpeg"/></Relationships>
</file>

<file path=ppt/slides/_rels/slide7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191.png"/><Relationship Id="rId26" Type="http://schemas.openxmlformats.org/officeDocument/2006/relationships/image" Target="../media/image794.jpeg"/><Relationship Id="rId3" Type="http://schemas.openxmlformats.org/officeDocument/2006/relationships/hyperlink" Target="http://www.trendhunter.com/id/134132" TargetMode="External"/><Relationship Id="rId21" Type="http://schemas.openxmlformats.org/officeDocument/2006/relationships/image" Target="../media/image558.png"/><Relationship Id="rId34" Type="http://schemas.openxmlformats.org/officeDocument/2006/relationships/hyperlink" Target="http://www.trendhunter.com/id/20503"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49140" TargetMode="External"/><Relationship Id="rId33" Type="http://schemas.openxmlformats.org/officeDocument/2006/relationships/image" Target="../media/image176.png"/><Relationship Id="rId38" Type="http://schemas.openxmlformats.org/officeDocument/2006/relationships/image" Target="../media/image798.jpeg"/><Relationship Id="rId2" Type="http://schemas.openxmlformats.org/officeDocument/2006/relationships/image" Target="../media/image51.png"/><Relationship Id="rId16" Type="http://schemas.openxmlformats.org/officeDocument/2006/relationships/image" Target="../media/image791.jpeg"/><Relationship Id="rId20" Type="http://schemas.openxmlformats.org/officeDocument/2006/relationships/image" Target="../media/image792.jpeg"/><Relationship Id="rId29" Type="http://schemas.openxmlformats.org/officeDocument/2006/relationships/image" Target="../media/image795.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263.png"/><Relationship Id="rId32" Type="http://schemas.openxmlformats.org/officeDocument/2006/relationships/image" Target="../media/image796.jpeg"/><Relationship Id="rId37" Type="http://schemas.openxmlformats.org/officeDocument/2006/relationships/hyperlink" Target="http://www.trendhunter.com/id/119482" TargetMode="External"/><Relationship Id="rId5" Type="http://schemas.openxmlformats.org/officeDocument/2006/relationships/image" Target="../media/image46.jpg"/><Relationship Id="rId15" Type="http://schemas.openxmlformats.org/officeDocument/2006/relationships/hyperlink" Target="http://www.trendhunter.com/id/117940" TargetMode="External"/><Relationship Id="rId23" Type="http://schemas.openxmlformats.org/officeDocument/2006/relationships/image" Target="../media/image793.jpeg"/><Relationship Id="rId28" Type="http://schemas.openxmlformats.org/officeDocument/2006/relationships/hyperlink" Target="http://www.trendhunter.com/id/58756" TargetMode="External"/><Relationship Id="rId36" Type="http://schemas.openxmlformats.org/officeDocument/2006/relationships/image" Target="../media/image303.png"/><Relationship Id="rId10" Type="http://schemas.openxmlformats.org/officeDocument/2006/relationships/image" Target="../media/image73.png"/><Relationship Id="rId19" Type="http://schemas.openxmlformats.org/officeDocument/2006/relationships/hyperlink" Target="http://www.trendhunter.com/id/83108" TargetMode="External"/><Relationship Id="rId31" Type="http://schemas.openxmlformats.org/officeDocument/2006/relationships/hyperlink" Target="http://www.trendhunter.com/id/109384"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105.jpg"/><Relationship Id="rId22" Type="http://schemas.openxmlformats.org/officeDocument/2006/relationships/hyperlink" Target="http://www.trendhunter.com/id/9449" TargetMode="External"/><Relationship Id="rId27" Type="http://schemas.openxmlformats.org/officeDocument/2006/relationships/image" Target="../media/image209.png"/><Relationship Id="rId30" Type="http://schemas.openxmlformats.org/officeDocument/2006/relationships/image" Target="../media/image137.png"/><Relationship Id="rId35" Type="http://schemas.openxmlformats.org/officeDocument/2006/relationships/image" Target="../media/image797.jpeg"/></Relationships>
</file>

<file path=ppt/slides/_rels/slide7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800.png"/><Relationship Id="rId26" Type="http://schemas.openxmlformats.org/officeDocument/2006/relationships/image" Target="../media/image803.jpeg"/><Relationship Id="rId3" Type="http://schemas.openxmlformats.org/officeDocument/2006/relationships/hyperlink" Target="http://www.trendhunter.com/id/134132" TargetMode="External"/><Relationship Id="rId21" Type="http://schemas.openxmlformats.org/officeDocument/2006/relationships/image" Target="../media/image198.png"/><Relationship Id="rId34" Type="http://schemas.openxmlformats.org/officeDocument/2006/relationships/image" Target="../media/image807.jpeg"/><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41711" TargetMode="External"/><Relationship Id="rId33" Type="http://schemas.openxmlformats.org/officeDocument/2006/relationships/hyperlink" Target="http://www.trendhunter.com/id/80533" TargetMode="External"/><Relationship Id="rId38" Type="http://schemas.openxmlformats.org/officeDocument/2006/relationships/image" Target="../media/image809.png"/><Relationship Id="rId2" Type="http://schemas.openxmlformats.org/officeDocument/2006/relationships/image" Target="../media/image51.png"/><Relationship Id="rId16" Type="http://schemas.openxmlformats.org/officeDocument/2006/relationships/image" Target="../media/image799.jpeg"/><Relationship Id="rId20" Type="http://schemas.openxmlformats.org/officeDocument/2006/relationships/image" Target="../media/image801.jpeg"/><Relationship Id="rId29" Type="http://schemas.openxmlformats.org/officeDocument/2006/relationships/image" Target="../media/image805.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460.png"/><Relationship Id="rId32" Type="http://schemas.openxmlformats.org/officeDocument/2006/relationships/image" Target="../media/image806.jpeg"/><Relationship Id="rId37" Type="http://schemas.openxmlformats.org/officeDocument/2006/relationships/image" Target="../media/image808.jpeg"/><Relationship Id="rId5" Type="http://schemas.openxmlformats.org/officeDocument/2006/relationships/image" Target="../media/image46.jpg"/><Relationship Id="rId15" Type="http://schemas.openxmlformats.org/officeDocument/2006/relationships/hyperlink" Target="http://www.trendhunter.com/id/102207" TargetMode="External"/><Relationship Id="rId23" Type="http://schemas.openxmlformats.org/officeDocument/2006/relationships/image" Target="../media/image802.jpeg"/><Relationship Id="rId28" Type="http://schemas.openxmlformats.org/officeDocument/2006/relationships/hyperlink" Target="http://www.trendhunter.com/id/102444" TargetMode="External"/><Relationship Id="rId36" Type="http://schemas.openxmlformats.org/officeDocument/2006/relationships/hyperlink" Target="http://www.trendhunter.com/id/19654" TargetMode="External"/><Relationship Id="rId10" Type="http://schemas.openxmlformats.org/officeDocument/2006/relationships/image" Target="../media/image73.png"/><Relationship Id="rId19" Type="http://schemas.openxmlformats.org/officeDocument/2006/relationships/hyperlink" Target="http://www.trendhunter.com/id/132947" TargetMode="External"/><Relationship Id="rId31" Type="http://schemas.openxmlformats.org/officeDocument/2006/relationships/hyperlink" Target="http://www.trendhunter.com/id/20565"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105.jpg"/><Relationship Id="rId22" Type="http://schemas.openxmlformats.org/officeDocument/2006/relationships/hyperlink" Target="http://www.trendhunter.com/id/121637" TargetMode="External"/><Relationship Id="rId27" Type="http://schemas.openxmlformats.org/officeDocument/2006/relationships/image" Target="../media/image804.png"/><Relationship Id="rId30" Type="http://schemas.openxmlformats.org/officeDocument/2006/relationships/image" Target="../media/image209.png"/><Relationship Id="rId35" Type="http://schemas.openxmlformats.org/officeDocument/2006/relationships/image" Target="../media/image590.png"/></Relationships>
</file>

<file path=ppt/slides/_rels/slide7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647.png"/><Relationship Id="rId26" Type="http://schemas.openxmlformats.org/officeDocument/2006/relationships/image" Target="../media/image812.jpeg"/><Relationship Id="rId39" Type="http://schemas.openxmlformats.org/officeDocument/2006/relationships/image" Target="../media/image804.png"/><Relationship Id="rId3" Type="http://schemas.openxmlformats.org/officeDocument/2006/relationships/hyperlink" Target="http://www.trendhunter.com/id/134132" TargetMode="External"/><Relationship Id="rId21" Type="http://schemas.openxmlformats.org/officeDocument/2006/relationships/image" Target="../media/image527.png"/><Relationship Id="rId34" Type="http://schemas.openxmlformats.org/officeDocument/2006/relationships/hyperlink" Target="http://www.trendhunter.com/id/111147"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124715" TargetMode="External"/><Relationship Id="rId33" Type="http://schemas.openxmlformats.org/officeDocument/2006/relationships/image" Target="../media/image229.png"/><Relationship Id="rId38" Type="http://schemas.openxmlformats.org/officeDocument/2006/relationships/image" Target="../media/image817.jpeg"/><Relationship Id="rId2" Type="http://schemas.openxmlformats.org/officeDocument/2006/relationships/image" Target="../media/image51.png"/><Relationship Id="rId16" Type="http://schemas.openxmlformats.org/officeDocument/2006/relationships/image" Target="../media/image810.jpeg"/><Relationship Id="rId20" Type="http://schemas.openxmlformats.org/officeDocument/2006/relationships/image" Target="../media/image811.jpeg"/><Relationship Id="rId29" Type="http://schemas.openxmlformats.org/officeDocument/2006/relationships/image" Target="../media/image814.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118.png"/><Relationship Id="rId32" Type="http://schemas.openxmlformats.org/officeDocument/2006/relationships/image" Target="../media/image228.jpeg"/><Relationship Id="rId37" Type="http://schemas.openxmlformats.org/officeDocument/2006/relationships/hyperlink" Target="http://www.trendhunter.com/id/53225" TargetMode="External"/><Relationship Id="rId5" Type="http://schemas.openxmlformats.org/officeDocument/2006/relationships/image" Target="../media/image46.jpg"/><Relationship Id="rId15" Type="http://schemas.openxmlformats.org/officeDocument/2006/relationships/hyperlink" Target="http://www.trendhunter.com/id/109656" TargetMode="External"/><Relationship Id="rId23" Type="http://schemas.openxmlformats.org/officeDocument/2006/relationships/image" Target="../media/image639.jpeg"/><Relationship Id="rId28" Type="http://schemas.openxmlformats.org/officeDocument/2006/relationships/hyperlink" Target="http://www.trendhunter.com/id/129577" TargetMode="External"/><Relationship Id="rId36" Type="http://schemas.openxmlformats.org/officeDocument/2006/relationships/image" Target="../media/image816.png"/><Relationship Id="rId10" Type="http://schemas.openxmlformats.org/officeDocument/2006/relationships/image" Target="../media/image73.png"/><Relationship Id="rId19" Type="http://schemas.openxmlformats.org/officeDocument/2006/relationships/hyperlink" Target="http://www.trendhunter.com/id/43954" TargetMode="External"/><Relationship Id="rId31" Type="http://schemas.openxmlformats.org/officeDocument/2006/relationships/hyperlink" Target="http://www.trendhunter.com/id/56197"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105.jpg"/><Relationship Id="rId22" Type="http://schemas.openxmlformats.org/officeDocument/2006/relationships/hyperlink" Target="http://www.trendhunter.com/id/115748" TargetMode="External"/><Relationship Id="rId27" Type="http://schemas.openxmlformats.org/officeDocument/2006/relationships/image" Target="../media/image813.png"/><Relationship Id="rId30" Type="http://schemas.openxmlformats.org/officeDocument/2006/relationships/image" Target="../media/image84.png"/><Relationship Id="rId35" Type="http://schemas.openxmlformats.org/officeDocument/2006/relationships/image" Target="../media/image815.jpeg"/></Relationships>
</file>

<file path=ppt/slides/_rels/slide7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765.png"/><Relationship Id="rId26" Type="http://schemas.openxmlformats.org/officeDocument/2006/relationships/image" Target="../media/image821.jpeg"/><Relationship Id="rId39" Type="http://schemas.openxmlformats.org/officeDocument/2006/relationships/image" Target="../media/image536.png"/><Relationship Id="rId3" Type="http://schemas.openxmlformats.org/officeDocument/2006/relationships/hyperlink" Target="http://www.trendhunter.com/id/134132" TargetMode="External"/><Relationship Id="rId21" Type="http://schemas.openxmlformats.org/officeDocument/2006/relationships/image" Target="../media/image227.png"/><Relationship Id="rId34" Type="http://schemas.openxmlformats.org/officeDocument/2006/relationships/hyperlink" Target="http://www.trendhunter.com/id/126363"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51494" TargetMode="External"/><Relationship Id="rId33" Type="http://schemas.openxmlformats.org/officeDocument/2006/relationships/image" Target="../media/image826.png"/><Relationship Id="rId38" Type="http://schemas.openxmlformats.org/officeDocument/2006/relationships/image" Target="../media/image827.jpeg"/><Relationship Id="rId2" Type="http://schemas.openxmlformats.org/officeDocument/2006/relationships/image" Target="../media/image51.png"/><Relationship Id="rId16" Type="http://schemas.openxmlformats.org/officeDocument/2006/relationships/image" Target="../media/image818.jpeg"/><Relationship Id="rId20" Type="http://schemas.openxmlformats.org/officeDocument/2006/relationships/image" Target="../media/image819.jpeg"/><Relationship Id="rId29" Type="http://schemas.openxmlformats.org/officeDocument/2006/relationships/image" Target="../media/image823.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661.png"/><Relationship Id="rId32" Type="http://schemas.openxmlformats.org/officeDocument/2006/relationships/image" Target="../media/image825.jpeg"/><Relationship Id="rId37" Type="http://schemas.openxmlformats.org/officeDocument/2006/relationships/hyperlink" Target="http://www.trendhunter.com/id/52779" TargetMode="External"/><Relationship Id="rId5" Type="http://schemas.openxmlformats.org/officeDocument/2006/relationships/image" Target="../media/image46.jpg"/><Relationship Id="rId15" Type="http://schemas.openxmlformats.org/officeDocument/2006/relationships/hyperlink" Target="http://www.trendhunter.com/id/39687" TargetMode="External"/><Relationship Id="rId23" Type="http://schemas.openxmlformats.org/officeDocument/2006/relationships/image" Target="../media/image820.jpeg"/><Relationship Id="rId28" Type="http://schemas.openxmlformats.org/officeDocument/2006/relationships/hyperlink" Target="http://www.trendhunter.com/id/100486" TargetMode="External"/><Relationship Id="rId36" Type="http://schemas.openxmlformats.org/officeDocument/2006/relationships/image" Target="../media/image335.png"/><Relationship Id="rId10" Type="http://schemas.openxmlformats.org/officeDocument/2006/relationships/image" Target="../media/image73.png"/><Relationship Id="rId19" Type="http://schemas.openxmlformats.org/officeDocument/2006/relationships/hyperlink" Target="http://www.trendhunter.com/id/69960" TargetMode="External"/><Relationship Id="rId31" Type="http://schemas.openxmlformats.org/officeDocument/2006/relationships/hyperlink" Target="http://www.trendhunter.com/id/16881"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105.jpg"/><Relationship Id="rId22" Type="http://schemas.openxmlformats.org/officeDocument/2006/relationships/hyperlink" Target="http://www.trendhunter.com/id/17883" TargetMode="External"/><Relationship Id="rId27" Type="http://schemas.openxmlformats.org/officeDocument/2006/relationships/image" Target="../media/image822.png"/><Relationship Id="rId30" Type="http://schemas.openxmlformats.org/officeDocument/2006/relationships/image" Target="../media/image824.png"/><Relationship Id="rId35" Type="http://schemas.openxmlformats.org/officeDocument/2006/relationships/image" Target="../media/image680.jpeg"/></Relationships>
</file>

<file path=ppt/slides/_rels/slide7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53.jpg"/><Relationship Id="rId18" Type="http://schemas.openxmlformats.org/officeDocument/2006/relationships/image" Target="../media/image829.png"/><Relationship Id="rId26" Type="http://schemas.openxmlformats.org/officeDocument/2006/relationships/image" Target="../media/image833.jpeg"/><Relationship Id="rId3" Type="http://schemas.openxmlformats.org/officeDocument/2006/relationships/hyperlink" Target="http://www.trendhunter.com/id/134132" TargetMode="External"/><Relationship Id="rId21" Type="http://schemas.openxmlformats.org/officeDocument/2006/relationships/image" Target="../media/image831.png"/><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6472" TargetMode="External"/><Relationship Id="rId2" Type="http://schemas.openxmlformats.org/officeDocument/2006/relationships/image" Target="../media/image51.png"/><Relationship Id="rId16" Type="http://schemas.openxmlformats.org/officeDocument/2006/relationships/image" Target="../media/image828.jpeg"/><Relationship Id="rId20" Type="http://schemas.openxmlformats.org/officeDocument/2006/relationships/image" Target="../media/image830.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314.png"/><Relationship Id="rId5" Type="http://schemas.openxmlformats.org/officeDocument/2006/relationships/image" Target="../media/image46.jpg"/><Relationship Id="rId15" Type="http://schemas.openxmlformats.org/officeDocument/2006/relationships/hyperlink" Target="http://www.trendhunter.com/id/57695" TargetMode="External"/><Relationship Id="rId23" Type="http://schemas.openxmlformats.org/officeDocument/2006/relationships/image" Target="../media/image832.jpeg"/><Relationship Id="rId10" Type="http://schemas.openxmlformats.org/officeDocument/2006/relationships/image" Target="../media/image73.png"/><Relationship Id="rId19" Type="http://schemas.openxmlformats.org/officeDocument/2006/relationships/hyperlink" Target="http://www.trendhunter.com/id/105373" TargetMode="External"/><Relationship Id="rId4" Type="http://schemas.openxmlformats.org/officeDocument/2006/relationships/image" Target="../media/image52.jpg"/><Relationship Id="rId9" Type="http://schemas.openxmlformats.org/officeDocument/2006/relationships/image" Target="../media/image351.png"/><Relationship Id="rId14" Type="http://schemas.openxmlformats.org/officeDocument/2006/relationships/image" Target="../media/image105.jpg"/><Relationship Id="rId22" Type="http://schemas.openxmlformats.org/officeDocument/2006/relationships/hyperlink" Target="http://www.trendhunter.com/id/118051" TargetMode="External"/><Relationship Id="rId27" Type="http://schemas.openxmlformats.org/officeDocument/2006/relationships/image" Target="../media/image149.png"/></Relationships>
</file>

<file path=ppt/slides/_rels/slide7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0.jpg"/><Relationship Id="rId18" Type="http://schemas.openxmlformats.org/officeDocument/2006/relationships/image" Target="../media/image109.png"/><Relationship Id="rId26" Type="http://schemas.openxmlformats.org/officeDocument/2006/relationships/image" Target="../media/image837.jpeg"/><Relationship Id="rId39" Type="http://schemas.openxmlformats.org/officeDocument/2006/relationships/image" Target="../media/image409.png"/><Relationship Id="rId3" Type="http://schemas.openxmlformats.org/officeDocument/2006/relationships/hyperlink" Target="http://www.trendhunter.com/id/133472" TargetMode="External"/><Relationship Id="rId21" Type="http://schemas.openxmlformats.org/officeDocument/2006/relationships/image" Target="../media/image510.png"/><Relationship Id="rId34" Type="http://schemas.openxmlformats.org/officeDocument/2006/relationships/hyperlink" Target="http://www.trendhunter.com/id/84865"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130590" TargetMode="External"/><Relationship Id="rId33" Type="http://schemas.openxmlformats.org/officeDocument/2006/relationships/image" Target="../media/image95.png"/><Relationship Id="rId38" Type="http://schemas.openxmlformats.org/officeDocument/2006/relationships/image" Target="../media/image842.jpeg"/><Relationship Id="rId2" Type="http://schemas.openxmlformats.org/officeDocument/2006/relationships/image" Target="../media/image87.png"/><Relationship Id="rId16" Type="http://schemas.openxmlformats.org/officeDocument/2006/relationships/image" Target="../media/image835.jpeg"/><Relationship Id="rId20" Type="http://schemas.openxmlformats.org/officeDocument/2006/relationships/image" Target="../media/image836.jpeg"/><Relationship Id="rId29" Type="http://schemas.openxmlformats.org/officeDocument/2006/relationships/image" Target="../media/image838.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107.png"/><Relationship Id="rId32" Type="http://schemas.openxmlformats.org/officeDocument/2006/relationships/image" Target="../media/image840.jpeg"/><Relationship Id="rId37" Type="http://schemas.openxmlformats.org/officeDocument/2006/relationships/hyperlink" Target="http://www.trendhunter.com/id/114659" TargetMode="External"/><Relationship Id="rId5" Type="http://schemas.openxmlformats.org/officeDocument/2006/relationships/image" Target="../media/image46.jpg"/><Relationship Id="rId15" Type="http://schemas.openxmlformats.org/officeDocument/2006/relationships/hyperlink" Target="http://www.trendhunter.com/id/119192" TargetMode="External"/><Relationship Id="rId23" Type="http://schemas.openxmlformats.org/officeDocument/2006/relationships/image" Target="../media/image106.jpeg"/><Relationship Id="rId28" Type="http://schemas.openxmlformats.org/officeDocument/2006/relationships/hyperlink" Target="http://www.trendhunter.com/id/125335" TargetMode="External"/><Relationship Id="rId36" Type="http://schemas.openxmlformats.org/officeDocument/2006/relationships/image" Target="../media/image546.png"/><Relationship Id="rId10" Type="http://schemas.openxmlformats.org/officeDocument/2006/relationships/image" Target="../media/image834.png"/><Relationship Id="rId19" Type="http://schemas.openxmlformats.org/officeDocument/2006/relationships/hyperlink" Target="http://www.trendhunter.com/id/47780" TargetMode="External"/><Relationship Id="rId31" Type="http://schemas.openxmlformats.org/officeDocument/2006/relationships/hyperlink" Target="http://www.trendhunter.com/id/108512" TargetMode="External"/><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127.jpg"/><Relationship Id="rId22" Type="http://schemas.openxmlformats.org/officeDocument/2006/relationships/hyperlink" Target="http://www.trendhunter.com/id/131918" TargetMode="External"/><Relationship Id="rId27" Type="http://schemas.openxmlformats.org/officeDocument/2006/relationships/image" Target="../media/image303.png"/><Relationship Id="rId30" Type="http://schemas.openxmlformats.org/officeDocument/2006/relationships/image" Target="../media/image839.png"/><Relationship Id="rId35" Type="http://schemas.openxmlformats.org/officeDocument/2006/relationships/image" Target="../media/image841.jpeg"/></Relationships>
</file>

<file path=ppt/slides/_rels/slide7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0.jpg"/><Relationship Id="rId18" Type="http://schemas.openxmlformats.org/officeDocument/2006/relationships/image" Target="../media/image303.png"/><Relationship Id="rId26" Type="http://schemas.openxmlformats.org/officeDocument/2006/relationships/image" Target="../media/image846.jpeg"/><Relationship Id="rId39" Type="http://schemas.openxmlformats.org/officeDocument/2006/relationships/image" Target="../media/image114.png"/><Relationship Id="rId3" Type="http://schemas.openxmlformats.org/officeDocument/2006/relationships/hyperlink" Target="http://www.trendhunter.com/id/133472" TargetMode="External"/><Relationship Id="rId21" Type="http://schemas.openxmlformats.org/officeDocument/2006/relationships/image" Target="../media/image492.png"/><Relationship Id="rId34" Type="http://schemas.openxmlformats.org/officeDocument/2006/relationships/hyperlink" Target="http://www.trendhunter.com/id/125224"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80288" TargetMode="External"/><Relationship Id="rId33" Type="http://schemas.openxmlformats.org/officeDocument/2006/relationships/image" Target="../media/image456.png"/><Relationship Id="rId38" Type="http://schemas.openxmlformats.org/officeDocument/2006/relationships/image" Target="../media/image850.jpeg"/><Relationship Id="rId2" Type="http://schemas.openxmlformats.org/officeDocument/2006/relationships/image" Target="../media/image87.png"/><Relationship Id="rId16" Type="http://schemas.openxmlformats.org/officeDocument/2006/relationships/image" Target="../media/image843.jpeg"/><Relationship Id="rId20" Type="http://schemas.openxmlformats.org/officeDocument/2006/relationships/image" Target="../media/image844.jpeg"/><Relationship Id="rId29" Type="http://schemas.openxmlformats.org/officeDocument/2006/relationships/image" Target="../media/image848.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717.png"/><Relationship Id="rId32" Type="http://schemas.openxmlformats.org/officeDocument/2006/relationships/image" Target="../media/image849.jpeg"/><Relationship Id="rId37" Type="http://schemas.openxmlformats.org/officeDocument/2006/relationships/hyperlink" Target="http://www.trendhunter.com/id/124530" TargetMode="External"/><Relationship Id="rId5" Type="http://schemas.openxmlformats.org/officeDocument/2006/relationships/image" Target="../media/image46.jpg"/><Relationship Id="rId15" Type="http://schemas.openxmlformats.org/officeDocument/2006/relationships/hyperlink" Target="http://www.trendhunter.com/id/117061" TargetMode="External"/><Relationship Id="rId23" Type="http://schemas.openxmlformats.org/officeDocument/2006/relationships/image" Target="../media/image845.jpeg"/><Relationship Id="rId28" Type="http://schemas.openxmlformats.org/officeDocument/2006/relationships/hyperlink" Target="http://www.trendhunter.com/id/46376" TargetMode="External"/><Relationship Id="rId36" Type="http://schemas.openxmlformats.org/officeDocument/2006/relationships/image" Target="../media/image133.png"/><Relationship Id="rId10" Type="http://schemas.openxmlformats.org/officeDocument/2006/relationships/image" Target="../media/image834.png"/><Relationship Id="rId19" Type="http://schemas.openxmlformats.org/officeDocument/2006/relationships/hyperlink" Target="http://www.trendhunter.com/id/122723" TargetMode="External"/><Relationship Id="rId31" Type="http://schemas.openxmlformats.org/officeDocument/2006/relationships/hyperlink" Target="http://www.trendhunter.com/id/107461" TargetMode="External"/><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127.jpg"/><Relationship Id="rId22" Type="http://schemas.openxmlformats.org/officeDocument/2006/relationships/hyperlink" Target="http://www.trendhunter.com/id/120343" TargetMode="External"/><Relationship Id="rId27" Type="http://schemas.openxmlformats.org/officeDocument/2006/relationships/image" Target="../media/image847.png"/><Relationship Id="rId30" Type="http://schemas.openxmlformats.org/officeDocument/2006/relationships/image" Target="../media/image558.png"/><Relationship Id="rId35" Type="http://schemas.openxmlformats.org/officeDocument/2006/relationships/image" Target="../media/image585.jpeg"/></Relationships>
</file>

<file path=ppt/slides/_rels/slide7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0.jpg"/><Relationship Id="rId18" Type="http://schemas.openxmlformats.org/officeDocument/2006/relationships/image" Target="../media/image852.png"/><Relationship Id="rId26" Type="http://schemas.openxmlformats.org/officeDocument/2006/relationships/image" Target="../media/image854.jpeg"/><Relationship Id="rId39" Type="http://schemas.openxmlformats.org/officeDocument/2006/relationships/image" Target="../media/image859.png"/><Relationship Id="rId3" Type="http://schemas.openxmlformats.org/officeDocument/2006/relationships/hyperlink" Target="http://www.trendhunter.com/id/133472" TargetMode="External"/><Relationship Id="rId21" Type="http://schemas.openxmlformats.org/officeDocument/2006/relationships/image" Target="../media/image521.png"/><Relationship Id="rId34" Type="http://schemas.openxmlformats.org/officeDocument/2006/relationships/hyperlink" Target="http://www.trendhunter.com/id/110207"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96978" TargetMode="External"/><Relationship Id="rId33" Type="http://schemas.openxmlformats.org/officeDocument/2006/relationships/image" Target="../media/image72.png"/><Relationship Id="rId38" Type="http://schemas.openxmlformats.org/officeDocument/2006/relationships/image" Target="../media/image858.jpeg"/><Relationship Id="rId2" Type="http://schemas.openxmlformats.org/officeDocument/2006/relationships/image" Target="../media/image87.png"/><Relationship Id="rId16" Type="http://schemas.openxmlformats.org/officeDocument/2006/relationships/image" Target="../media/image851.jpeg"/><Relationship Id="rId20" Type="http://schemas.openxmlformats.org/officeDocument/2006/relationships/image" Target="../media/image853.jpeg"/><Relationship Id="rId29" Type="http://schemas.openxmlformats.org/officeDocument/2006/relationships/image" Target="../media/image720.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118.png"/><Relationship Id="rId32" Type="http://schemas.openxmlformats.org/officeDocument/2006/relationships/image" Target="../media/image855.jpeg"/><Relationship Id="rId37" Type="http://schemas.openxmlformats.org/officeDocument/2006/relationships/hyperlink" Target="http://www.trendhunter.com/id/125871" TargetMode="External"/><Relationship Id="rId5" Type="http://schemas.openxmlformats.org/officeDocument/2006/relationships/image" Target="../media/image46.jpg"/><Relationship Id="rId15" Type="http://schemas.openxmlformats.org/officeDocument/2006/relationships/hyperlink" Target="http://www.trendhunter.com/id/131437" TargetMode="External"/><Relationship Id="rId23" Type="http://schemas.openxmlformats.org/officeDocument/2006/relationships/image" Target="../media/image752.jpeg"/><Relationship Id="rId28" Type="http://schemas.openxmlformats.org/officeDocument/2006/relationships/hyperlink" Target="http://www.trendhunter.com/id/130104" TargetMode="External"/><Relationship Id="rId36" Type="http://schemas.openxmlformats.org/officeDocument/2006/relationships/image" Target="../media/image857.png"/><Relationship Id="rId10" Type="http://schemas.openxmlformats.org/officeDocument/2006/relationships/image" Target="../media/image834.png"/><Relationship Id="rId19" Type="http://schemas.openxmlformats.org/officeDocument/2006/relationships/hyperlink" Target="http://www.trendhunter.com/id/37591" TargetMode="External"/><Relationship Id="rId31" Type="http://schemas.openxmlformats.org/officeDocument/2006/relationships/hyperlink" Target="http://www.trendhunter.com/id/128236" TargetMode="External"/><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127.jpg"/><Relationship Id="rId22" Type="http://schemas.openxmlformats.org/officeDocument/2006/relationships/hyperlink" Target="http://www.trendhunter.com/id/118008" TargetMode="External"/><Relationship Id="rId27" Type="http://schemas.openxmlformats.org/officeDocument/2006/relationships/image" Target="../media/image731.png"/><Relationship Id="rId30" Type="http://schemas.openxmlformats.org/officeDocument/2006/relationships/image" Target="../media/image218.png"/><Relationship Id="rId35" Type="http://schemas.openxmlformats.org/officeDocument/2006/relationships/image" Target="../media/image856.jpe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0.jpg"/><Relationship Id="rId18" Type="http://schemas.openxmlformats.org/officeDocument/2006/relationships/image" Target="../media/image114.png"/><Relationship Id="rId26" Type="http://schemas.openxmlformats.org/officeDocument/2006/relationships/image" Target="../media/image864.jpeg"/><Relationship Id="rId39" Type="http://schemas.openxmlformats.org/officeDocument/2006/relationships/image" Target="../media/image521.png"/><Relationship Id="rId3" Type="http://schemas.openxmlformats.org/officeDocument/2006/relationships/hyperlink" Target="http://www.trendhunter.com/id/133472" TargetMode="External"/><Relationship Id="rId21" Type="http://schemas.openxmlformats.org/officeDocument/2006/relationships/image" Target="../media/image862.png"/><Relationship Id="rId34" Type="http://schemas.openxmlformats.org/officeDocument/2006/relationships/hyperlink" Target="http://www.trendhunter.com/id/103379"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5" Type="http://schemas.openxmlformats.org/officeDocument/2006/relationships/hyperlink" Target="http://www.trendhunter.com/id/70614" TargetMode="External"/><Relationship Id="rId33" Type="http://schemas.openxmlformats.org/officeDocument/2006/relationships/image" Target="../media/image866.png"/><Relationship Id="rId38" Type="http://schemas.openxmlformats.org/officeDocument/2006/relationships/image" Target="../media/image868.jpeg"/><Relationship Id="rId2" Type="http://schemas.openxmlformats.org/officeDocument/2006/relationships/image" Target="../media/image87.png"/><Relationship Id="rId16" Type="http://schemas.openxmlformats.org/officeDocument/2006/relationships/image" Target="../media/image860.jpeg"/><Relationship Id="rId20" Type="http://schemas.openxmlformats.org/officeDocument/2006/relationships/image" Target="../media/image861.jpeg"/><Relationship Id="rId29" Type="http://schemas.openxmlformats.org/officeDocument/2006/relationships/image" Target="../media/image592.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643.png"/><Relationship Id="rId32" Type="http://schemas.openxmlformats.org/officeDocument/2006/relationships/image" Target="../media/image865.jpeg"/><Relationship Id="rId37" Type="http://schemas.openxmlformats.org/officeDocument/2006/relationships/hyperlink" Target="http://www.trendhunter.com/id/132051" TargetMode="External"/><Relationship Id="rId5" Type="http://schemas.openxmlformats.org/officeDocument/2006/relationships/image" Target="../media/image46.jpg"/><Relationship Id="rId15" Type="http://schemas.openxmlformats.org/officeDocument/2006/relationships/hyperlink" Target="http://www.trendhunter.com/id/87120" TargetMode="External"/><Relationship Id="rId23" Type="http://schemas.openxmlformats.org/officeDocument/2006/relationships/image" Target="../media/image863.jpeg"/><Relationship Id="rId28" Type="http://schemas.openxmlformats.org/officeDocument/2006/relationships/hyperlink" Target="http://www.trendhunter.com/id/119363" TargetMode="External"/><Relationship Id="rId36" Type="http://schemas.openxmlformats.org/officeDocument/2006/relationships/image" Target="../media/image483.png"/><Relationship Id="rId10" Type="http://schemas.openxmlformats.org/officeDocument/2006/relationships/image" Target="../media/image834.png"/><Relationship Id="rId19" Type="http://schemas.openxmlformats.org/officeDocument/2006/relationships/hyperlink" Target="http://www.trendhunter.com/id/36630" TargetMode="External"/><Relationship Id="rId31" Type="http://schemas.openxmlformats.org/officeDocument/2006/relationships/hyperlink" Target="http://www.trendhunter.com/id/132826" TargetMode="External"/><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127.jpg"/><Relationship Id="rId22" Type="http://schemas.openxmlformats.org/officeDocument/2006/relationships/hyperlink" Target="http://www.trendhunter.com/id/126339" TargetMode="External"/><Relationship Id="rId27" Type="http://schemas.openxmlformats.org/officeDocument/2006/relationships/image" Target="../media/image311.png"/><Relationship Id="rId30" Type="http://schemas.openxmlformats.org/officeDocument/2006/relationships/image" Target="../media/image323.png"/><Relationship Id="rId35" Type="http://schemas.openxmlformats.org/officeDocument/2006/relationships/image" Target="../media/image867.jpeg"/></Relationships>
</file>

<file path=ppt/slides/_rels/slide8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0.jpg"/><Relationship Id="rId18" Type="http://schemas.openxmlformats.org/officeDocument/2006/relationships/image" Target="../media/image341.png"/><Relationship Id="rId3" Type="http://schemas.openxmlformats.org/officeDocument/2006/relationships/hyperlink" Target="http://www.trendhunter.com/id/133472" TargetMode="External"/><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5.png"/><Relationship Id="rId2" Type="http://schemas.openxmlformats.org/officeDocument/2006/relationships/image" Target="../media/image87.png"/><Relationship Id="rId16" Type="http://schemas.openxmlformats.org/officeDocument/2006/relationships/image" Target="../media/image869.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5" Type="http://schemas.openxmlformats.org/officeDocument/2006/relationships/image" Target="../media/image46.jpg"/><Relationship Id="rId15" Type="http://schemas.openxmlformats.org/officeDocument/2006/relationships/hyperlink" Target="http://www.trendhunter.com/id/111496" TargetMode="External"/><Relationship Id="rId10" Type="http://schemas.openxmlformats.org/officeDocument/2006/relationships/image" Target="../media/image834.png"/><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127.jpg"/></Relationships>
</file>

<file path=ppt/slides/_rels/slide8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99951" TargetMode="External"/><Relationship Id="rId39" Type="http://schemas.openxmlformats.org/officeDocument/2006/relationships/image" Target="../media/image68.png"/><Relationship Id="rId3" Type="http://schemas.openxmlformats.org/officeDocument/2006/relationships/hyperlink" Target="http://www.trendhunter.com/id/130492" TargetMode="External"/><Relationship Id="rId21" Type="http://schemas.openxmlformats.org/officeDocument/2006/relationships/image" Target="../media/image871.jpeg"/><Relationship Id="rId34" Type="http://schemas.openxmlformats.org/officeDocument/2006/relationships/hyperlink" Target="http://www.trendhunter.com/id/125275"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870.jpeg"/><Relationship Id="rId25" Type="http://schemas.openxmlformats.org/officeDocument/2006/relationships/image" Target="../media/image556.png"/><Relationship Id="rId33" Type="http://schemas.openxmlformats.org/officeDocument/2006/relationships/image" Target="../media/image875.jpeg"/><Relationship Id="rId38" Type="http://schemas.openxmlformats.org/officeDocument/2006/relationships/image" Target="../media/image877.jpeg"/><Relationship Id="rId2" Type="http://schemas.openxmlformats.org/officeDocument/2006/relationships/image" Target="../media/image12.png"/><Relationship Id="rId16" Type="http://schemas.openxmlformats.org/officeDocument/2006/relationships/hyperlink" Target="http://www.trendhunter.com/id/98634" TargetMode="External"/><Relationship Id="rId20" Type="http://schemas.openxmlformats.org/officeDocument/2006/relationships/hyperlink" Target="http://www.trendhunter.com/id/116425" TargetMode="External"/><Relationship Id="rId29" Type="http://schemas.openxmlformats.org/officeDocument/2006/relationships/hyperlink" Target="http://www.trendhunter.com/id/113019"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34.png"/><Relationship Id="rId24" Type="http://schemas.openxmlformats.org/officeDocument/2006/relationships/image" Target="../media/image872.jpeg"/><Relationship Id="rId32" Type="http://schemas.openxmlformats.org/officeDocument/2006/relationships/hyperlink" Target="http://www.trendhunter.com/id/130084" TargetMode="External"/><Relationship Id="rId37" Type="http://schemas.openxmlformats.org/officeDocument/2006/relationships/hyperlink" Target="http://www.trendhunter.com/id/112085" TargetMode="External"/><Relationship Id="rId5" Type="http://schemas.openxmlformats.org/officeDocument/2006/relationships/image" Target="../media/image46.jpg"/><Relationship Id="rId15" Type="http://schemas.openxmlformats.org/officeDocument/2006/relationships/image" Target="../media/image60.jpg"/><Relationship Id="rId23" Type="http://schemas.openxmlformats.org/officeDocument/2006/relationships/hyperlink" Target="http://www.trendhunter.com/id/121539" TargetMode="External"/><Relationship Id="rId28" Type="http://schemas.openxmlformats.org/officeDocument/2006/relationships/image" Target="../media/image475.png"/><Relationship Id="rId36" Type="http://schemas.openxmlformats.org/officeDocument/2006/relationships/image" Target="../media/image209.png"/><Relationship Id="rId10" Type="http://schemas.openxmlformats.org/officeDocument/2006/relationships/image" Target="../media/image351.png"/><Relationship Id="rId19" Type="http://schemas.openxmlformats.org/officeDocument/2006/relationships/image" Target="../media/image451.png"/><Relationship Id="rId31" Type="http://schemas.openxmlformats.org/officeDocument/2006/relationships/image" Target="../media/image223.png"/><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90.jpg"/><Relationship Id="rId22" Type="http://schemas.openxmlformats.org/officeDocument/2006/relationships/image" Target="../media/image95.png"/><Relationship Id="rId27" Type="http://schemas.openxmlformats.org/officeDocument/2006/relationships/image" Target="../media/image873.jpeg"/><Relationship Id="rId30" Type="http://schemas.openxmlformats.org/officeDocument/2006/relationships/image" Target="../media/image874.jpeg"/><Relationship Id="rId35" Type="http://schemas.openxmlformats.org/officeDocument/2006/relationships/image" Target="../media/image876.jpeg"/></Relationships>
</file>

<file path=ppt/slides/_rels/slide8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16784" TargetMode="External"/><Relationship Id="rId39" Type="http://schemas.openxmlformats.org/officeDocument/2006/relationships/image" Target="../media/image641.png"/><Relationship Id="rId3" Type="http://schemas.openxmlformats.org/officeDocument/2006/relationships/hyperlink" Target="http://www.trendhunter.com/id/130492" TargetMode="External"/><Relationship Id="rId21" Type="http://schemas.openxmlformats.org/officeDocument/2006/relationships/image" Target="../media/image879.jpeg"/><Relationship Id="rId34" Type="http://schemas.openxmlformats.org/officeDocument/2006/relationships/hyperlink" Target="http://www.trendhunter.com/id/113705"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878.jpeg"/><Relationship Id="rId25" Type="http://schemas.openxmlformats.org/officeDocument/2006/relationships/image" Target="../media/image294.png"/><Relationship Id="rId33" Type="http://schemas.openxmlformats.org/officeDocument/2006/relationships/image" Target="../media/image668.png"/><Relationship Id="rId38" Type="http://schemas.openxmlformats.org/officeDocument/2006/relationships/image" Target="../media/image884.jpeg"/><Relationship Id="rId2" Type="http://schemas.openxmlformats.org/officeDocument/2006/relationships/image" Target="../media/image12.png"/><Relationship Id="rId16" Type="http://schemas.openxmlformats.org/officeDocument/2006/relationships/hyperlink" Target="http://www.trendhunter.com/id/124262" TargetMode="External"/><Relationship Id="rId20" Type="http://schemas.openxmlformats.org/officeDocument/2006/relationships/hyperlink" Target="http://www.trendhunter.com/id/109611" TargetMode="External"/><Relationship Id="rId29" Type="http://schemas.openxmlformats.org/officeDocument/2006/relationships/hyperlink" Target="http://www.trendhunter.com/id/106081"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34.png"/><Relationship Id="rId24" Type="http://schemas.openxmlformats.org/officeDocument/2006/relationships/image" Target="../media/image880.jpeg"/><Relationship Id="rId32" Type="http://schemas.openxmlformats.org/officeDocument/2006/relationships/image" Target="../media/image882.jpeg"/><Relationship Id="rId37" Type="http://schemas.openxmlformats.org/officeDocument/2006/relationships/hyperlink" Target="http://www.trendhunter.com/id/105697" TargetMode="External"/><Relationship Id="rId5" Type="http://schemas.openxmlformats.org/officeDocument/2006/relationships/image" Target="../media/image46.jpg"/><Relationship Id="rId15" Type="http://schemas.openxmlformats.org/officeDocument/2006/relationships/image" Target="../media/image60.jpg"/><Relationship Id="rId23" Type="http://schemas.openxmlformats.org/officeDocument/2006/relationships/hyperlink" Target="http://www.trendhunter.com/id/101964" TargetMode="External"/><Relationship Id="rId28" Type="http://schemas.openxmlformats.org/officeDocument/2006/relationships/image" Target="../media/image527.png"/><Relationship Id="rId36" Type="http://schemas.openxmlformats.org/officeDocument/2006/relationships/image" Target="../media/image82.png"/><Relationship Id="rId10" Type="http://schemas.openxmlformats.org/officeDocument/2006/relationships/image" Target="../media/image351.png"/><Relationship Id="rId19" Type="http://schemas.openxmlformats.org/officeDocument/2006/relationships/image" Target="../media/image462.png"/><Relationship Id="rId31" Type="http://schemas.openxmlformats.org/officeDocument/2006/relationships/hyperlink" Target="http://www.trendhunter.com/id/128165" TargetMode="External"/><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90.jpg"/><Relationship Id="rId22" Type="http://schemas.openxmlformats.org/officeDocument/2006/relationships/image" Target="../media/image261.png"/><Relationship Id="rId27" Type="http://schemas.openxmlformats.org/officeDocument/2006/relationships/image" Target="../media/image881.jpeg"/><Relationship Id="rId30" Type="http://schemas.openxmlformats.org/officeDocument/2006/relationships/image" Target="../media/image644.jpeg"/><Relationship Id="rId35" Type="http://schemas.openxmlformats.org/officeDocument/2006/relationships/image" Target="../media/image883.jpeg"/></Relationships>
</file>

<file path=ppt/slides/_rels/slide8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117659" TargetMode="External"/><Relationship Id="rId39" Type="http://schemas.openxmlformats.org/officeDocument/2006/relationships/image" Target="../media/image892.jpeg"/><Relationship Id="rId3" Type="http://schemas.openxmlformats.org/officeDocument/2006/relationships/hyperlink" Target="http://www.trendhunter.com/id/130492" TargetMode="External"/><Relationship Id="rId21" Type="http://schemas.openxmlformats.org/officeDocument/2006/relationships/image" Target="../media/image885.jpeg"/><Relationship Id="rId34" Type="http://schemas.openxmlformats.org/officeDocument/2006/relationships/image" Target="../media/image462.pn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662.jpeg"/><Relationship Id="rId25" Type="http://schemas.openxmlformats.org/officeDocument/2006/relationships/image" Target="../media/image229.png"/><Relationship Id="rId33" Type="http://schemas.openxmlformats.org/officeDocument/2006/relationships/image" Target="../media/image890.jpeg"/><Relationship Id="rId38" Type="http://schemas.openxmlformats.org/officeDocument/2006/relationships/hyperlink" Target="http://www.trendhunter.com/id/125017" TargetMode="External"/><Relationship Id="rId2" Type="http://schemas.openxmlformats.org/officeDocument/2006/relationships/image" Target="../media/image12.png"/><Relationship Id="rId16" Type="http://schemas.openxmlformats.org/officeDocument/2006/relationships/hyperlink" Target="http://www.trendhunter.com/id/101440" TargetMode="External"/><Relationship Id="rId20" Type="http://schemas.openxmlformats.org/officeDocument/2006/relationships/hyperlink" Target="http://www.trendhunter.com/id/95937" TargetMode="External"/><Relationship Id="rId29" Type="http://schemas.openxmlformats.org/officeDocument/2006/relationships/hyperlink" Target="http://www.trendhunter.com/id/102719"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34.png"/><Relationship Id="rId24" Type="http://schemas.openxmlformats.org/officeDocument/2006/relationships/image" Target="../media/image886.jpeg"/><Relationship Id="rId32" Type="http://schemas.openxmlformats.org/officeDocument/2006/relationships/hyperlink" Target="http://www.trendhunter.com/id/129343" TargetMode="External"/><Relationship Id="rId37" Type="http://schemas.openxmlformats.org/officeDocument/2006/relationships/image" Target="../media/image529.png"/><Relationship Id="rId40" Type="http://schemas.openxmlformats.org/officeDocument/2006/relationships/image" Target="../media/image149.png"/><Relationship Id="rId5" Type="http://schemas.openxmlformats.org/officeDocument/2006/relationships/image" Target="../media/image46.jpg"/><Relationship Id="rId15" Type="http://schemas.openxmlformats.org/officeDocument/2006/relationships/image" Target="../media/image60.jpg"/><Relationship Id="rId23" Type="http://schemas.openxmlformats.org/officeDocument/2006/relationships/hyperlink" Target="http://www.trendhunter.com/id/101898" TargetMode="External"/><Relationship Id="rId28" Type="http://schemas.openxmlformats.org/officeDocument/2006/relationships/image" Target="../media/image211.png"/><Relationship Id="rId36" Type="http://schemas.openxmlformats.org/officeDocument/2006/relationships/image" Target="../media/image891.jpeg"/><Relationship Id="rId10" Type="http://schemas.openxmlformats.org/officeDocument/2006/relationships/image" Target="../media/image351.png"/><Relationship Id="rId19" Type="http://schemas.openxmlformats.org/officeDocument/2006/relationships/image" Target="../media/image307.png"/><Relationship Id="rId31" Type="http://schemas.openxmlformats.org/officeDocument/2006/relationships/image" Target="../media/image889.png"/><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90.jpg"/><Relationship Id="rId22" Type="http://schemas.openxmlformats.org/officeDocument/2006/relationships/image" Target="../media/image227.png"/><Relationship Id="rId27" Type="http://schemas.openxmlformats.org/officeDocument/2006/relationships/image" Target="../media/image887.jpeg"/><Relationship Id="rId30" Type="http://schemas.openxmlformats.org/officeDocument/2006/relationships/image" Target="../media/image888.jpeg"/><Relationship Id="rId35" Type="http://schemas.openxmlformats.org/officeDocument/2006/relationships/hyperlink" Target="http://www.trendhunter.com/id/110043" TargetMode="External"/></Relationships>
</file>

<file path=ppt/slides/_rels/slide8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65.png"/><Relationship Id="rId26" Type="http://schemas.openxmlformats.org/officeDocument/2006/relationships/hyperlink" Target="http://www.trendhunter.com/id/78554" TargetMode="External"/><Relationship Id="rId3" Type="http://schemas.openxmlformats.org/officeDocument/2006/relationships/hyperlink" Target="http://www.trendhunter.com/id/130492" TargetMode="External"/><Relationship Id="rId21" Type="http://schemas.openxmlformats.org/officeDocument/2006/relationships/image" Target="../media/image895.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893.jpeg"/><Relationship Id="rId25" Type="http://schemas.openxmlformats.org/officeDocument/2006/relationships/image" Target="../media/image123.png"/><Relationship Id="rId2" Type="http://schemas.openxmlformats.org/officeDocument/2006/relationships/image" Target="../media/image12.png"/><Relationship Id="rId16" Type="http://schemas.openxmlformats.org/officeDocument/2006/relationships/hyperlink" Target="http://www.trendhunter.com/id/99723" TargetMode="External"/><Relationship Id="rId20" Type="http://schemas.openxmlformats.org/officeDocument/2006/relationships/hyperlink" Target="http://www.trendhunter.com/id/103145" TargetMode="External"/><Relationship Id="rId29" Type="http://schemas.openxmlformats.org/officeDocument/2006/relationships/hyperlink" Target="http://www.trendhunter.com/id/15146"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34.png"/><Relationship Id="rId24" Type="http://schemas.openxmlformats.org/officeDocument/2006/relationships/image" Target="../media/image896.jpeg"/><Relationship Id="rId5" Type="http://schemas.openxmlformats.org/officeDocument/2006/relationships/image" Target="../media/image46.jpg"/><Relationship Id="rId15" Type="http://schemas.openxmlformats.org/officeDocument/2006/relationships/image" Target="../media/image60.jpg"/><Relationship Id="rId23" Type="http://schemas.openxmlformats.org/officeDocument/2006/relationships/hyperlink" Target="http://www.trendhunter.com/id/124437" TargetMode="External"/><Relationship Id="rId28" Type="http://schemas.openxmlformats.org/officeDocument/2006/relationships/image" Target="../media/image316.png"/><Relationship Id="rId10" Type="http://schemas.openxmlformats.org/officeDocument/2006/relationships/image" Target="../media/image351.png"/><Relationship Id="rId19" Type="http://schemas.openxmlformats.org/officeDocument/2006/relationships/image" Target="../media/image894.png"/><Relationship Id="rId31" Type="http://schemas.openxmlformats.org/officeDocument/2006/relationships/image" Target="../media/image899.png"/><Relationship Id="rId4" Type="http://schemas.openxmlformats.org/officeDocument/2006/relationships/image" Target="../media/image52.jpg"/><Relationship Id="rId9" Type="http://schemas.openxmlformats.org/officeDocument/2006/relationships/image" Target="../media/image743.png"/><Relationship Id="rId14" Type="http://schemas.openxmlformats.org/officeDocument/2006/relationships/image" Target="../media/image90.jpg"/><Relationship Id="rId22" Type="http://schemas.openxmlformats.org/officeDocument/2006/relationships/image" Target="../media/image231.png"/><Relationship Id="rId27" Type="http://schemas.openxmlformats.org/officeDocument/2006/relationships/image" Target="../media/image897.jpeg"/><Relationship Id="rId30" Type="http://schemas.openxmlformats.org/officeDocument/2006/relationships/image" Target="../media/image898.jpeg"/></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hyperlink" Target="http://www.trendhunter.com" TargetMode="External"/></Relationships>
</file>

<file path=ppt/slides/_rels/slide8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02.jpeg"/><Relationship Id="rId3" Type="http://schemas.openxmlformats.org/officeDocument/2006/relationships/hyperlink" Target="http://www.trendhunter.com/id/198214" TargetMode="External"/><Relationship Id="rId21" Type="http://schemas.openxmlformats.org/officeDocument/2006/relationships/image" Target="../media/image905.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01.jpeg"/><Relationship Id="rId2" Type="http://schemas.openxmlformats.org/officeDocument/2006/relationships/image" Target="../media/image51.png"/><Relationship Id="rId16" Type="http://schemas.openxmlformats.org/officeDocument/2006/relationships/image" Target="../media/image900.jpeg"/><Relationship Id="rId20" Type="http://schemas.openxmlformats.org/officeDocument/2006/relationships/image" Target="../media/image904.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51.png"/><Relationship Id="rId5" Type="http://schemas.openxmlformats.org/officeDocument/2006/relationships/image" Target="../media/image46.jpg"/><Relationship Id="rId15" Type="http://schemas.openxmlformats.org/officeDocument/2006/relationships/image" Target="../media/image105.jpg"/><Relationship Id="rId10" Type="http://schemas.openxmlformats.org/officeDocument/2006/relationships/image" Target="../media/image74.png"/><Relationship Id="rId19" Type="http://schemas.openxmlformats.org/officeDocument/2006/relationships/image" Target="../media/image903.jpeg"/><Relationship Id="rId4" Type="http://schemas.openxmlformats.org/officeDocument/2006/relationships/image" Target="../media/image52.jpg"/><Relationship Id="rId9" Type="http://schemas.openxmlformats.org/officeDocument/2006/relationships/image" Target="../media/image236.png"/><Relationship Id="rId14" Type="http://schemas.openxmlformats.org/officeDocument/2006/relationships/image" Target="../media/image90.jpg"/><Relationship Id="rId22" Type="http://schemas.openxmlformats.org/officeDocument/2006/relationships/image" Target="../media/image906.jpeg"/></Relationships>
</file>

<file path=ppt/slides/_rels/slide8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13.jpeg"/><Relationship Id="rId3" Type="http://schemas.openxmlformats.org/officeDocument/2006/relationships/hyperlink" Target="http://www.trendhunter.com/id/187385"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12.jpeg"/><Relationship Id="rId2" Type="http://schemas.openxmlformats.org/officeDocument/2006/relationships/image" Target="../media/image51.png"/><Relationship Id="rId16" Type="http://schemas.openxmlformats.org/officeDocument/2006/relationships/image" Target="../media/image911.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909.png"/><Relationship Id="rId5" Type="http://schemas.openxmlformats.org/officeDocument/2006/relationships/image" Target="../media/image46.jpg"/><Relationship Id="rId15" Type="http://schemas.openxmlformats.org/officeDocument/2006/relationships/image" Target="../media/image910.jpg"/><Relationship Id="rId10" Type="http://schemas.openxmlformats.org/officeDocument/2006/relationships/image" Target="../media/image908.png"/><Relationship Id="rId4" Type="http://schemas.openxmlformats.org/officeDocument/2006/relationships/image" Target="../media/image52.jpg"/><Relationship Id="rId9" Type="http://schemas.openxmlformats.org/officeDocument/2006/relationships/image" Target="../media/image907.png"/><Relationship Id="rId14" Type="http://schemas.openxmlformats.org/officeDocument/2006/relationships/image" Target="../media/image59.jpg"/></Relationships>
</file>

<file path=ppt/slides/_rels/slide8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16.jpeg"/><Relationship Id="rId3" Type="http://schemas.openxmlformats.org/officeDocument/2006/relationships/hyperlink" Target="http://www.trendhunter.com/id/185339"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15.jpeg"/><Relationship Id="rId2" Type="http://schemas.openxmlformats.org/officeDocument/2006/relationships/image" Target="../media/image51.png"/><Relationship Id="rId16" Type="http://schemas.openxmlformats.org/officeDocument/2006/relationships/image" Target="../media/image914.jpeg"/><Relationship Id="rId20" Type="http://schemas.openxmlformats.org/officeDocument/2006/relationships/image" Target="../media/image918.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24.png"/><Relationship Id="rId5" Type="http://schemas.openxmlformats.org/officeDocument/2006/relationships/image" Target="../media/image46.jpg"/><Relationship Id="rId15" Type="http://schemas.openxmlformats.org/officeDocument/2006/relationships/image" Target="../media/image352.jpg"/><Relationship Id="rId10" Type="http://schemas.openxmlformats.org/officeDocument/2006/relationships/image" Target="../media/image236.png"/><Relationship Id="rId19" Type="http://schemas.openxmlformats.org/officeDocument/2006/relationships/image" Target="../media/image917.jpeg"/><Relationship Id="rId4" Type="http://schemas.openxmlformats.org/officeDocument/2006/relationships/image" Target="../media/image52.jpg"/><Relationship Id="rId9" Type="http://schemas.openxmlformats.org/officeDocument/2006/relationships/image" Target="../media/image88.png"/><Relationship Id="rId14" Type="http://schemas.openxmlformats.org/officeDocument/2006/relationships/image" Target="../media/image90.jp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jpg"/><Relationship Id="rId18" Type="http://schemas.openxmlformats.org/officeDocument/2006/relationships/image" Target="../media/image63.png"/><Relationship Id="rId26" Type="http://schemas.openxmlformats.org/officeDocument/2006/relationships/hyperlink" Target="http://www.trendhunter.com/id/167868" TargetMode="External"/><Relationship Id="rId3" Type="http://schemas.openxmlformats.org/officeDocument/2006/relationships/hyperlink" Target="http://www.trendhunter.com/id/178017" TargetMode="External"/><Relationship Id="rId21" Type="http://schemas.openxmlformats.org/officeDocument/2006/relationships/image" Target="../media/image65.png"/><Relationship Id="rId7" Type="http://schemas.openxmlformats.org/officeDocument/2006/relationships/image" Target="../media/image54.png"/><Relationship Id="rId12" Type="http://schemas.openxmlformats.org/officeDocument/2006/relationships/image" Target="../media/image58.jpg"/><Relationship Id="rId17" Type="http://schemas.openxmlformats.org/officeDocument/2006/relationships/image" Target="../media/image62.png"/><Relationship Id="rId25" Type="http://schemas.openxmlformats.org/officeDocument/2006/relationships/image" Target="../media/image68.png"/><Relationship Id="rId2" Type="http://schemas.openxmlformats.org/officeDocument/2006/relationships/image" Target="../media/image51.png"/><Relationship Id="rId16" Type="http://schemas.openxmlformats.org/officeDocument/2006/relationships/image" Target="../media/image61.jpeg"/><Relationship Id="rId20" Type="http://schemas.openxmlformats.org/officeDocument/2006/relationships/image" Target="../media/image64.jpeg"/><Relationship Id="rId29" Type="http://schemas.openxmlformats.org/officeDocument/2006/relationships/hyperlink" Target="http://www.trendhunter.com/id/175862" TargetMode="Externa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hyperlink" Target="http://www.trendhunter.com/trendreports" TargetMode="External"/><Relationship Id="rId24" Type="http://schemas.openxmlformats.org/officeDocument/2006/relationships/image" Target="../media/image67.jpeg"/><Relationship Id="rId5" Type="http://schemas.openxmlformats.org/officeDocument/2006/relationships/image" Target="../media/image46.jpg"/><Relationship Id="rId15" Type="http://schemas.openxmlformats.org/officeDocument/2006/relationships/hyperlink" Target="http://www.trendhunter.com/id/164832" TargetMode="External"/><Relationship Id="rId23" Type="http://schemas.openxmlformats.org/officeDocument/2006/relationships/hyperlink" Target="http://www.trendhunter.com/id/176236" TargetMode="External"/><Relationship Id="rId28" Type="http://schemas.openxmlformats.org/officeDocument/2006/relationships/image" Target="../media/image70.png"/><Relationship Id="rId10" Type="http://schemas.openxmlformats.org/officeDocument/2006/relationships/image" Target="../media/image57.png"/><Relationship Id="rId19" Type="http://schemas.openxmlformats.org/officeDocument/2006/relationships/hyperlink" Target="http://www.trendhunter.com/id/154124" TargetMode="External"/><Relationship Id="rId31" Type="http://schemas.openxmlformats.org/officeDocument/2006/relationships/image" Target="../media/image72.png"/><Relationship Id="rId4" Type="http://schemas.openxmlformats.org/officeDocument/2006/relationships/image" Target="../media/image52.jpg"/><Relationship Id="rId9" Type="http://schemas.openxmlformats.org/officeDocument/2006/relationships/image" Target="../media/image56.png"/><Relationship Id="rId14" Type="http://schemas.openxmlformats.org/officeDocument/2006/relationships/image" Target="../media/image60.jpg"/><Relationship Id="rId22" Type="http://schemas.openxmlformats.org/officeDocument/2006/relationships/image" Target="../media/image66.png"/><Relationship Id="rId27" Type="http://schemas.openxmlformats.org/officeDocument/2006/relationships/image" Target="../media/image69.jpeg"/><Relationship Id="rId30" Type="http://schemas.openxmlformats.org/officeDocument/2006/relationships/image" Target="../media/image71.jpeg"/></Relationships>
</file>

<file path=ppt/slides/_rels/slide9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22.jpeg"/><Relationship Id="rId3" Type="http://schemas.openxmlformats.org/officeDocument/2006/relationships/hyperlink" Target="http://www.trendhunter.com/id/177493"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21.jpeg"/><Relationship Id="rId2" Type="http://schemas.openxmlformats.org/officeDocument/2006/relationships/image" Target="../media/image51.png"/><Relationship Id="rId16" Type="http://schemas.openxmlformats.org/officeDocument/2006/relationships/image" Target="../media/image920.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15.png"/><Relationship Id="rId5" Type="http://schemas.openxmlformats.org/officeDocument/2006/relationships/image" Target="../media/image46.jpg"/><Relationship Id="rId15" Type="http://schemas.openxmlformats.org/officeDocument/2006/relationships/image" Target="../media/image919.jpg"/><Relationship Id="rId10" Type="http://schemas.openxmlformats.org/officeDocument/2006/relationships/image" Target="../media/image908.png"/><Relationship Id="rId19" Type="http://schemas.openxmlformats.org/officeDocument/2006/relationships/image" Target="../media/image923.jpeg"/><Relationship Id="rId4" Type="http://schemas.openxmlformats.org/officeDocument/2006/relationships/image" Target="../media/image52.jpg"/><Relationship Id="rId9" Type="http://schemas.openxmlformats.org/officeDocument/2006/relationships/image" Target="../media/image102.png"/><Relationship Id="rId14" Type="http://schemas.openxmlformats.org/officeDocument/2006/relationships/image" Target="../media/image90.jpg"/></Relationships>
</file>

<file path=ppt/slides/_rels/slide9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26.jpeg"/><Relationship Id="rId3" Type="http://schemas.openxmlformats.org/officeDocument/2006/relationships/hyperlink" Target="http://www.trendhunter.com/id/167868" TargetMode="External"/><Relationship Id="rId21" Type="http://schemas.openxmlformats.org/officeDocument/2006/relationships/image" Target="../media/image929.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25.jpeg"/><Relationship Id="rId2" Type="http://schemas.openxmlformats.org/officeDocument/2006/relationships/image" Target="../media/image51.png"/><Relationship Id="rId16" Type="http://schemas.openxmlformats.org/officeDocument/2006/relationships/image" Target="../media/image924.jpeg"/><Relationship Id="rId20" Type="http://schemas.openxmlformats.org/officeDocument/2006/relationships/image" Target="../media/image928.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02.png"/><Relationship Id="rId5" Type="http://schemas.openxmlformats.org/officeDocument/2006/relationships/image" Target="../media/image46.jpg"/><Relationship Id="rId15" Type="http://schemas.openxmlformats.org/officeDocument/2006/relationships/image" Target="../media/image506.jpg"/><Relationship Id="rId10" Type="http://schemas.openxmlformats.org/officeDocument/2006/relationships/image" Target="../media/image104.png"/><Relationship Id="rId19" Type="http://schemas.openxmlformats.org/officeDocument/2006/relationships/image" Target="../media/image927.jpeg"/><Relationship Id="rId4" Type="http://schemas.openxmlformats.org/officeDocument/2006/relationships/image" Target="../media/image52.jpg"/><Relationship Id="rId9" Type="http://schemas.openxmlformats.org/officeDocument/2006/relationships/image" Target="../media/image57.png"/><Relationship Id="rId14" Type="http://schemas.openxmlformats.org/officeDocument/2006/relationships/image" Target="../media/image90.jpg"/><Relationship Id="rId22" Type="http://schemas.openxmlformats.org/officeDocument/2006/relationships/image" Target="../media/image930.jpeg"/></Relationships>
</file>

<file path=ppt/slides/_rels/slide9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33.jpeg"/><Relationship Id="rId3" Type="http://schemas.openxmlformats.org/officeDocument/2006/relationships/hyperlink" Target="http://www.trendhunter.com/id/164832"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32.jpeg"/><Relationship Id="rId2" Type="http://schemas.openxmlformats.org/officeDocument/2006/relationships/image" Target="../media/image51.png"/><Relationship Id="rId16"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46.jpg"/><Relationship Id="rId15" Type="http://schemas.openxmlformats.org/officeDocument/2006/relationships/image" Target="../media/image506.jpg"/><Relationship Id="rId10" Type="http://schemas.openxmlformats.org/officeDocument/2006/relationships/image" Target="../media/image266.png"/><Relationship Id="rId19" Type="http://schemas.openxmlformats.org/officeDocument/2006/relationships/image" Target="../media/image934.jpeg"/><Relationship Id="rId4" Type="http://schemas.openxmlformats.org/officeDocument/2006/relationships/image" Target="../media/image52.jpg"/><Relationship Id="rId9" Type="http://schemas.openxmlformats.org/officeDocument/2006/relationships/image" Target="../media/image503.png"/><Relationship Id="rId14" Type="http://schemas.openxmlformats.org/officeDocument/2006/relationships/image" Target="../media/image931.jpg"/></Relationships>
</file>

<file path=ppt/slides/_rels/slide9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38.jpeg"/><Relationship Id="rId3" Type="http://schemas.openxmlformats.org/officeDocument/2006/relationships/hyperlink" Target="http://www.trendhunter.com/id/163335" TargetMode="External"/><Relationship Id="rId21" Type="http://schemas.openxmlformats.org/officeDocument/2006/relationships/image" Target="../media/image941.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37.jpeg"/><Relationship Id="rId2" Type="http://schemas.openxmlformats.org/officeDocument/2006/relationships/image" Target="../media/image12.png"/><Relationship Id="rId16" Type="http://schemas.openxmlformats.org/officeDocument/2006/relationships/image" Target="../media/image936.jpeg"/><Relationship Id="rId20" Type="http://schemas.openxmlformats.org/officeDocument/2006/relationships/image" Target="../media/image940.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64.png"/><Relationship Id="rId5" Type="http://schemas.openxmlformats.org/officeDocument/2006/relationships/image" Target="../media/image46.jpg"/><Relationship Id="rId15" Type="http://schemas.openxmlformats.org/officeDocument/2006/relationships/image" Target="../media/image127.jpg"/><Relationship Id="rId10" Type="http://schemas.openxmlformats.org/officeDocument/2006/relationships/image" Target="../media/image908.png"/><Relationship Id="rId19" Type="http://schemas.openxmlformats.org/officeDocument/2006/relationships/image" Target="../media/image939.jpeg"/><Relationship Id="rId4" Type="http://schemas.openxmlformats.org/officeDocument/2006/relationships/image" Target="../media/image52.jpg"/><Relationship Id="rId9" Type="http://schemas.openxmlformats.org/officeDocument/2006/relationships/image" Target="../media/image935.png"/><Relationship Id="rId14" Type="http://schemas.openxmlformats.org/officeDocument/2006/relationships/image" Target="../media/image59.jpg"/><Relationship Id="rId22" Type="http://schemas.openxmlformats.org/officeDocument/2006/relationships/image" Target="../media/image942.jpeg"/></Relationships>
</file>

<file path=ppt/slides/_rels/slide9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46.jpeg"/><Relationship Id="rId3" Type="http://schemas.openxmlformats.org/officeDocument/2006/relationships/hyperlink" Target="http://www.trendhunter.com/id/160142" TargetMode="External"/><Relationship Id="rId21" Type="http://schemas.openxmlformats.org/officeDocument/2006/relationships/image" Target="../media/image949.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45.jpeg"/><Relationship Id="rId25" Type="http://schemas.openxmlformats.org/officeDocument/2006/relationships/image" Target="../media/image953.jpeg"/><Relationship Id="rId2" Type="http://schemas.openxmlformats.org/officeDocument/2006/relationships/image" Target="../media/image51.png"/><Relationship Id="rId16" Type="http://schemas.openxmlformats.org/officeDocument/2006/relationships/image" Target="../media/image944.jpeg"/><Relationship Id="rId20" Type="http://schemas.openxmlformats.org/officeDocument/2006/relationships/image" Target="../media/image948.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52.png"/><Relationship Id="rId24" Type="http://schemas.openxmlformats.org/officeDocument/2006/relationships/image" Target="../media/image952.jpeg"/><Relationship Id="rId5" Type="http://schemas.openxmlformats.org/officeDocument/2006/relationships/image" Target="../media/image46.jpg"/><Relationship Id="rId15" Type="http://schemas.openxmlformats.org/officeDocument/2006/relationships/image" Target="../media/image910.jpg"/><Relationship Id="rId23" Type="http://schemas.openxmlformats.org/officeDocument/2006/relationships/image" Target="../media/image951.jpeg"/><Relationship Id="rId10" Type="http://schemas.openxmlformats.org/officeDocument/2006/relationships/image" Target="../media/image103.png"/><Relationship Id="rId19" Type="http://schemas.openxmlformats.org/officeDocument/2006/relationships/image" Target="../media/image947.jpeg"/><Relationship Id="rId4" Type="http://schemas.openxmlformats.org/officeDocument/2006/relationships/image" Target="../media/image52.jpg"/><Relationship Id="rId9" Type="http://schemas.openxmlformats.org/officeDocument/2006/relationships/image" Target="../media/image943.png"/><Relationship Id="rId14" Type="http://schemas.openxmlformats.org/officeDocument/2006/relationships/image" Target="../media/image59.jpg"/><Relationship Id="rId22" Type="http://schemas.openxmlformats.org/officeDocument/2006/relationships/image" Target="../media/image950.jpeg"/></Relationships>
</file>

<file path=ppt/slides/_rels/slide9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58.jpeg"/><Relationship Id="rId3" Type="http://schemas.openxmlformats.org/officeDocument/2006/relationships/hyperlink" Target="http://www.trendhunter.com/id/156920" TargetMode="External"/><Relationship Id="rId21" Type="http://schemas.openxmlformats.org/officeDocument/2006/relationships/image" Target="../media/image961.jpeg"/><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57.jpeg"/><Relationship Id="rId2" Type="http://schemas.openxmlformats.org/officeDocument/2006/relationships/image" Target="../media/image51.png"/><Relationship Id="rId16" Type="http://schemas.openxmlformats.org/officeDocument/2006/relationships/image" Target="../media/image956.jpeg"/><Relationship Id="rId20" Type="http://schemas.openxmlformats.org/officeDocument/2006/relationships/image" Target="../media/image960.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908.png"/><Relationship Id="rId5" Type="http://schemas.openxmlformats.org/officeDocument/2006/relationships/image" Target="../media/image46.jpg"/><Relationship Id="rId15" Type="http://schemas.openxmlformats.org/officeDocument/2006/relationships/image" Target="../media/image919.jpg"/><Relationship Id="rId23" Type="http://schemas.openxmlformats.org/officeDocument/2006/relationships/image" Target="../media/image963.jpeg"/><Relationship Id="rId10" Type="http://schemas.openxmlformats.org/officeDocument/2006/relationships/image" Target="../media/image954.png"/><Relationship Id="rId19" Type="http://schemas.openxmlformats.org/officeDocument/2006/relationships/image" Target="../media/image959.jpeg"/><Relationship Id="rId4" Type="http://schemas.openxmlformats.org/officeDocument/2006/relationships/image" Target="../media/image52.jpg"/><Relationship Id="rId9" Type="http://schemas.openxmlformats.org/officeDocument/2006/relationships/image" Target="../media/image505.png"/><Relationship Id="rId14" Type="http://schemas.openxmlformats.org/officeDocument/2006/relationships/image" Target="../media/image955.jpg"/><Relationship Id="rId22" Type="http://schemas.openxmlformats.org/officeDocument/2006/relationships/image" Target="../media/image962.jpeg"/></Relationships>
</file>

<file path=ppt/slides/_rels/slide9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g"/><Relationship Id="rId18" Type="http://schemas.openxmlformats.org/officeDocument/2006/relationships/image" Target="../media/image966.jpeg"/><Relationship Id="rId3" Type="http://schemas.openxmlformats.org/officeDocument/2006/relationships/hyperlink" Target="http://www.trendhunter.com/id/154511"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65.jpeg"/><Relationship Id="rId2" Type="http://schemas.openxmlformats.org/officeDocument/2006/relationships/image" Target="../media/image51.png"/><Relationship Id="rId16" Type="http://schemas.openxmlformats.org/officeDocument/2006/relationships/image" Target="../media/image964.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89.png"/><Relationship Id="rId5" Type="http://schemas.openxmlformats.org/officeDocument/2006/relationships/image" Target="../media/image46.jpg"/><Relationship Id="rId15" Type="http://schemas.openxmlformats.org/officeDocument/2006/relationships/image" Target="../media/image105.jpg"/><Relationship Id="rId10" Type="http://schemas.openxmlformats.org/officeDocument/2006/relationships/image" Target="../media/image102.png"/><Relationship Id="rId19" Type="http://schemas.openxmlformats.org/officeDocument/2006/relationships/image" Target="../media/image967.jpeg"/><Relationship Id="rId4" Type="http://schemas.openxmlformats.org/officeDocument/2006/relationships/image" Target="../media/image52.jpg"/><Relationship Id="rId9" Type="http://schemas.openxmlformats.org/officeDocument/2006/relationships/image" Target="../media/image236.png"/><Relationship Id="rId14" Type="http://schemas.openxmlformats.org/officeDocument/2006/relationships/image" Target="../media/image59.jpg"/></Relationships>
</file>

<file path=ppt/slides/_rels/slide9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68.jpg"/><Relationship Id="rId18" Type="http://schemas.openxmlformats.org/officeDocument/2006/relationships/image" Target="../media/image972.jpeg"/><Relationship Id="rId3" Type="http://schemas.openxmlformats.org/officeDocument/2006/relationships/hyperlink" Target="http://www.trendhunter.com/id/151911"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71.jpeg"/><Relationship Id="rId2" Type="http://schemas.openxmlformats.org/officeDocument/2006/relationships/image" Target="../media/image12.png"/><Relationship Id="rId16" Type="http://schemas.openxmlformats.org/officeDocument/2006/relationships/image" Target="../media/image970.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5" Type="http://schemas.openxmlformats.org/officeDocument/2006/relationships/image" Target="../media/image46.jpg"/><Relationship Id="rId15" Type="http://schemas.openxmlformats.org/officeDocument/2006/relationships/image" Target="../media/image105.jpg"/><Relationship Id="rId10" Type="http://schemas.openxmlformats.org/officeDocument/2006/relationships/image" Target="../media/image236.png"/><Relationship Id="rId4" Type="http://schemas.openxmlformats.org/officeDocument/2006/relationships/image" Target="../media/image52.jpg"/><Relationship Id="rId9" Type="http://schemas.openxmlformats.org/officeDocument/2006/relationships/image" Target="../media/image152.png"/><Relationship Id="rId14" Type="http://schemas.openxmlformats.org/officeDocument/2006/relationships/image" Target="../media/image969.jpg"/></Relationships>
</file>

<file path=ppt/slides/_rels/slide9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968.jpg"/><Relationship Id="rId18" Type="http://schemas.openxmlformats.org/officeDocument/2006/relationships/image" Target="../media/image975.jpeg"/><Relationship Id="rId3" Type="http://schemas.openxmlformats.org/officeDocument/2006/relationships/hyperlink" Target="http://www.trendhunter.com/id/151313" TargetMode="External"/><Relationship Id="rId7" Type="http://schemas.openxmlformats.org/officeDocument/2006/relationships/image" Target="../media/image54.png"/><Relationship Id="rId12" Type="http://schemas.openxmlformats.org/officeDocument/2006/relationships/hyperlink" Target="http://www.trendhunter.com/trendreports" TargetMode="External"/><Relationship Id="rId17" Type="http://schemas.openxmlformats.org/officeDocument/2006/relationships/image" Target="../media/image974.jpeg"/><Relationship Id="rId2" Type="http://schemas.openxmlformats.org/officeDocument/2006/relationships/image" Target="../media/image12.png"/><Relationship Id="rId16" Type="http://schemas.openxmlformats.org/officeDocument/2006/relationships/image" Target="../media/image973.jpe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00.png"/><Relationship Id="rId5" Type="http://schemas.openxmlformats.org/officeDocument/2006/relationships/image" Target="../media/image46.jpg"/><Relationship Id="rId15" Type="http://schemas.openxmlformats.org/officeDocument/2006/relationships/image" Target="../media/image76.jpg"/><Relationship Id="rId10" Type="http://schemas.openxmlformats.org/officeDocument/2006/relationships/image" Target="../media/image908.png"/><Relationship Id="rId4" Type="http://schemas.openxmlformats.org/officeDocument/2006/relationships/image" Target="../media/image52.jpg"/><Relationship Id="rId9" Type="http://schemas.openxmlformats.org/officeDocument/2006/relationships/image" Target="../media/image103.png"/><Relationship Id="rId14" Type="http://schemas.openxmlformats.org/officeDocument/2006/relationships/image" Target="../media/image59.jpg"/></Relationships>
</file>

<file path=ppt/slides/_rels/slide99.xml.rels><?xml version="1.0" encoding="UTF-8" standalone="yes"?>
<Relationships xmlns="http://schemas.openxmlformats.org/package/2006/relationships"><Relationship Id="rId8" Type="http://schemas.openxmlformats.org/officeDocument/2006/relationships/image" Target="../media/image978.jpeg"/><Relationship Id="rId3" Type="http://schemas.openxmlformats.org/officeDocument/2006/relationships/hyperlink" Target="mailto:trendreports@trendhunter.com" TargetMode="External"/><Relationship Id="rId7" Type="http://schemas.openxmlformats.org/officeDocument/2006/relationships/image" Target="../media/image97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www.trendhunter.com/advisory" TargetMode="External"/><Relationship Id="rId5" Type="http://schemas.openxmlformats.org/officeDocument/2006/relationships/image" Target="../media/image976.jpeg"/><Relationship Id="rId4" Type="http://schemas.openxmlformats.org/officeDocument/2006/relationships/hyperlink" Target="http://trendhunter.com/advisory" TargetMode="External"/><Relationship Id="rId9" Type="http://schemas.openxmlformats.org/officeDocument/2006/relationships/image" Target="../media/image9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debar image" descr="sidebar image"/>
          <p:cNvPicPr>
            <a:picLocks noChangeAspect="1"/>
          </p:cNvPicPr>
          <p:nvPr/>
        </p:nvPicPr>
        <p:blipFill>
          <a:blip r:embed="rId2"/>
          <a:stretch>
            <a:fillRect/>
          </a:stretch>
        </p:blipFill>
        <p:spPr>
          <a:xfrm>
            <a:off x="0" y="0"/>
            <a:ext cx="9144000" cy="6858000"/>
          </a:xfrm>
          <a:prstGeom prst="rect">
            <a:avLst/>
          </a:prstGeom>
        </p:spPr>
      </p:pic>
      <p:pic>
        <p:nvPicPr>
          <p:cNvPr id="2" name="TH Pro logo" descr="TH Pro logo"/>
          <p:cNvPicPr>
            <a:picLocks noChangeAspect="1"/>
          </p:cNvPicPr>
          <p:nvPr/>
        </p:nvPicPr>
        <p:blipFill>
          <a:blip r:embed="rId3"/>
          <a:stretch>
            <a:fillRect/>
          </a:stretch>
        </p:blipFill>
        <p:spPr>
          <a:xfrm>
            <a:off x="5238750" y="142875"/>
            <a:ext cx="3810000" cy="933450"/>
          </a:xfrm>
          <a:prstGeom prst="rect">
            <a:avLst/>
          </a:prstGeom>
        </p:spPr>
      </p:pic>
      <p:sp>
        <p:nvSpPr>
          <p:cNvPr id="3" name="TextBox 2"/>
          <p:cNvSpPr txBox="1"/>
          <p:nvPr/>
        </p:nvSpPr>
        <p:spPr>
          <a:xfrm>
            <a:off x="190500" y="1295400"/>
            <a:ext cx="8953500" cy="1446550"/>
          </a:xfrm>
          <a:prstGeom prst="rect">
            <a:avLst/>
          </a:prstGeom>
        </p:spPr>
        <p:txBody>
          <a:bodyPr vertOverflow="overflow" horzOverflow="overflow" wrap="square" lIns="91440" tIns="45720" rIns="91440" bIns="45720" numCol="1" rtlCol="0">
            <a:spAutoFit/>
          </a:bodyPr>
          <a:lstStyle/>
          <a:p>
            <a:pPr marL="0" marR="0" lvl="0" indent="0" algn="l" fontAlgn="base"/>
            <a:r>
              <a:rPr sz="8800" b="1" i="0" u="none" strike="noStrike" dirty="0" smtClean="0">
                <a:solidFill>
                  <a:srgbClr val="FFFFFF"/>
                </a:solidFill>
                <a:latin typeface="Arial"/>
              </a:rPr>
              <a:t>Packaging</a:t>
            </a:r>
            <a:endParaRPr sz="8800" b="1" i="0" u="none" strike="noStrike" dirty="0">
              <a:solidFill>
                <a:srgbClr val="FFFFFF"/>
              </a:solidFill>
              <a:latin typeface="Arial"/>
            </a:endParaRPr>
          </a:p>
        </p:txBody>
      </p:sp>
      <p:sp>
        <p:nvSpPr>
          <p:cNvPr id="5" name="TextBox 4"/>
          <p:cNvSpPr txBox="1"/>
          <p:nvPr/>
        </p:nvSpPr>
        <p:spPr>
          <a:xfrm>
            <a:off x="142875" y="6048375"/>
            <a:ext cx="8905875" cy="1143000"/>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Jun 10, 2013 - Copyright © Trend Hunter Inc.  This report is for your immediate team’s use only. Please do not distribute, publish or present outside your team. Brought to you by Trend Hunter, the world's most popular, largest trend network, fueled by more than 100,000 contributors and a billion views of data.   We help creative innovators like you Find Better Ideas, Faster™</a:t>
            </a:r>
          </a:p>
        </p:txBody>
      </p:sp>
      <p:pic>
        <p:nvPicPr>
          <p:cNvPr id="6" name="Image" descr="Image">
            <a:hlinkClick r:id="rId4" tooltip="Go to trend"/>
          </p:cNvPr>
          <p:cNvPicPr>
            <a:picLocks noChangeAspect="1"/>
          </p:cNvPicPr>
          <p:nvPr/>
        </p:nvPicPr>
        <p:blipFill>
          <a:blip r:embed="rId5"/>
          <a:stretch>
            <a:fillRect/>
          </a:stretch>
        </p:blipFill>
        <p:spPr>
          <a:xfrm>
            <a:off x="0" y="3524250"/>
            <a:ext cx="2286000" cy="1495425"/>
          </a:xfrm>
          <a:prstGeom prst="rect">
            <a:avLst/>
          </a:prstGeom>
        </p:spPr>
      </p:pic>
      <p:sp>
        <p:nvSpPr>
          <p:cNvPr id="7" name="TextBox 6"/>
          <p:cNvSpPr txBox="1"/>
          <p:nvPr/>
        </p:nvSpPr>
        <p:spPr>
          <a:xfrm>
            <a:off x="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100 Examples of Innovative Food Packaging</a:t>
            </a:r>
          </a:p>
        </p:txBody>
      </p:sp>
      <p:pic>
        <p:nvPicPr>
          <p:cNvPr id="8" name="Image" descr="Image">
            <a:hlinkClick r:id="rId6" tooltip="Go to trend"/>
          </p:cNvPr>
          <p:cNvPicPr>
            <a:picLocks noChangeAspect="1"/>
          </p:cNvPicPr>
          <p:nvPr/>
        </p:nvPicPr>
        <p:blipFill>
          <a:blip r:embed="rId7"/>
          <a:stretch>
            <a:fillRect/>
          </a:stretch>
        </p:blipFill>
        <p:spPr>
          <a:xfrm>
            <a:off x="2286000" y="3524250"/>
            <a:ext cx="2286000" cy="1504950"/>
          </a:xfrm>
          <a:prstGeom prst="rect">
            <a:avLst/>
          </a:prstGeom>
        </p:spPr>
      </p:pic>
      <p:sp>
        <p:nvSpPr>
          <p:cNvPr id="9" name="TextBox 8"/>
          <p:cNvSpPr txBox="1"/>
          <p:nvPr/>
        </p:nvSpPr>
        <p:spPr>
          <a:xfrm>
            <a:off x="2286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28 Health Product Branding Innovations</a:t>
            </a:r>
          </a:p>
        </p:txBody>
      </p:sp>
      <p:pic>
        <p:nvPicPr>
          <p:cNvPr id="10" name="Image" descr="Image">
            <a:hlinkClick r:id="rId8" tooltip="Go to trend"/>
          </p:cNvPr>
          <p:cNvPicPr>
            <a:picLocks noChangeAspect="1"/>
          </p:cNvPicPr>
          <p:nvPr/>
        </p:nvPicPr>
        <p:blipFill>
          <a:blip r:embed="rId9"/>
          <a:stretch>
            <a:fillRect/>
          </a:stretch>
        </p:blipFill>
        <p:spPr>
          <a:xfrm>
            <a:off x="4572000" y="3524250"/>
            <a:ext cx="2286000" cy="1495425"/>
          </a:xfrm>
          <a:prstGeom prst="rect">
            <a:avLst/>
          </a:prstGeom>
        </p:spPr>
      </p:pic>
      <p:sp>
        <p:nvSpPr>
          <p:cNvPr id="11" name="TextBox 10"/>
          <p:cNvSpPr txBox="1"/>
          <p:nvPr/>
        </p:nvSpPr>
        <p:spPr>
          <a:xfrm>
            <a:off x="4572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See-Through Beer Cans</a:t>
            </a:r>
          </a:p>
        </p:txBody>
      </p:sp>
      <p:pic>
        <p:nvPicPr>
          <p:cNvPr id="12" name="Image" descr="Image">
            <a:hlinkClick r:id="rId10" tooltip="Go to trend"/>
          </p:cNvPr>
          <p:cNvPicPr>
            <a:picLocks noChangeAspect="1"/>
          </p:cNvPicPr>
          <p:nvPr/>
        </p:nvPicPr>
        <p:blipFill>
          <a:blip r:embed="rId11"/>
          <a:stretch>
            <a:fillRect/>
          </a:stretch>
        </p:blipFill>
        <p:spPr>
          <a:xfrm>
            <a:off x="6858000" y="3524250"/>
            <a:ext cx="2286000" cy="1495425"/>
          </a:xfrm>
          <a:prstGeom prst="rect">
            <a:avLst/>
          </a:prstGeom>
        </p:spPr>
      </p:pic>
      <p:sp>
        <p:nvSpPr>
          <p:cNvPr id="13" name="TextBox 12"/>
          <p:cNvSpPr txBox="1"/>
          <p:nvPr/>
        </p:nvSpPr>
        <p:spPr>
          <a:xfrm>
            <a:off x="6858000" y="5048250"/>
            <a:ext cx="2286000" cy="571500"/>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44 Distinctively Branded Cans</a:t>
            </a:r>
          </a:p>
        </p:txBody>
      </p:sp>
      <p:sp>
        <p:nvSpPr>
          <p:cNvPr id="15" name="TextBox 14"/>
          <p:cNvSpPr txBox="1"/>
          <p:nvPr/>
        </p:nvSpPr>
        <p:spPr>
          <a:xfrm>
            <a:off x="238124" y="2667000"/>
            <a:ext cx="8905875" cy="861774"/>
          </a:xfrm>
          <a:prstGeom prst="rect">
            <a:avLst/>
          </a:prstGeom>
        </p:spPr>
        <p:txBody>
          <a:bodyPr vertOverflow="overflow" horzOverflow="overflow" wrap="square" lIns="91440" tIns="45720" rIns="91440" bIns="45720" numCol="1" rtlCol="0">
            <a:spAutoFit/>
          </a:bodyPr>
          <a:lstStyle/>
          <a:p>
            <a:pPr marL="0" marR="0" lvl="0" indent="0" algn="l" fontAlgn="base"/>
            <a:r>
              <a:rPr lang="en-US" sz="3600" b="1" i="0" u="none" strike="noStrike" dirty="0" smtClean="0">
                <a:solidFill>
                  <a:srgbClr val="FFFFFF"/>
                </a:solidFill>
                <a:latin typeface="Arial"/>
              </a:rPr>
              <a:t>Sample </a:t>
            </a:r>
            <a:r>
              <a:rPr lang="en-US" sz="3600" b="1" i="0" u="none" strike="noStrike" smtClean="0">
                <a:solidFill>
                  <a:srgbClr val="FFFFFF"/>
                </a:solidFill>
                <a:latin typeface="Arial"/>
              </a:rPr>
              <a:t>Custom </a:t>
            </a:r>
            <a:r>
              <a:rPr sz="3600" b="1" i="0" u="none" strike="noStrike" smtClean="0">
                <a:solidFill>
                  <a:srgbClr val="FFFFFF"/>
                </a:solidFill>
                <a:latin typeface="Arial"/>
              </a:rPr>
              <a:t>Report</a:t>
            </a:r>
            <a:r>
              <a:rPr lang="en-US" sz="3600" b="1" i="0" u="none" strike="noStrike" dirty="0" smtClean="0">
                <a:solidFill>
                  <a:srgbClr val="FFFFFF"/>
                </a:solidFill>
                <a:latin typeface="Arial"/>
              </a:rPr>
              <a:t/>
            </a:r>
            <a:br>
              <a:rPr lang="en-US" sz="3600" b="1" i="0" u="none" strike="noStrike" dirty="0" smtClean="0">
                <a:solidFill>
                  <a:srgbClr val="FFFFFF"/>
                </a:solidFill>
                <a:latin typeface="Arial"/>
              </a:rPr>
            </a:br>
            <a:r>
              <a:rPr lang="en-US" sz="1200" b="1" dirty="0" smtClean="0">
                <a:solidFill>
                  <a:srgbClr val="FFFFFF"/>
                </a:solidFill>
                <a:latin typeface="Arial"/>
              </a:rPr>
              <a:t>Created for a CPG on a specific mission to find examples of packaging that get noticed</a:t>
            </a:r>
            <a:endParaRPr sz="4400" b="1" i="0" u="none" strike="noStrike" dirty="0">
              <a:solidFill>
                <a:srgbClr val="FFFFFF"/>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Scan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Putting QR codes on packaging to create interactive branding element</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More brands are seeing the marketing opportunities presented by QR codes, and at the same time consumers are also starting to understand and embrace the benefits of the technology. As such, an increasing number of brands have been experimenting with putting QR codes on their labels and packaging, thereby creating a more interactive experience for a product that would otherwise have low engagement. In this way, companies can ex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http://www.trendhunter.com/id/166091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095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238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41649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Scannable Beer Labels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Digital IPA Offers a QR Code That Takes Drinkers to Brewing Instructions</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4191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Digitally-Encoded Desserts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QKies QR Code Icing Links the Consumer to the Baker's Virtual Message</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4762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Festive Gin Branding</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Beefeater London Dry Carton Gets Jolly with Red and White Colors</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8953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Eco-Promoting Condiments (UPDATE)</a:t>
            </a:r>
          </a:p>
        </p:txBody>
      </p:sp>
      <p:sp>
        <p:nvSpPr>
          <p:cNvPr id="47" name="TextBox 46"/>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Heinz Ketchup 'Join the Growing Movement' Encourages Eco Living</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5905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Downsized Newspaper Boxes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Rethink Goes Tiny with Metro Campaign Design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 descr="Image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03176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 descr="Image6"/>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 descr="Image7"/>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Smart Takeaway</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Designers get creative with innovative takeout food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The typical takeout container -- a cardboard carton or aluminum tray -- doesn't offer much in the way of imagination or creativity. Most often, the container doesn't even showcase the company's name or logo. However, more and more food brands are now embracing innovative packaging designs for their takeout containers in an effort to maintain a strong presence in consumers' minds, even after the food has been consumed. Ranging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http://www.trendhunter.com/id/154420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90798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Tied Eco Takeaway</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Take-Out Packaging by JoAnn Arello Contains All Food, Condiments and Cutlery</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2192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Tearable Seafood Wrapping</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BagBox Packaging Concept is Adaptable for On-the-Go Eating</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3144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Food-Cradling Takeout Packages</a:t>
            </a:r>
          </a:p>
        </p:txBody>
      </p:sp>
      <p:sp>
        <p:nvSpPr>
          <p:cNvPr id="42" name="TextBox 41"/>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Sandra Ferreyro Designs a Mess-Free Takeaway Bag</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12382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Sleek Sushi Carries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Gerlinde Gruber Creates an Eco-Friendly Sushi Takeaway Box</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6858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Three-Legged Dessert Dishes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Slurrp! Ice Cream Branding Entices the Inner Child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Cardboard Design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This heavyweight paper becomes a primary material for eco-friendly design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Cardboard has typically been used for things like food takeout containers, shipping boxes and the like, but over the course of the year, designers have been applying it to everything from architecture to branding. An eco-friendly building material, cardboard is also heavier than ordinary paper, making it more practical for construction and design. The use of cardboard seems to have no bounds, especially as designers and compan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+ 80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http://www.trendhunter.com/id/136245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286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Bow-Shaped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Aufschwung Swing Packaging Celebrates the Crescent Form of its Contents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3716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Prefabricated Playgrounds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Play Modern Cuba and 2cuba Playhouses are Built With Minimal Tools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2192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Paper Pop-Ups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Hermes + Shigeru Ban Pavilion is an Eco-Friendly Design</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6286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Completely Recyclable Compartments</a:t>
            </a:r>
          </a:p>
        </p:txBody>
      </p:sp>
      <p:sp>
        <p:nvSpPr>
          <p:cNvPr id="47" name="TextBox 46"/>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Reinhard Deines 'Dickens' Bookshelf is Sustainably Chic</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8572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Coat Hangers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Memory Hook is Unmatched by Plastic and Metal Racks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382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Constructed Interiors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Bloomberg Meeting Space by Lazerian is Paper-Made</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286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Cat Houses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Kitty Dome is a Sustainable Space for Your Furry Feline</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1"/>
          <a:stretch>
            <a:fillRect/>
          </a:stretch>
        </p:blipFill>
        <p:spPr>
          <a:xfrm>
            <a:off x="6905625" y="4648200"/>
            <a:ext cx="4191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Cardboard Churches</a:t>
            </a:r>
          </a:p>
        </p:txBody>
      </p:sp>
      <p:pic>
        <p:nvPicPr>
          <p:cNvPr id="67"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4"/>
          <a:stretch>
            <a:fillRect/>
          </a:stretch>
        </p:blipFill>
        <p:spPr>
          <a:xfrm>
            <a:off x="6905625" y="5410200"/>
            <a:ext cx="36195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Upcycled Festive Tannenbaums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Creative Alcobranding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Booze bottles attain unique packaging makeovers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Although the appeal of alcohol is generally widespread, companies in the liquor industry are still continuously looking for ways to further advertise their boozy beverages. Considering the population's interest in new and exciting products, making over the packaging of classic well-known spirits assuredly caters to those who enjoy alcohol familiarity, but could use a refreshing change in its outlook.</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http://www.trendhunter.com/id/114609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524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Peelable Booze Bottles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Unwrap the Fruity Flavors of the New Smirnoff Caipiroska Bottles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1239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Sommelier Booze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Pictogram Wine Bottles Pair Your Seafood with Your Sauvignon</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287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Quirky Quacking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Cute Lucky Duck Wine Labels Are Made for Casual Drinkers</a:t>
            </a:r>
          </a:p>
        </p:txBody>
      </p:sp>
      <p:pic>
        <p:nvPicPr>
          <p:cNvPr id="43" name="Image" descr="Image">
            <a:hlinkClick r:id="rId26" tooltip="Go to trend"/>
          </p:cNvPr>
          <p:cNvPicPr>
            <a:picLocks noChangeAspect="1"/>
          </p:cNvPicPr>
          <p:nvPr/>
        </p:nvPicPr>
        <p:blipFill>
          <a:blip r:embed="rId27"/>
          <a:stretch>
            <a:fillRect/>
          </a:stretch>
        </p:blipFill>
        <p:spPr>
          <a:xfrm>
            <a:off x="333375" y="4000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5" name="bar1" descr="bar1"/>
          <p:cNvPicPr>
            <a:picLocks noChangeAspect="1"/>
          </p:cNvPicPr>
          <p:nvPr/>
        </p:nvPicPr>
        <p:blipFill>
          <a:blip r:embed="rId28"/>
          <a:stretch>
            <a:fillRect/>
          </a:stretch>
        </p:blipFill>
        <p:spPr>
          <a:xfrm>
            <a:off x="333375" y="5238750"/>
            <a:ext cx="1085850" cy="38100"/>
          </a:xfrm>
          <a:prstGeom prst="rect">
            <a:avLst/>
          </a:prstGeom>
        </p:spPr>
      </p:pic>
      <p:sp>
        <p:nvSpPr>
          <p:cNvPr id="46" name="TextBox 45"/>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Bedazzled Liquor Bottles</a:t>
            </a:r>
          </a:p>
        </p:txBody>
      </p:sp>
      <p:sp>
        <p:nvSpPr>
          <p:cNvPr id="47" name="TextBox 46"/>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Limited Edition Bombay Sapphire is Adorned in 10,000 Crystals</a:t>
            </a:r>
          </a:p>
        </p:txBody>
      </p:sp>
      <p:pic>
        <p:nvPicPr>
          <p:cNvPr id="48" name="Image" descr="Image">
            <a:hlinkClick r:id="rId29" tooltip="Go to trend"/>
          </p:cNvPr>
          <p:cNvPicPr>
            <a:picLocks noChangeAspect="1"/>
          </p:cNvPicPr>
          <p:nvPr/>
        </p:nvPicPr>
        <p:blipFill>
          <a:blip r:embed="rId30"/>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1"/>
          <a:stretch>
            <a:fillRect/>
          </a:stretch>
        </p:blipFill>
        <p:spPr>
          <a:xfrm>
            <a:off x="2524125" y="5238750"/>
            <a:ext cx="99060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Bumbling Booze Branding</a:t>
            </a:r>
          </a:p>
        </p:txBody>
      </p:sp>
      <p:sp>
        <p:nvSpPr>
          <p:cNvPr id="52" name="TextBox 51"/>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Jack Daniel's Tennessee Honey Creates a Buzz</a:t>
            </a:r>
          </a:p>
        </p:txBody>
      </p:sp>
      <p:pic>
        <p:nvPicPr>
          <p:cNvPr id="53"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54"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5" name="bar1" descr="bar1"/>
          <p:cNvPicPr>
            <a:picLocks noChangeAspect="1"/>
          </p:cNvPicPr>
          <p:nvPr/>
        </p:nvPicPr>
        <p:blipFill>
          <a:blip r:embed="rId34"/>
          <a:stretch>
            <a:fillRect/>
          </a:stretch>
        </p:blipFill>
        <p:spPr>
          <a:xfrm>
            <a:off x="4714875" y="5238750"/>
            <a:ext cx="1009650" cy="38100"/>
          </a:xfrm>
          <a:prstGeom prst="rect">
            <a:avLst/>
          </a:prstGeom>
        </p:spPr>
      </p:pic>
      <p:sp>
        <p:nvSpPr>
          <p:cNvPr id="56" name="TextBox 5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Novel Booze Branding</a:t>
            </a:r>
          </a:p>
        </p:txBody>
      </p:sp>
      <p:sp>
        <p:nvSpPr>
          <p:cNvPr id="57" name="TextBox 5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Captain Ahab Lager Packaging Brings the Drinker into the Book</a:t>
            </a:r>
          </a:p>
        </p:txBody>
      </p:sp>
      <p:pic>
        <p:nvPicPr>
          <p:cNvPr id="58" name="Image" descr="Image">
            <a:hlinkClick r:id="rId35" tooltip="Go to trend"/>
          </p:cNvPr>
          <p:cNvPicPr>
            <a:picLocks noChangeAspect="1"/>
          </p:cNvPicPr>
          <p:nvPr/>
        </p:nvPicPr>
        <p:blipFill>
          <a:blip r:embed="rId36"/>
          <a:stretch>
            <a:fillRect/>
          </a:stretch>
        </p:blipFill>
        <p:spPr>
          <a:xfrm>
            <a:off x="6905625" y="1905000"/>
            <a:ext cx="952500" cy="647700"/>
          </a:xfrm>
          <a:prstGeom prst="rect">
            <a:avLst/>
          </a:prstGeom>
        </p:spPr>
      </p:pic>
      <p:pic>
        <p:nvPicPr>
          <p:cNvPr id="59" name="bar1" descr="bar1"/>
          <p:cNvPicPr>
            <a:picLocks noChangeAspect="1"/>
          </p:cNvPicPr>
          <p:nvPr/>
        </p:nvPicPr>
        <p:blipFill>
          <a:blip r:embed="rId37"/>
          <a:stretch>
            <a:fillRect/>
          </a:stretch>
        </p:blipFill>
        <p:spPr>
          <a:xfrm>
            <a:off x="6905625" y="2552700"/>
            <a:ext cx="952500" cy="38100"/>
          </a:xfrm>
          <a:prstGeom prst="rect">
            <a:avLst/>
          </a:prstGeom>
        </p:spPr>
      </p:pic>
      <p:pic>
        <p:nvPicPr>
          <p:cNvPr id="60" name="bar1" descr="bar1"/>
          <p:cNvPicPr>
            <a:picLocks noChangeAspect="1"/>
          </p:cNvPicPr>
          <p:nvPr/>
        </p:nvPicPr>
        <p:blipFill>
          <a:blip r:embed="rId38"/>
          <a:stretch>
            <a:fillRect/>
          </a:stretch>
        </p:blipFill>
        <p:spPr>
          <a:xfrm>
            <a:off x="6905625" y="2552700"/>
            <a:ext cx="514350" cy="38100"/>
          </a:xfrm>
          <a:prstGeom prst="rect">
            <a:avLst/>
          </a:prstGeom>
        </p:spPr>
      </p:pic>
      <p:sp>
        <p:nvSpPr>
          <p:cNvPr id="61" name="TextBox 60"/>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Elegant Ebony Beer Branding</a:t>
            </a:r>
          </a:p>
        </p:txBody>
      </p:sp>
      <p:pic>
        <p:nvPicPr>
          <p:cNvPr id="62" name="Image" descr="Image">
            <a:hlinkClick r:id="rId39" tooltip="Go to trend"/>
          </p:cNvPr>
          <p:cNvPicPr>
            <a:picLocks noChangeAspect="1"/>
          </p:cNvPicPr>
          <p:nvPr/>
        </p:nvPicPr>
        <p:blipFill>
          <a:blip r:embed="rId40"/>
          <a:stretch>
            <a:fillRect/>
          </a:stretch>
        </p:blipFill>
        <p:spPr>
          <a:xfrm>
            <a:off x="6905625" y="2619375"/>
            <a:ext cx="952500" cy="647700"/>
          </a:xfrm>
          <a:prstGeom prst="rect">
            <a:avLst/>
          </a:prstGeom>
        </p:spPr>
      </p:pic>
      <p:pic>
        <p:nvPicPr>
          <p:cNvPr id="63" name="bar1" descr="bar1"/>
          <p:cNvPicPr>
            <a:picLocks noChangeAspect="1"/>
          </p:cNvPicPr>
          <p:nvPr/>
        </p:nvPicPr>
        <p:blipFill>
          <a:blip r:embed="rId37"/>
          <a:stretch>
            <a:fillRect/>
          </a:stretch>
        </p:blipFill>
        <p:spPr>
          <a:xfrm>
            <a:off x="6905625" y="3267075"/>
            <a:ext cx="952500" cy="38100"/>
          </a:xfrm>
          <a:prstGeom prst="rect">
            <a:avLst/>
          </a:prstGeom>
        </p:spPr>
      </p:pic>
      <p:pic>
        <p:nvPicPr>
          <p:cNvPr id="64" name="bar1" descr="bar1"/>
          <p:cNvPicPr>
            <a:picLocks noChangeAspect="1"/>
          </p:cNvPicPr>
          <p:nvPr/>
        </p:nvPicPr>
        <p:blipFill>
          <a:blip r:embed="rId41"/>
          <a:stretch>
            <a:fillRect/>
          </a:stretch>
        </p:blipFill>
        <p:spPr>
          <a:xfrm>
            <a:off x="6905625" y="3267075"/>
            <a:ext cx="495300" cy="38100"/>
          </a:xfrm>
          <a:prstGeom prst="rect">
            <a:avLst/>
          </a:prstGeom>
        </p:spPr>
      </p:pic>
      <p:sp>
        <p:nvSpPr>
          <p:cNvPr id="65" name="TextBox 64"/>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Premixed Whiskey Cocktails</a:t>
            </a:r>
          </a:p>
        </p:txBody>
      </p:sp>
      <p:pic>
        <p:nvPicPr>
          <p:cNvPr id="66" name="Image" descr="Image">
            <a:hlinkClick r:id="rId42" tooltip="Go to trend"/>
          </p:cNvPr>
          <p:cNvPicPr>
            <a:picLocks noChangeAspect="1"/>
          </p:cNvPicPr>
          <p:nvPr/>
        </p:nvPicPr>
        <p:blipFill>
          <a:blip r:embed="rId43"/>
          <a:stretch>
            <a:fillRect/>
          </a:stretch>
        </p:blipFill>
        <p:spPr>
          <a:xfrm>
            <a:off x="6905625" y="3333750"/>
            <a:ext cx="952500" cy="647700"/>
          </a:xfrm>
          <a:prstGeom prst="rect">
            <a:avLst/>
          </a:prstGeom>
        </p:spPr>
      </p:pic>
      <p:pic>
        <p:nvPicPr>
          <p:cNvPr id="67" name="bar1" descr="bar1"/>
          <p:cNvPicPr>
            <a:picLocks noChangeAspect="1"/>
          </p:cNvPicPr>
          <p:nvPr/>
        </p:nvPicPr>
        <p:blipFill>
          <a:blip r:embed="rId37"/>
          <a:stretch>
            <a:fillRect/>
          </a:stretch>
        </p:blipFill>
        <p:spPr>
          <a:xfrm>
            <a:off x="6905625" y="3981450"/>
            <a:ext cx="952500" cy="38100"/>
          </a:xfrm>
          <a:prstGeom prst="rect">
            <a:avLst/>
          </a:prstGeom>
        </p:spPr>
      </p:pic>
      <p:pic>
        <p:nvPicPr>
          <p:cNvPr id="68" name="bar1" descr="bar1"/>
          <p:cNvPicPr>
            <a:picLocks noChangeAspect="1"/>
          </p:cNvPicPr>
          <p:nvPr/>
        </p:nvPicPr>
        <p:blipFill>
          <a:blip r:embed="rId44"/>
          <a:stretch>
            <a:fillRect/>
          </a:stretch>
        </p:blipFill>
        <p:spPr>
          <a:xfrm>
            <a:off x="6905625" y="3981450"/>
            <a:ext cx="352425" cy="38100"/>
          </a:xfrm>
          <a:prstGeom prst="rect">
            <a:avLst/>
          </a:prstGeom>
        </p:spPr>
      </p:pic>
      <p:sp>
        <p:nvSpPr>
          <p:cNvPr id="69" name="TextBox 68"/>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Cartoon Booze Branding</a:t>
            </a:r>
          </a:p>
        </p:txBody>
      </p:sp>
      <p:pic>
        <p:nvPicPr>
          <p:cNvPr id="70" name="Image" descr="Image">
            <a:hlinkClick r:id="rId45" tooltip="Go to trend"/>
          </p:cNvPr>
          <p:cNvPicPr>
            <a:picLocks noChangeAspect="1"/>
          </p:cNvPicPr>
          <p:nvPr/>
        </p:nvPicPr>
        <p:blipFill>
          <a:blip r:embed="rId46"/>
          <a:stretch>
            <a:fillRect/>
          </a:stretch>
        </p:blipFill>
        <p:spPr>
          <a:xfrm>
            <a:off x="6905625" y="4048125"/>
            <a:ext cx="952500" cy="647700"/>
          </a:xfrm>
          <a:prstGeom prst="rect">
            <a:avLst/>
          </a:prstGeom>
        </p:spPr>
      </p:pic>
      <p:pic>
        <p:nvPicPr>
          <p:cNvPr id="71" name="bar1" descr="bar1"/>
          <p:cNvPicPr>
            <a:picLocks noChangeAspect="1"/>
          </p:cNvPicPr>
          <p:nvPr/>
        </p:nvPicPr>
        <p:blipFill>
          <a:blip r:embed="rId37"/>
          <a:stretch>
            <a:fillRect/>
          </a:stretch>
        </p:blipFill>
        <p:spPr>
          <a:xfrm>
            <a:off x="6905625" y="4695825"/>
            <a:ext cx="952500" cy="38100"/>
          </a:xfrm>
          <a:prstGeom prst="rect">
            <a:avLst/>
          </a:prstGeom>
        </p:spPr>
      </p:pic>
      <p:pic>
        <p:nvPicPr>
          <p:cNvPr id="72" name="bar1" descr="bar1"/>
          <p:cNvPicPr>
            <a:picLocks noChangeAspect="1"/>
          </p:cNvPicPr>
          <p:nvPr/>
        </p:nvPicPr>
        <p:blipFill>
          <a:blip r:embed="rId47"/>
          <a:stretch>
            <a:fillRect/>
          </a:stretch>
        </p:blipFill>
        <p:spPr>
          <a:xfrm>
            <a:off x="6905625" y="4695825"/>
            <a:ext cx="409575" cy="38100"/>
          </a:xfrm>
          <a:prstGeom prst="rect">
            <a:avLst/>
          </a:prstGeom>
        </p:spPr>
      </p:pic>
      <p:sp>
        <p:nvSpPr>
          <p:cNvPr id="73" name="TextBox 72"/>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Multifaceted Booze Bottles</a:t>
            </a:r>
          </a:p>
        </p:txBody>
      </p:sp>
      <p:pic>
        <p:nvPicPr>
          <p:cNvPr id="74" name="Image" descr="Image">
            <a:hlinkClick r:id="rId48" tooltip="Go to trend"/>
          </p:cNvPr>
          <p:cNvPicPr>
            <a:picLocks noChangeAspect="1"/>
          </p:cNvPicPr>
          <p:nvPr/>
        </p:nvPicPr>
        <p:blipFill>
          <a:blip r:embed="rId49"/>
          <a:stretch>
            <a:fillRect/>
          </a:stretch>
        </p:blipFill>
        <p:spPr>
          <a:xfrm>
            <a:off x="6905625" y="4762500"/>
            <a:ext cx="952500" cy="647700"/>
          </a:xfrm>
          <a:prstGeom prst="rect">
            <a:avLst/>
          </a:prstGeom>
        </p:spPr>
      </p:pic>
      <p:pic>
        <p:nvPicPr>
          <p:cNvPr id="75" name="bar1" descr="bar1"/>
          <p:cNvPicPr>
            <a:picLocks noChangeAspect="1"/>
          </p:cNvPicPr>
          <p:nvPr/>
        </p:nvPicPr>
        <p:blipFill>
          <a:blip r:embed="rId37"/>
          <a:stretch>
            <a:fillRect/>
          </a:stretch>
        </p:blipFill>
        <p:spPr>
          <a:xfrm>
            <a:off x="6905625" y="5410200"/>
            <a:ext cx="952500" cy="38100"/>
          </a:xfrm>
          <a:prstGeom prst="rect">
            <a:avLst/>
          </a:prstGeom>
        </p:spPr>
      </p:pic>
      <p:pic>
        <p:nvPicPr>
          <p:cNvPr id="76" name="bar1" descr="bar1"/>
          <p:cNvPicPr>
            <a:picLocks noChangeAspect="1"/>
          </p:cNvPicPr>
          <p:nvPr/>
        </p:nvPicPr>
        <p:blipFill>
          <a:blip r:embed="rId50"/>
          <a:stretch>
            <a:fillRect/>
          </a:stretch>
        </p:blipFill>
        <p:spPr>
          <a:xfrm>
            <a:off x="6905625" y="5410200"/>
            <a:ext cx="533400" cy="38100"/>
          </a:xfrm>
          <a:prstGeom prst="rect">
            <a:avLst/>
          </a:prstGeom>
        </p:spPr>
      </p:pic>
      <p:sp>
        <p:nvSpPr>
          <p:cNvPr id="77" name="TextBox 76"/>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Mason Jar Merchandising</a:t>
            </a:r>
          </a:p>
        </p:txBody>
      </p:sp>
      <p:pic>
        <p:nvPicPr>
          <p:cNvPr id="78" name="Image" descr="Image">
            <a:hlinkClick r:id="rId51" tooltip="Go to trend"/>
          </p:cNvPr>
          <p:cNvPicPr>
            <a:picLocks noChangeAspect="1"/>
          </p:cNvPicPr>
          <p:nvPr/>
        </p:nvPicPr>
        <p:blipFill>
          <a:blip r:embed="rId52"/>
          <a:stretch>
            <a:fillRect/>
          </a:stretch>
        </p:blipFill>
        <p:spPr>
          <a:xfrm>
            <a:off x="6905625" y="5476875"/>
            <a:ext cx="952500" cy="647700"/>
          </a:xfrm>
          <a:prstGeom prst="rect">
            <a:avLst/>
          </a:prstGeom>
        </p:spPr>
      </p:pic>
      <p:pic>
        <p:nvPicPr>
          <p:cNvPr id="79" name="bar1" descr="bar1"/>
          <p:cNvPicPr>
            <a:picLocks noChangeAspect="1"/>
          </p:cNvPicPr>
          <p:nvPr/>
        </p:nvPicPr>
        <p:blipFill>
          <a:blip r:embed="rId37"/>
          <a:stretch>
            <a:fillRect/>
          </a:stretch>
        </p:blipFill>
        <p:spPr>
          <a:xfrm>
            <a:off x="6905625" y="6124575"/>
            <a:ext cx="952500" cy="38100"/>
          </a:xfrm>
          <a:prstGeom prst="rect">
            <a:avLst/>
          </a:prstGeom>
        </p:spPr>
      </p:pic>
      <p:pic>
        <p:nvPicPr>
          <p:cNvPr id="80" name="bar1" descr="bar1"/>
          <p:cNvPicPr>
            <a:picLocks noChangeAspect="1"/>
          </p:cNvPicPr>
          <p:nvPr/>
        </p:nvPicPr>
        <p:blipFill>
          <a:blip r:embed="rId53"/>
          <a:stretch>
            <a:fillRect/>
          </a:stretch>
        </p:blipFill>
        <p:spPr>
          <a:xfrm>
            <a:off x="6905625" y="6124575"/>
            <a:ext cx="390525" cy="38100"/>
          </a:xfrm>
          <a:prstGeom prst="rect">
            <a:avLst/>
          </a:prstGeom>
        </p:spPr>
      </p:pic>
      <p:sp>
        <p:nvSpPr>
          <p:cNvPr id="81" name="TextBox 80"/>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Collaborated Luxury Booze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Product Ornamentation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Extremely extravagant packaging instantly captures attention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Although minimalist "un-branding" is gaining momentum in the marketing world, others are looking at extreme product adornment to ensure their products instantly and automatically stand out from the crowd. More like unnecessary ornamentation than practical packaging, these extravagant labels, cases and bottles give consumers a feeling of prestige, which further increases the perceived value of the product.</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+ 63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http://www.trendhunter.com/id/99679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952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333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8382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Smoke Packs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Tim Cooper 3D Cigarette Case Designs Keep Smokers Looking Sleek</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0287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Luxury Fashion Liquor </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Martini Gold By Dolce &amp; Gabbana is Stylishly Delicious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096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Gold-Accented Champagne Bottles</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Moet Imperial Ice Launch Bottle is Gilded to Perfection</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525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Stylish Studded Wine Cases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Distilleria Bottega's Wine Encased in Classy Leather</a:t>
            </a:r>
          </a:p>
        </p:txBody>
      </p:sp>
      <p:pic>
        <p:nvPicPr>
          <p:cNvPr id="48" name="Image" descr="Image">
            <a:hlinkClick r:id="rId29" tooltip="Go to trend"/>
          </p:cNvPr>
          <p:cNvPicPr>
            <a:picLocks noChangeAspect="1"/>
          </p:cNvPicPr>
          <p:nvPr/>
        </p:nvPicPr>
        <p:blipFill>
          <a:blip r:embed="rId30"/>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1"/>
          <a:stretch>
            <a:fillRect/>
          </a:stretch>
        </p:blipFill>
        <p:spPr>
          <a:xfrm>
            <a:off x="952500" y="5238750"/>
            <a:ext cx="66675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Mini-Vault Watch Packaging</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Och Design Creates an Insane Security Box for a Timepiece</a:t>
            </a:r>
          </a:p>
        </p:txBody>
      </p:sp>
      <p:pic>
        <p:nvPicPr>
          <p:cNvPr id="53" name="Image" descr="Image">
            <a:hlinkClick r:id="rId32" tooltip="Go to trend"/>
          </p:cNvPr>
          <p:cNvPicPr>
            <a:picLocks noChangeAspect="1"/>
          </p:cNvPicPr>
          <p:nvPr/>
        </p:nvPicPr>
        <p:blipFill>
          <a:blip r:embed="rId33"/>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4"/>
          <a:stretch>
            <a:fillRect/>
          </a:stretch>
        </p:blipFill>
        <p:spPr>
          <a:xfrm>
            <a:off x="3619500" y="5238750"/>
            <a:ext cx="74295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Personalized Scotch Whiskey</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Engravable Johnnie Walker Bottle is Customized Booze With Cachet</a:t>
            </a:r>
          </a:p>
        </p:txBody>
      </p:sp>
      <p:pic>
        <p:nvPicPr>
          <p:cNvPr id="58" name="Image" descr="Image">
            <a:hlinkClick r:id="rId35" tooltip="Go to trend"/>
          </p:cNvPr>
          <p:cNvPicPr>
            <a:picLocks noChangeAspect="1"/>
          </p:cNvPicPr>
          <p:nvPr/>
        </p:nvPicPr>
        <p:blipFill>
          <a:blip r:embed="rId36"/>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7"/>
          <a:stretch>
            <a:fillRect/>
          </a:stretch>
        </p:blipFill>
        <p:spPr>
          <a:xfrm>
            <a:off x="6286500" y="5238750"/>
            <a:ext cx="55245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Decorated Skull Booze</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CAH Day of the Dead Tequila Celebrates Dia de Los Muertos Year-Round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Unlabeling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600" b="1" i="0" u="none" strike="noStrike">
                <a:solidFill>
                  <a:srgbClr val="808080"/>
                </a:solidFill>
                <a:latin typeface="Arial"/>
              </a:rPr>
              <a:t>Brands turn to extreme minimalism with simplified logos and packaging design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Brands are applying extreme minimalism to logo and packaging design, often relying on loyalty and brand recognition to maintain sales and awareness. While "discreet consumerism" had logo-averse consumers looking to unbranded merchandise, in this case they are simply looking for cleaner details, sharper focus and less "in-your-face" selling.</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 Ideas + 54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http://www.trendhunter.com/id/98188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95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619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238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Brand Makeovers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A2591 Simplifies Product Logos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2573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Simplified Product Packaging (UPDATE)</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Antrepo Design Industry Designs Minimalist Labels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858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Unbranded Coffee Logos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2011 Starbucks Logo is Unlabeled But Distinct</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0668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Beer Bottles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Heineken Icone Pure Packaging Keeps it Simple with White</a:t>
            </a:r>
          </a:p>
        </p:txBody>
      </p:sp>
      <p:pic>
        <p:nvPicPr>
          <p:cNvPr id="48" name="Image" descr="Image">
            <a:hlinkClick r:id="rId29" tooltip="Go to trend"/>
          </p:cNvPr>
          <p:cNvPicPr>
            <a:picLocks noChangeAspect="1"/>
          </p:cNvPicPr>
          <p:nvPr/>
        </p:nvPicPr>
        <p:blipFill>
          <a:blip r:embed="rId30"/>
          <a:stretch>
            <a:fillRect/>
          </a:stretch>
        </p:blipFill>
        <p:spPr>
          <a:xfrm>
            <a:off x="952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50" name="bar1" descr="bar1"/>
          <p:cNvPicPr>
            <a:picLocks noChangeAspect="1"/>
          </p:cNvPicPr>
          <p:nvPr/>
        </p:nvPicPr>
        <p:blipFill>
          <a:blip r:embed="rId31"/>
          <a:stretch>
            <a:fillRect/>
          </a:stretch>
        </p:blipFill>
        <p:spPr>
          <a:xfrm>
            <a:off x="952500" y="5238750"/>
            <a:ext cx="952500" cy="38100"/>
          </a:xfrm>
          <a:prstGeom prst="rect">
            <a:avLst/>
          </a:prstGeom>
        </p:spPr>
      </p:pic>
      <p:sp>
        <p:nvSpPr>
          <p:cNvPr id="51" name="TextBox 50"/>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Back-to-Basics Branding</a:t>
            </a:r>
          </a:p>
        </p:txBody>
      </p:sp>
      <p:sp>
        <p:nvSpPr>
          <p:cNvPr id="52" name="TextBox 51"/>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People's Supermarket Packaging Reinvigorates No-Name Wrappers</a:t>
            </a:r>
          </a:p>
        </p:txBody>
      </p:sp>
      <p:pic>
        <p:nvPicPr>
          <p:cNvPr id="53" name="Image" descr="Image">
            <a:hlinkClick r:id="rId32" tooltip="Go to trend"/>
          </p:cNvPr>
          <p:cNvPicPr>
            <a:picLocks noChangeAspect="1"/>
          </p:cNvPicPr>
          <p:nvPr/>
        </p:nvPicPr>
        <p:blipFill>
          <a:blip r:embed="rId33"/>
          <a:stretch>
            <a:fillRect/>
          </a:stretch>
        </p:blipFill>
        <p:spPr>
          <a:xfrm>
            <a:off x="3619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5" name="bar1" descr="bar1"/>
          <p:cNvPicPr>
            <a:picLocks noChangeAspect="1"/>
          </p:cNvPicPr>
          <p:nvPr/>
        </p:nvPicPr>
        <p:blipFill>
          <a:blip r:embed="rId34"/>
          <a:stretch>
            <a:fillRect/>
          </a:stretch>
        </p:blipFill>
        <p:spPr>
          <a:xfrm>
            <a:off x="3619500" y="5238750"/>
            <a:ext cx="609600" cy="38100"/>
          </a:xfrm>
          <a:prstGeom prst="rect">
            <a:avLst/>
          </a:prstGeom>
        </p:spPr>
      </p:pic>
      <p:sp>
        <p:nvSpPr>
          <p:cNvPr id="56" name="TextBox 55"/>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Mininmalist Brewing Design</a:t>
            </a:r>
          </a:p>
        </p:txBody>
      </p:sp>
      <p:sp>
        <p:nvSpPr>
          <p:cNvPr id="57" name="TextBox 56"/>
          <p:cNvSpPr txBox="1"/>
          <p:nvPr/>
        </p:nvSpPr>
        <p:spPr>
          <a:xfrm>
            <a:off x="3524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Seattle's Best Coffee Design Cleans Up Their Look</a:t>
            </a:r>
          </a:p>
        </p:txBody>
      </p:sp>
      <p:pic>
        <p:nvPicPr>
          <p:cNvPr id="58" name="Image" descr="Image">
            <a:hlinkClick r:id="rId35" tooltip="Go to trend"/>
          </p:cNvPr>
          <p:cNvPicPr>
            <a:picLocks noChangeAspect="1"/>
          </p:cNvPicPr>
          <p:nvPr/>
        </p:nvPicPr>
        <p:blipFill>
          <a:blip r:embed="rId36"/>
          <a:stretch>
            <a:fillRect/>
          </a:stretch>
        </p:blipFill>
        <p:spPr>
          <a:xfrm>
            <a:off x="6286500" y="4000500"/>
            <a:ext cx="1905000" cy="1247775"/>
          </a:xfrm>
          <a:prstGeom prst="rect">
            <a:avLst/>
          </a:prstGeom>
        </p:spPr>
      </p:pic>
      <p:pic>
        <p:nvPicPr>
          <p:cNvPr id="59"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60" name="bar1" descr="bar1"/>
          <p:cNvPicPr>
            <a:picLocks noChangeAspect="1"/>
          </p:cNvPicPr>
          <p:nvPr/>
        </p:nvPicPr>
        <p:blipFill>
          <a:blip r:embed="rId37"/>
          <a:stretch>
            <a:fillRect/>
          </a:stretch>
        </p:blipFill>
        <p:spPr>
          <a:xfrm>
            <a:off x="6286500" y="5238750"/>
            <a:ext cx="476250" cy="38100"/>
          </a:xfrm>
          <a:prstGeom prst="rect">
            <a:avLst/>
          </a:prstGeom>
        </p:spPr>
      </p:pic>
      <p:sp>
        <p:nvSpPr>
          <p:cNvPr id="61" name="TextBox 60"/>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 Beverage Branding</a:t>
            </a:r>
          </a:p>
        </p:txBody>
      </p:sp>
      <p:sp>
        <p:nvSpPr>
          <p:cNvPr id="62" name="TextBox 61"/>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Basanti Tea Line Wears Only Black and Nothing Else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Shock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Creating brand impact through the use of startling package design</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Disturbing imagery and messages in advertising have long been used by marketers to create brand impact and now, companies are applying elements of "shockvertising" to their packaging as well. Shock value in package design may be more effective than its use in ads; not only does it capture the customer's attention at the point of purchase, it is more likely to linger in their mind afterward.</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+ 72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http://www.trendhunter.com/id/94684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381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238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Insulting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Balletcats Cheeky Bag is Humorous and Obnoxious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1620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Guerilla Grocery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Trustocorp Takes Social Mischief to the Grocery Aisles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3144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Taxidermy Beer Bottles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End of History Beer by BrewDog is a Freaky Way to Get Drunk</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001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Cheeky Repurposed Packaging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Bryan Connor's 'The Stuff of Dreams' is Witty and Remarkable</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9525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Pant Baggage</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Lee Skinny Jeans Packaging Packs Your Jeans in a Container</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572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Condom-Like Cords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Plugo Circular Extension Cord Features a Convenient Redesign</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8382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Bloody Bottle Designs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Kjetil Olstad Absinthe Packaging Design Bleeds Talent</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8001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Sinister Cigarette Packaging</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Anti Smoking Campaign Extinguishes Marlboro's Sales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Personified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Human elements added to packaging and design hit customer soft spots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humans, we often feel connected to things that resemble aspects of ourselves. Thus, personifying packaging and product design is one way for brands to tap into customer emotion. Humanization can communicate a particular lifestyle or add an extra level of novelty that can charm an otherwise skeptical buyer.</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+ 72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http://www.trendhunter.com/id/91322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381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000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1143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Cardboard Boxes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Anton Tang's Mini People Litter the Streets of Singapore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3144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 Lashes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Autos are Given an Ultra-Girly Touch</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811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Decals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'Stick With Me Baby' Mac Stickers are Full of Attitude</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573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Cola Couture Canteens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New Gianfranco Ferre Coca-Cola Bottles are Extravagantly Limited</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8953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Overjoyed Ice Cream Containers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Laughing Faces on Ice Cream Packaging Confirm Deliciousness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6858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Dapper Bowtie Bratwursts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JKR Porkinson Sausage Package Redesign is Adorable</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8572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Yarn</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Rellana Woolly Heads Packages Help You Visualize DIY Hats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5334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Photography</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Pico the Video Camera Projector is a Cutesy Photo Peripheral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Artvertising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Clever advertisers are turning unique packaging into works of art</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As ad agencies seek more inspiration from the art world, packaging is becoming more focused on creative design aesthetics. More brands are using art to appeal to visual pleasure centers, labels are becoming creative canvases and containers are morphing into sculptures.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+ 76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http://www.trendhunter.com/id/56237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905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85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0858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Artistic Alcohol Bottles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1800 Tequila and Proximo Spirits Inc. Create Alcoholic Art</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7239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Flashback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Retro Marketing Uses Nostalgia to Reach Boomers, GenY</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620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Blank Bottle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Absolut Vodka No Label Edition Coming in September</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1620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Fashionable Soda</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is Raising Money for Charity  With Couture Bottles</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8763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Coke Bottles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Manolo Blahnik Dresses Yet Another Coca-Cola Light Bottle</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57300"/>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7239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Opulent Water Bottles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Luxurious Evian Bottles By Jean-Paul Gaultier and Baccarat</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4381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Artful Can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Cans Get a Makeover With Interesting Results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1"/>
          <a:stretch>
            <a:fillRect/>
          </a:stretch>
        </p:blipFill>
        <p:spPr>
          <a:xfrm>
            <a:off x="6905625" y="4648200"/>
            <a:ext cx="3429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Geometric Chip Branding</a:t>
            </a:r>
          </a:p>
        </p:txBody>
      </p:sp>
      <p:pic>
        <p:nvPicPr>
          <p:cNvPr id="67"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4"/>
          <a:stretch>
            <a:fillRect/>
          </a:stretch>
        </p:blipFill>
        <p:spPr>
          <a:xfrm>
            <a:off x="6905625" y="5410200"/>
            <a:ext cx="30480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Authentic Italian Pastaging</a:t>
            </a:r>
          </a:p>
        </p:txBody>
      </p:sp>
      <p:pic>
        <p:nvPicPr>
          <p:cNvPr id="71" name="Image" descr="Image">
            <a:hlinkClick r:id="rId45" tooltip="Go to trend"/>
          </p:cNvPr>
          <p:cNvPicPr>
            <a:picLocks noChangeAspect="1"/>
          </p:cNvPicPr>
          <p:nvPr/>
        </p:nvPicPr>
        <p:blipFill>
          <a:blip r:embed="rId46"/>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40"/>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7"/>
          <a:stretch>
            <a:fillRect/>
          </a:stretch>
        </p:blipFill>
        <p:spPr>
          <a:xfrm>
            <a:off x="6905625" y="6172200"/>
            <a:ext cx="352425"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Holy Grail-Carafes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Novelabels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Fun labels and novelty packaging are winning over consumers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Brands have recognized that customers buy the packaging as much as they buy the product contained within. Wines, for example, are very similar except to the most sophisticated of palettes; thus, consumers tend to differentiate by way of stand-out packaging design and quality.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Ideas + 62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http://www.trendhunter.com/id/63089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857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8572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Undressing Woman Wines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Drink 'n' Stick Wine Lets You Play Dress-Up With Your Beverage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8572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Wine Bottle Greetings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Toast-Its Greetings are Cards that Act Like Wine Labels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9144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 Themed Wine</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Christian Audigier's Ed Hardy Branding Hits the Bottle</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8953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Interactive Wine Labels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Word Searches on Bottles of Puzzle Time Wines</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5334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Single-Serving Wine in a Can</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Francis Ford Coppola Presents Sofia Minis With a Straw</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7620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Rockstar Wines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Mark Beaman Creates Wine for the Music and Wine Connoisseur</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85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Whimsical Wines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Archer &amp; Vine's Food Specific Wines Aim for the Perfect Pairing</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952500" cy="657225"/>
          </a:xfrm>
          <a:prstGeom prst="rect">
            <a:avLst/>
          </a:prstGeom>
        </p:spPr>
      </p:pic>
      <p:pic>
        <p:nvPicPr>
          <p:cNvPr id="64" name="bar1" descr="bar1"/>
          <p:cNvPicPr>
            <a:picLocks noChangeAspect="1"/>
          </p:cNvPicPr>
          <p:nvPr/>
        </p:nvPicPr>
        <p:blipFill>
          <a:blip r:embed="rId40"/>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1"/>
          <a:stretch>
            <a:fillRect/>
          </a:stretch>
        </p:blipFill>
        <p:spPr>
          <a:xfrm>
            <a:off x="6905625" y="4648200"/>
            <a:ext cx="41910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Geektastic Alcohol</a:t>
            </a:r>
          </a:p>
        </p:txBody>
      </p:sp>
      <p:pic>
        <p:nvPicPr>
          <p:cNvPr id="67" name="Image" descr="Image">
            <a:hlinkClick r:id="rId42" tooltip="Go to trend"/>
          </p:cNvPr>
          <p:cNvPicPr>
            <a:picLocks noChangeAspect="1"/>
          </p:cNvPicPr>
          <p:nvPr/>
        </p:nvPicPr>
        <p:blipFill>
          <a:blip r:embed="rId43"/>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40"/>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4"/>
          <a:stretch>
            <a:fillRect/>
          </a:stretch>
        </p:blipFill>
        <p:spPr>
          <a:xfrm>
            <a:off x="6905625" y="5410200"/>
            <a:ext cx="285750"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Wood-Enveloped Wine</a:t>
            </a:r>
          </a:p>
        </p:txBody>
      </p:sp>
      <p:pic>
        <p:nvPicPr>
          <p:cNvPr id="71" name="Image" descr="Image">
            <a:hlinkClick r:id="rId45" tooltip="Go to trend"/>
          </p:cNvPr>
          <p:cNvPicPr>
            <a:picLocks noChangeAspect="1"/>
          </p:cNvPicPr>
          <p:nvPr/>
        </p:nvPicPr>
        <p:blipFill>
          <a:blip r:embed="rId46"/>
          <a:stretch>
            <a:fillRect/>
          </a:stretch>
        </p:blipFill>
        <p:spPr>
          <a:xfrm>
            <a:off x="6905625" y="5524500"/>
            <a:ext cx="952500" cy="647700"/>
          </a:xfrm>
          <a:prstGeom prst="rect">
            <a:avLst/>
          </a:prstGeom>
        </p:spPr>
      </p:pic>
      <p:pic>
        <p:nvPicPr>
          <p:cNvPr id="72" name="bar1" descr="bar1"/>
          <p:cNvPicPr>
            <a:picLocks noChangeAspect="1"/>
          </p:cNvPicPr>
          <p:nvPr/>
        </p:nvPicPr>
        <p:blipFill>
          <a:blip r:embed="rId40"/>
          <a:stretch>
            <a:fillRect/>
          </a:stretch>
        </p:blipFill>
        <p:spPr>
          <a:xfrm>
            <a:off x="6905625" y="6172200"/>
            <a:ext cx="952500" cy="38100"/>
          </a:xfrm>
          <a:prstGeom prst="rect">
            <a:avLst/>
          </a:prstGeom>
        </p:spPr>
      </p:pic>
      <p:pic>
        <p:nvPicPr>
          <p:cNvPr id="73" name="bar1" descr="bar1"/>
          <p:cNvPicPr>
            <a:picLocks noChangeAspect="1"/>
          </p:cNvPicPr>
          <p:nvPr/>
        </p:nvPicPr>
        <p:blipFill>
          <a:blip r:embed="rId47"/>
          <a:stretch>
            <a:fillRect/>
          </a:stretch>
        </p:blipFill>
        <p:spPr>
          <a:xfrm>
            <a:off x="6905625" y="6172200"/>
            <a:ext cx="142875" cy="38100"/>
          </a:xfrm>
          <a:prstGeom prst="rect">
            <a:avLst/>
          </a:prstGeom>
        </p:spPr>
      </p:pic>
      <p:sp>
        <p:nvSpPr>
          <p:cNvPr id="74" name="TextBox 73"/>
          <p:cNvSpPr txBox="1"/>
          <p:nvPr/>
        </p:nvSpPr>
        <p:spPr>
          <a:xfrm>
            <a:off x="7858125" y="5476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Celebuchef Wine Labels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 descr="Image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Simplevertising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Simple and unambiguous branding approaches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the bombardment of creative advertisements, the populace is seeking visual clarity. This desire has spurred the rise of simplicity, such as literal packaging, for a more direct approach to branding which increases product recognition, thereby boosting shopping efficiency.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+ 30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http://www.trendhunter.com/id/55663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191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76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25266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Fruity Beverage Packaging</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Naoto Fukasawa Flavors His Juice Boxes With Creativity (UPDATE)</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0096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Maternal Milk Packaging</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Japanese Toy-Inspired 'Teet-Milk' Concept</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0477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Phonetic Alcohol</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Vee Noh Phonetic Wine is a Clever Twist on Pronunciation</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9715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Leaf-Topped Packaging</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Nutral Creates Fruit Skin Inspired Designs</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9906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Fruit-Inspired Beverage Packaging</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Japanese Juice Carton Looks Like a Banana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08B400"/>
                </a:solidFill>
                <a:latin typeface="Arial"/>
              </a:rPr>
              <a:t>Edible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Edible packaging and dishes are delicious and eco-friendly</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consumers' concern for the environment on the rise, waste management is an issue that is often discussed. Companies are creating edible packaging and dishes to ensure waste is reduced -- and in some cases, meals are enhanced. This is an inventive, resourceful way to satisfy the consumer desire for a more green way of life.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http://www.trendhunter.com/id/192468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810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3235643"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Efficient Edible Packaging</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David Edwards WikiCells Food Technology is Revolutionary</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2573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Tomato-Based Bowls (UPDATE)</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Edible Food Nests are Made from Fruits and Meant to be Eaten Too</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16954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Baking Plates </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Rollware Rolling Pin Lets You Make Scrumptious Kitchenware Designs</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8763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Burger Packaging</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Bob's Burger Chain in Brazil Releases Edible Paper</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2"/>
          <a:stretch>
            <a:fillRect/>
          </a:stretch>
        </p:blipFill>
        <p:spPr>
          <a:xfrm>
            <a:off x="6905625" y="5238750"/>
            <a:ext cx="9715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Shot Glasses</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Gummi Shot Glasses are a Tasty Treat After a Nasty Shot</a:t>
            </a:r>
          </a:p>
        </p:txBody>
      </p:sp>
    </p:spTree>
    <p:extLst>
      <p:ext uri="{BB962C8B-B14F-4D97-AF65-F5344CB8AC3E}">
        <p14:creationId xmlns:p14="http://schemas.microsoft.com/office/powerpoint/2010/main" val="346801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Medicinal Marketing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Brands turn to therapeutic forms of product packaging and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Consumers have become enamoured with preserving their health as gluten-free, veganism and cleanse movements have grown sizeably within the last year. Buying a product that portrays itself as healthy is part of a positive lifestyle that consumers want to be associated with, and as such, many brands have chosen to brand their products with a distinctly medical aesthetic.</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6 Ideas + 54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http://www.trendhunter.com/id/183835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286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619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952500" y="1905000"/>
            <a:ext cx="1905000" cy="1247775"/>
          </a:xfrm>
          <a:prstGeom prst="rect">
            <a:avLst/>
          </a:prstGeom>
        </p:spPr>
      </p:pic>
      <p:pic>
        <p:nvPicPr>
          <p:cNvPr id="29" name="bar1" descr="bar1"/>
          <p:cNvPicPr>
            <a:picLocks noChangeAspect="1"/>
          </p:cNvPicPr>
          <p:nvPr/>
        </p:nvPicPr>
        <p:blipFill>
          <a:blip r:embed="rId18"/>
          <a:stretch>
            <a:fillRect/>
          </a:stretch>
        </p:blipFill>
        <p:spPr>
          <a:xfrm>
            <a:off x="952500" y="3143250"/>
            <a:ext cx="1905000" cy="38100"/>
          </a:xfrm>
          <a:prstGeom prst="rect">
            <a:avLst/>
          </a:prstGeom>
        </p:spPr>
      </p:pic>
      <p:pic>
        <p:nvPicPr>
          <p:cNvPr id="30" name="bar1" descr="bar1"/>
          <p:cNvPicPr>
            <a:picLocks noChangeAspect="1"/>
          </p:cNvPicPr>
          <p:nvPr/>
        </p:nvPicPr>
        <p:blipFill>
          <a:blip r:embed="rId19"/>
          <a:stretch>
            <a:fillRect/>
          </a:stretch>
        </p:blipFill>
        <p:spPr>
          <a:xfrm>
            <a:off x="952500" y="3143250"/>
            <a:ext cx="1333500" cy="38100"/>
          </a:xfrm>
          <a:prstGeom prst="rect">
            <a:avLst/>
          </a:prstGeom>
        </p:spPr>
      </p:pic>
      <p:sp>
        <p:nvSpPr>
          <p:cNvPr id="31" name="TextBox 30"/>
          <p:cNvSpPr txBox="1"/>
          <p:nvPr/>
        </p:nvSpPr>
        <p:spPr>
          <a:xfrm>
            <a:off x="857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Emotionally Flavored Medicine</a:t>
            </a:r>
          </a:p>
        </p:txBody>
      </p:sp>
      <p:sp>
        <p:nvSpPr>
          <p:cNvPr id="32" name="TextBox 31"/>
          <p:cNvSpPr txBox="1"/>
          <p:nvPr/>
        </p:nvSpPr>
        <p:spPr>
          <a:xfrm>
            <a:off x="857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Valerio Loi 'Human Feelings as Drugs' Series Evoke</a:t>
            </a:r>
          </a:p>
        </p:txBody>
      </p:sp>
      <p:pic>
        <p:nvPicPr>
          <p:cNvPr id="33" name="Image" descr="Image">
            <a:hlinkClick r:id="rId20" tooltip="Go to trend"/>
          </p:cNvPr>
          <p:cNvPicPr>
            <a:picLocks noChangeAspect="1"/>
          </p:cNvPicPr>
          <p:nvPr/>
        </p:nvPicPr>
        <p:blipFill>
          <a:blip r:embed="rId21"/>
          <a:stretch>
            <a:fillRect/>
          </a:stretch>
        </p:blipFill>
        <p:spPr>
          <a:xfrm>
            <a:off x="3619500" y="1905000"/>
            <a:ext cx="1905000" cy="1247775"/>
          </a:xfrm>
          <a:prstGeom prst="rect">
            <a:avLst/>
          </a:prstGeom>
        </p:spPr>
      </p:pic>
      <p:pic>
        <p:nvPicPr>
          <p:cNvPr id="34" name="bar1" descr="bar1"/>
          <p:cNvPicPr>
            <a:picLocks noChangeAspect="1"/>
          </p:cNvPicPr>
          <p:nvPr/>
        </p:nvPicPr>
        <p:blipFill>
          <a:blip r:embed="rId18"/>
          <a:stretch>
            <a:fillRect/>
          </a:stretch>
        </p:blipFill>
        <p:spPr>
          <a:xfrm>
            <a:off x="3619500" y="3143250"/>
            <a:ext cx="1905000" cy="38100"/>
          </a:xfrm>
          <a:prstGeom prst="rect">
            <a:avLst/>
          </a:prstGeom>
        </p:spPr>
      </p:pic>
      <p:pic>
        <p:nvPicPr>
          <p:cNvPr id="35" name="bar1" descr="bar1"/>
          <p:cNvPicPr>
            <a:picLocks noChangeAspect="1"/>
          </p:cNvPicPr>
          <p:nvPr/>
        </p:nvPicPr>
        <p:blipFill>
          <a:blip r:embed="rId22"/>
          <a:stretch>
            <a:fillRect/>
          </a:stretch>
        </p:blipFill>
        <p:spPr>
          <a:xfrm>
            <a:off x="3619500" y="3143250"/>
            <a:ext cx="1181100" cy="38100"/>
          </a:xfrm>
          <a:prstGeom prst="rect">
            <a:avLst/>
          </a:prstGeom>
        </p:spPr>
      </p:pic>
      <p:sp>
        <p:nvSpPr>
          <p:cNvPr id="36" name="TextBox 35"/>
          <p:cNvSpPr txBox="1"/>
          <p:nvPr/>
        </p:nvSpPr>
        <p:spPr>
          <a:xfrm>
            <a:off x="3524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Medicine Bottle Brew Branding</a:t>
            </a:r>
          </a:p>
        </p:txBody>
      </p:sp>
      <p:sp>
        <p:nvSpPr>
          <p:cNvPr id="37" name="TextBox 36"/>
          <p:cNvSpPr txBox="1"/>
          <p:nvPr/>
        </p:nvSpPr>
        <p:spPr>
          <a:xfrm>
            <a:off x="3524250"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Eighthirty Coffee Packaging Was Cured of a Comparatively Bland Image</a:t>
            </a:r>
          </a:p>
        </p:txBody>
      </p:sp>
      <p:pic>
        <p:nvPicPr>
          <p:cNvPr id="38" name="Image" descr="Image">
            <a:hlinkClick r:id="rId23" tooltip="Go to trend"/>
          </p:cNvPr>
          <p:cNvPicPr>
            <a:picLocks noChangeAspect="1"/>
          </p:cNvPicPr>
          <p:nvPr/>
        </p:nvPicPr>
        <p:blipFill>
          <a:blip r:embed="rId24"/>
          <a:stretch>
            <a:fillRect/>
          </a:stretch>
        </p:blipFill>
        <p:spPr>
          <a:xfrm>
            <a:off x="6286500" y="1905000"/>
            <a:ext cx="1905000" cy="1247775"/>
          </a:xfrm>
          <a:prstGeom prst="rect">
            <a:avLst/>
          </a:prstGeom>
        </p:spPr>
      </p:pic>
      <p:pic>
        <p:nvPicPr>
          <p:cNvPr id="39" name="bar1" descr="bar1"/>
          <p:cNvPicPr>
            <a:picLocks noChangeAspect="1"/>
          </p:cNvPicPr>
          <p:nvPr/>
        </p:nvPicPr>
        <p:blipFill>
          <a:blip r:embed="rId18"/>
          <a:stretch>
            <a:fillRect/>
          </a:stretch>
        </p:blipFill>
        <p:spPr>
          <a:xfrm>
            <a:off x="6286500" y="3143250"/>
            <a:ext cx="1905000" cy="38100"/>
          </a:xfrm>
          <a:prstGeom prst="rect">
            <a:avLst/>
          </a:prstGeom>
        </p:spPr>
      </p:pic>
      <p:pic>
        <p:nvPicPr>
          <p:cNvPr id="40" name="bar1" descr="bar1"/>
          <p:cNvPicPr>
            <a:picLocks noChangeAspect="1"/>
          </p:cNvPicPr>
          <p:nvPr/>
        </p:nvPicPr>
        <p:blipFill>
          <a:blip r:embed="rId25"/>
          <a:stretch>
            <a:fillRect/>
          </a:stretch>
        </p:blipFill>
        <p:spPr>
          <a:xfrm>
            <a:off x="6286500" y="3143250"/>
            <a:ext cx="876300" cy="38100"/>
          </a:xfrm>
          <a:prstGeom prst="rect">
            <a:avLst/>
          </a:prstGeom>
        </p:spPr>
      </p:pic>
      <p:sp>
        <p:nvSpPr>
          <p:cNvPr id="41" name="TextBox 40"/>
          <p:cNvSpPr txBox="1"/>
          <p:nvPr/>
        </p:nvSpPr>
        <p:spPr>
          <a:xfrm>
            <a:off x="6191250"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Medical Alcohol Dispensers</a:t>
            </a:r>
          </a:p>
        </p:txBody>
      </p:sp>
      <p:sp>
        <p:nvSpPr>
          <p:cNvPr id="42" name="TextBox 41"/>
          <p:cNvSpPr txBox="1"/>
          <p:nvPr/>
        </p:nvSpPr>
        <p:spPr>
          <a:xfrm>
            <a:off x="6191250"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Doctors Orders Syringe Shooters Turn Shots into Medicine</a:t>
            </a:r>
          </a:p>
        </p:txBody>
      </p:sp>
      <p:pic>
        <p:nvPicPr>
          <p:cNvPr id="43" name="Image" descr="Image">
            <a:hlinkClick r:id="rId26" tooltip="Go to trend"/>
          </p:cNvPr>
          <p:cNvPicPr>
            <a:picLocks noChangeAspect="1"/>
          </p:cNvPicPr>
          <p:nvPr/>
        </p:nvPicPr>
        <p:blipFill>
          <a:blip r:embed="rId27"/>
          <a:stretch>
            <a:fillRect/>
          </a:stretch>
        </p:blipFill>
        <p:spPr>
          <a:xfrm>
            <a:off x="952500" y="4000500"/>
            <a:ext cx="1905000" cy="1247775"/>
          </a:xfrm>
          <a:prstGeom prst="rect">
            <a:avLst/>
          </a:prstGeom>
        </p:spPr>
      </p:pic>
      <p:pic>
        <p:nvPicPr>
          <p:cNvPr id="44" name="bar1" descr="bar1"/>
          <p:cNvPicPr>
            <a:picLocks noChangeAspect="1"/>
          </p:cNvPicPr>
          <p:nvPr/>
        </p:nvPicPr>
        <p:blipFill>
          <a:blip r:embed="rId18"/>
          <a:stretch>
            <a:fillRect/>
          </a:stretch>
        </p:blipFill>
        <p:spPr>
          <a:xfrm>
            <a:off x="952500" y="5238750"/>
            <a:ext cx="1905000" cy="38100"/>
          </a:xfrm>
          <a:prstGeom prst="rect">
            <a:avLst/>
          </a:prstGeom>
        </p:spPr>
      </p:pic>
      <p:pic>
        <p:nvPicPr>
          <p:cNvPr id="45" name="bar1" descr="bar1"/>
          <p:cNvPicPr>
            <a:picLocks noChangeAspect="1"/>
          </p:cNvPicPr>
          <p:nvPr/>
        </p:nvPicPr>
        <p:blipFill>
          <a:blip r:embed="rId28"/>
          <a:stretch>
            <a:fillRect/>
          </a:stretch>
        </p:blipFill>
        <p:spPr>
          <a:xfrm>
            <a:off x="952500" y="5238750"/>
            <a:ext cx="628650" cy="38100"/>
          </a:xfrm>
          <a:prstGeom prst="rect">
            <a:avLst/>
          </a:prstGeom>
        </p:spPr>
      </p:pic>
      <p:sp>
        <p:nvSpPr>
          <p:cNvPr id="46" name="TextBox 45"/>
          <p:cNvSpPr txBox="1"/>
          <p:nvPr/>
        </p:nvSpPr>
        <p:spPr>
          <a:xfrm>
            <a:off x="857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Punny Medicine Body Wash</a:t>
            </a:r>
          </a:p>
        </p:txBody>
      </p:sp>
      <p:sp>
        <p:nvSpPr>
          <p:cNvPr id="47" name="TextBox 46"/>
          <p:cNvSpPr txBox="1"/>
          <p:nvPr/>
        </p:nvSpPr>
        <p:spPr>
          <a:xfrm>
            <a:off x="857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'Chill Pill Soap' Reminds One to Relax</a:t>
            </a:r>
          </a:p>
        </p:txBody>
      </p:sp>
      <p:pic>
        <p:nvPicPr>
          <p:cNvPr id="48" name="Image" descr="Image">
            <a:hlinkClick r:id="rId29" tooltip="Go to trend"/>
          </p:cNvPr>
          <p:cNvPicPr>
            <a:picLocks noChangeAspect="1"/>
          </p:cNvPicPr>
          <p:nvPr/>
        </p:nvPicPr>
        <p:blipFill>
          <a:blip r:embed="rId30"/>
          <a:stretch>
            <a:fillRect/>
          </a:stretch>
        </p:blipFill>
        <p:spPr>
          <a:xfrm>
            <a:off x="3619500" y="4000500"/>
            <a:ext cx="1905000" cy="1247775"/>
          </a:xfrm>
          <a:prstGeom prst="rect">
            <a:avLst/>
          </a:prstGeom>
        </p:spPr>
      </p:pic>
      <p:pic>
        <p:nvPicPr>
          <p:cNvPr id="49" name="bar1" descr="bar1"/>
          <p:cNvPicPr>
            <a:picLocks noChangeAspect="1"/>
          </p:cNvPicPr>
          <p:nvPr/>
        </p:nvPicPr>
        <p:blipFill>
          <a:blip r:embed="rId18"/>
          <a:stretch>
            <a:fillRect/>
          </a:stretch>
        </p:blipFill>
        <p:spPr>
          <a:xfrm>
            <a:off x="3619500" y="5238750"/>
            <a:ext cx="1905000" cy="38100"/>
          </a:xfrm>
          <a:prstGeom prst="rect">
            <a:avLst/>
          </a:prstGeom>
        </p:spPr>
      </p:pic>
      <p:pic>
        <p:nvPicPr>
          <p:cNvPr id="50" name="bar1" descr="bar1"/>
          <p:cNvPicPr>
            <a:picLocks noChangeAspect="1"/>
          </p:cNvPicPr>
          <p:nvPr/>
        </p:nvPicPr>
        <p:blipFill>
          <a:blip r:embed="rId31"/>
          <a:stretch>
            <a:fillRect/>
          </a:stretch>
        </p:blipFill>
        <p:spPr>
          <a:xfrm>
            <a:off x="3619500" y="5238750"/>
            <a:ext cx="552450" cy="38100"/>
          </a:xfrm>
          <a:prstGeom prst="rect">
            <a:avLst/>
          </a:prstGeom>
        </p:spPr>
      </p:pic>
      <p:sp>
        <p:nvSpPr>
          <p:cNvPr id="51" name="TextBox 50"/>
          <p:cNvSpPr txBox="1"/>
          <p:nvPr/>
        </p:nvSpPr>
        <p:spPr>
          <a:xfrm>
            <a:off x="3524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Medicine-Inspired Alcohol Carriers</a:t>
            </a:r>
          </a:p>
        </p:txBody>
      </p:sp>
      <p:sp>
        <p:nvSpPr>
          <p:cNvPr id="52" name="TextBox 51"/>
          <p:cNvSpPr txBox="1"/>
          <p:nvPr/>
        </p:nvSpPr>
        <p:spPr>
          <a:xfrm>
            <a:off x="3524250"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Booze Prescription Flask is Hilarious and Fun</a:t>
            </a:r>
          </a:p>
        </p:txBody>
      </p:sp>
      <p:pic>
        <p:nvPicPr>
          <p:cNvPr id="53" name="Image" descr="Image">
            <a:hlinkClick r:id="rId32" tooltip="Go to trend"/>
          </p:cNvPr>
          <p:cNvPicPr>
            <a:picLocks noChangeAspect="1"/>
          </p:cNvPicPr>
          <p:nvPr/>
        </p:nvPicPr>
        <p:blipFill>
          <a:blip r:embed="rId33"/>
          <a:stretch>
            <a:fillRect/>
          </a:stretch>
        </p:blipFill>
        <p:spPr>
          <a:xfrm>
            <a:off x="6286500" y="4000500"/>
            <a:ext cx="1905000" cy="1247775"/>
          </a:xfrm>
          <a:prstGeom prst="rect">
            <a:avLst/>
          </a:prstGeom>
        </p:spPr>
      </p:pic>
      <p:pic>
        <p:nvPicPr>
          <p:cNvPr id="54" name="bar1" descr="bar1"/>
          <p:cNvPicPr>
            <a:picLocks noChangeAspect="1"/>
          </p:cNvPicPr>
          <p:nvPr/>
        </p:nvPicPr>
        <p:blipFill>
          <a:blip r:embed="rId18"/>
          <a:stretch>
            <a:fillRect/>
          </a:stretch>
        </p:blipFill>
        <p:spPr>
          <a:xfrm>
            <a:off x="6286500" y="5238750"/>
            <a:ext cx="1905000" cy="38100"/>
          </a:xfrm>
          <a:prstGeom prst="rect">
            <a:avLst/>
          </a:prstGeom>
        </p:spPr>
      </p:pic>
      <p:pic>
        <p:nvPicPr>
          <p:cNvPr id="55" name="bar1" descr="bar1"/>
          <p:cNvPicPr>
            <a:picLocks noChangeAspect="1"/>
          </p:cNvPicPr>
          <p:nvPr/>
        </p:nvPicPr>
        <p:blipFill>
          <a:blip r:embed="rId34"/>
          <a:stretch>
            <a:fillRect/>
          </a:stretch>
        </p:blipFill>
        <p:spPr>
          <a:xfrm>
            <a:off x="6286500" y="5238750"/>
            <a:ext cx="685800" cy="38100"/>
          </a:xfrm>
          <a:prstGeom prst="rect">
            <a:avLst/>
          </a:prstGeom>
        </p:spPr>
      </p:pic>
      <p:sp>
        <p:nvSpPr>
          <p:cNvPr id="56" name="TextBox 55"/>
          <p:cNvSpPr txBox="1"/>
          <p:nvPr/>
        </p:nvSpPr>
        <p:spPr>
          <a:xfrm>
            <a:off x="6191250"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Medicine Bottle Mouthwashes</a:t>
            </a:r>
          </a:p>
        </p:txBody>
      </p:sp>
      <p:sp>
        <p:nvSpPr>
          <p:cNvPr id="57" name="TextBox 56"/>
          <p:cNvSpPr txBox="1"/>
          <p:nvPr/>
        </p:nvSpPr>
        <p:spPr>
          <a:xfrm>
            <a:off x="6191250"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Aesop Mouthwash Launches and Will Improve Your Hygiene</a:t>
            </a:r>
          </a:p>
        </p:txBody>
      </p:sp>
    </p:spTree>
    <p:extLst>
      <p:ext uri="{BB962C8B-B14F-4D97-AF65-F5344CB8AC3E}">
        <p14:creationId xmlns:p14="http://schemas.microsoft.com/office/powerpoint/2010/main" val="3400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Business</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4292FF"/>
                </a:solidFill>
                <a:latin typeface="Arial"/>
              </a:rPr>
              <a:t>Origami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Eastern influence is permeating North American product design &amp;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In the wake of a major recession, China has become a powerhouse of cultural influence and economic relevance. Many products are now being influenced by and targeted specifically to Eastern ethnicities all over North America, most notably, origami design and Eastern-styled artistry. As the economic dust settles, businesses to look to the East when evaluating potential market opportunities.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http://www.trendhunter.com/id/182084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6.6</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048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191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66223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Origami-Inspired Disc Containers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Pago de los Capellanes DVD Packaging is Paper-Folded Ingenuity</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1811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Eco-Origami Coffee Cups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Coffree Biodegradable Brew Eliminates a Cup of Waste a Day</a:t>
            </a:r>
          </a:p>
        </p:txBody>
      </p:sp>
      <p:pic>
        <p:nvPicPr>
          <p:cNvPr id="38"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6"/>
          <a:stretch>
            <a:fillRect/>
          </a:stretch>
        </p:blipFill>
        <p:spPr>
          <a:xfrm>
            <a:off x="6905625" y="3143250"/>
            <a:ext cx="9715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Origami-Inspired Packaging</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Nikka Whiskey Hints at its Japanese Roots With its Unfolding Wrapper</a:t>
            </a:r>
          </a:p>
        </p:txBody>
      </p:sp>
      <p:pic>
        <p:nvPicPr>
          <p:cNvPr id="43"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9"/>
          <a:stretch>
            <a:fillRect/>
          </a:stretch>
        </p:blipFill>
        <p:spPr>
          <a:xfrm>
            <a:off x="4714875" y="5238750"/>
            <a:ext cx="70485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Pop-Up Champagne Chillers</a:t>
            </a:r>
          </a:p>
        </p:txBody>
      </p:sp>
      <p:sp>
        <p:nvSpPr>
          <p:cNvPr id="47" name="TextBox 4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Veuve Clicquot Clicqu'up is a Transportable Paper Origami Bucket</a:t>
            </a:r>
          </a:p>
        </p:txBody>
      </p:sp>
      <p:pic>
        <p:nvPicPr>
          <p:cNvPr id="48"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29"/>
          <a:stretch>
            <a:fillRect/>
          </a:stretch>
        </p:blipFill>
        <p:spPr>
          <a:xfrm>
            <a:off x="6905625" y="5238750"/>
            <a:ext cx="70485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Origami-Inspired Crepe Cones</a:t>
            </a:r>
          </a:p>
        </p:txBody>
      </p:sp>
      <p:sp>
        <p:nvSpPr>
          <p:cNvPr id="52" name="TextBox 51"/>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Lauren Shimming Revamps A.B.'s Coffee and Crepes Take-Out Packaging</a:t>
            </a:r>
          </a:p>
        </p:txBody>
      </p:sp>
    </p:spTree>
    <p:extLst>
      <p:ext uri="{BB962C8B-B14F-4D97-AF65-F5344CB8AC3E}">
        <p14:creationId xmlns:p14="http://schemas.microsoft.com/office/powerpoint/2010/main" val="399950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Snazzvertising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Quirky yet streamlined packaging sells a product with sight</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When it comes to purchasing products, consumers are looking for streamlined and direct, yet aesthetically innovative, packaging designs. Highly graphic packaging may catch the consumer eye, but if the product details (instruction, ingredients, etc.) aren't quickly identifiable, the design can detract from its appeal.</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8 Ideas + 61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http://www.trendhunter.com/id/55661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238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76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1239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Risque Beer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Ramm ND's Lingerie-Clad Beer Cans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9334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Fun Packaging for Healthy Foods</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VitaMeal Tempts Children with Coolness</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5715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Luxury Sweets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Chocolove Delivers Quality Chocolate in Sweet Wrapper</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144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Pop Surrealism Packaging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Mountain Dew's Green Label Art Volume 3</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9144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Bulbous Toothpaste Tubes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Martin Ortiz's Colgate Packaging Design Defies the Norm</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953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Overjoyed Ice Cream Containers</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Laughing Faces on Ice Cream Packaging Confirm Deliciousness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685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Geometric Chip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Doritos Packaging Design Takes Inspiration from the Snack's Shape</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4572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Nuts with Warrants</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Peter Gregson's 'WANTED' Nut Packaging for Peanuts &amp; Cashews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Funwrapping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Interactive packaging makes unboxing part of the experience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Packaging used to be the unwanted trappings that separated the consumer from a product, but clever designers are turning the unboxing process into an experience all its own. By infusing fun and the thrill of anticipation into this often-overlooked aspect of production, a purchased item becomes a present.</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Ideas + 54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http://www.trendhunter.com/id/55584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762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2382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Ingenious Pizza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Green Pizza Box Doubles As Serving &amp; Storage Vessels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1239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Risque Beer Packaging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Ramm ND's Lingerie-Clad Beer Cans</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8572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Undressing Woman Wines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Drink 'n' Stick Wine Lets You Play Dress-Up With Your Beverage</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8382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Packaging as Cutlery</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SpoonLidz Fold-Out Spoons Under the Lid</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9334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Pasta Skyscrapers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Innovative Spaghetti Packaging by Ben Thorpe &amp; Alex Creamer</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3619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Fauxfficial Media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Spark Brand's 'Colbert Report' Packaging Mimics Official Documents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95400"/>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4381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Innovative Edible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Cellar360 Chocolate-Dipped Wine Bottles Are Perfect for Valentine&amp;#821</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952500" cy="647700"/>
          </a:xfrm>
          <a:prstGeom prst="rect">
            <a:avLst/>
          </a:prstGeom>
        </p:spPr>
      </p:pic>
      <p:pic>
        <p:nvPicPr>
          <p:cNvPr id="64" name="bar1" descr="bar1"/>
          <p:cNvPicPr>
            <a:picLocks noChangeAspect="1"/>
          </p:cNvPicPr>
          <p:nvPr/>
        </p:nvPicPr>
        <p:blipFill>
          <a:blip r:embed="rId39"/>
          <a:stretch>
            <a:fillRect/>
          </a:stretch>
        </p:blipFill>
        <p:spPr>
          <a:xfrm>
            <a:off x="6905625" y="4648200"/>
            <a:ext cx="952500" cy="38100"/>
          </a:xfrm>
          <a:prstGeom prst="rect">
            <a:avLst/>
          </a:prstGeom>
        </p:spPr>
      </p:pic>
      <p:pic>
        <p:nvPicPr>
          <p:cNvPr id="65" name="bar1" descr="bar1"/>
          <p:cNvPicPr>
            <a:picLocks noChangeAspect="1"/>
          </p:cNvPicPr>
          <p:nvPr/>
        </p:nvPicPr>
        <p:blipFill>
          <a:blip r:embed="rId40"/>
          <a:stretch>
            <a:fillRect/>
          </a:stretch>
        </p:blipFill>
        <p:spPr>
          <a:xfrm>
            <a:off x="6905625" y="4648200"/>
            <a:ext cx="285750" cy="38100"/>
          </a:xfrm>
          <a:prstGeom prst="rect">
            <a:avLst/>
          </a:prstGeom>
        </p:spPr>
      </p:pic>
      <p:sp>
        <p:nvSpPr>
          <p:cNvPr id="66" name="TextBox 65"/>
          <p:cNvSpPr txBox="1"/>
          <p:nvPr/>
        </p:nvSpPr>
        <p:spPr>
          <a:xfrm>
            <a:off x="7858125" y="3952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Canned Jeans</a:t>
            </a:r>
          </a:p>
        </p:txBody>
      </p:sp>
      <p:pic>
        <p:nvPicPr>
          <p:cNvPr id="67" name="Image" descr="Image">
            <a:hlinkClick r:id="rId41" tooltip="Go to trend"/>
          </p:cNvPr>
          <p:cNvPicPr>
            <a:picLocks noChangeAspect="1"/>
          </p:cNvPicPr>
          <p:nvPr/>
        </p:nvPicPr>
        <p:blipFill>
          <a:blip r:embed="rId42"/>
          <a:stretch>
            <a:fillRect/>
          </a:stretch>
        </p:blipFill>
        <p:spPr>
          <a:xfrm>
            <a:off x="6905625" y="4762500"/>
            <a:ext cx="952500" cy="647700"/>
          </a:xfrm>
          <a:prstGeom prst="rect">
            <a:avLst/>
          </a:prstGeom>
        </p:spPr>
      </p:pic>
      <p:pic>
        <p:nvPicPr>
          <p:cNvPr id="68" name="bar1" descr="bar1"/>
          <p:cNvPicPr>
            <a:picLocks noChangeAspect="1"/>
          </p:cNvPicPr>
          <p:nvPr/>
        </p:nvPicPr>
        <p:blipFill>
          <a:blip r:embed="rId39"/>
          <a:stretch>
            <a:fillRect/>
          </a:stretch>
        </p:blipFill>
        <p:spPr>
          <a:xfrm>
            <a:off x="6905625" y="5410200"/>
            <a:ext cx="952500" cy="38100"/>
          </a:xfrm>
          <a:prstGeom prst="rect">
            <a:avLst/>
          </a:prstGeom>
        </p:spPr>
      </p:pic>
      <p:pic>
        <p:nvPicPr>
          <p:cNvPr id="69" name="bar1" descr="bar1"/>
          <p:cNvPicPr>
            <a:picLocks noChangeAspect="1"/>
          </p:cNvPicPr>
          <p:nvPr/>
        </p:nvPicPr>
        <p:blipFill>
          <a:blip r:embed="rId43"/>
          <a:stretch>
            <a:fillRect/>
          </a:stretch>
        </p:blipFill>
        <p:spPr>
          <a:xfrm>
            <a:off x="6905625" y="5410200"/>
            <a:ext cx="238125" cy="38100"/>
          </a:xfrm>
          <a:prstGeom prst="rect">
            <a:avLst/>
          </a:prstGeom>
        </p:spPr>
      </p:pic>
      <p:sp>
        <p:nvSpPr>
          <p:cNvPr id="70" name="TextBox 69"/>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Bullet Shoeboxes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Evolved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Visual rebranding to stand out among stale designs of competitors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With prices of basic needs on the rise, companies struggling to set themselves apart from the competition are reevaluating their visual brand strategies. Novel packaging can help win over consumer attention in a sea of products with stagnant aesthetics. Successful rebranding has the simultaneous benefit of justifying higher prices.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+ 86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http://www.trendhunter.com/id/53994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524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76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1620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Blank Bottle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Absolut Vodka No Label Edition Coming in September</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8382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Nostalgic Soda Packaging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Jordan Puopolo's Vintage-Inspired Sprite Redesign</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7048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Cryptic Beverage Packaging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Strange Drink Labels to Sell Bottles &amp; Cans</a:t>
            </a:r>
          </a:p>
        </p:txBody>
      </p:sp>
      <p:pic>
        <p:nvPicPr>
          <p:cNvPr id="43" name="Image" descr="Image">
            <a:hlinkClick r:id="rId26" tooltip="Go to trend"/>
          </p:cNvPr>
          <p:cNvPicPr>
            <a:picLocks noChangeAspect="1"/>
          </p:cNvPicPr>
          <p:nvPr/>
        </p:nvPicPr>
        <p:blipFill>
          <a:blip r:embed="rId27"/>
          <a:stretch>
            <a:fillRect/>
          </a:stretch>
        </p:blipFill>
        <p:spPr>
          <a:xfrm>
            <a:off x="333375" y="4000500"/>
            <a:ext cx="1905000" cy="1247775"/>
          </a:xfrm>
          <a:prstGeom prst="rect">
            <a:avLst/>
          </a:prstGeom>
        </p:spPr>
      </p:pic>
      <p:pic>
        <p:nvPicPr>
          <p:cNvPr id="44"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45" name="bar1" descr="bar1"/>
          <p:cNvPicPr>
            <a:picLocks noChangeAspect="1"/>
          </p:cNvPicPr>
          <p:nvPr/>
        </p:nvPicPr>
        <p:blipFill>
          <a:blip r:embed="rId28"/>
          <a:stretch>
            <a:fillRect/>
          </a:stretch>
        </p:blipFill>
        <p:spPr>
          <a:xfrm>
            <a:off x="333375" y="5238750"/>
            <a:ext cx="876300" cy="38100"/>
          </a:xfrm>
          <a:prstGeom prst="rect">
            <a:avLst/>
          </a:prstGeom>
        </p:spPr>
      </p:pic>
      <p:sp>
        <p:nvSpPr>
          <p:cNvPr id="46" name="TextBox 45"/>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Baroque Liquor Bottles</a:t>
            </a:r>
          </a:p>
        </p:txBody>
      </p:sp>
      <p:sp>
        <p:nvSpPr>
          <p:cNvPr id="47" name="TextBox 46"/>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Louis XIII Cognac Gets an All-New Luxe Look</a:t>
            </a:r>
          </a:p>
        </p:txBody>
      </p:sp>
      <p:pic>
        <p:nvPicPr>
          <p:cNvPr id="48" name="Image" descr="Image">
            <a:hlinkClick r:id="rId29" tooltip="Go to trend"/>
          </p:cNvPr>
          <p:cNvPicPr>
            <a:picLocks noChangeAspect="1"/>
          </p:cNvPicPr>
          <p:nvPr/>
        </p:nvPicPr>
        <p:blipFill>
          <a:blip r:embed="rId30"/>
          <a:stretch>
            <a:fillRect/>
          </a:stretch>
        </p:blipFill>
        <p:spPr>
          <a:xfrm>
            <a:off x="2524125" y="4000500"/>
            <a:ext cx="1905000" cy="1247775"/>
          </a:xfrm>
          <a:prstGeom prst="rect">
            <a:avLst/>
          </a:prstGeom>
        </p:spPr>
      </p:pic>
      <p:pic>
        <p:nvPicPr>
          <p:cNvPr id="49"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0" name="bar1" descr="bar1"/>
          <p:cNvPicPr>
            <a:picLocks noChangeAspect="1"/>
          </p:cNvPicPr>
          <p:nvPr/>
        </p:nvPicPr>
        <p:blipFill>
          <a:blip r:embed="rId31"/>
          <a:stretch>
            <a:fillRect/>
          </a:stretch>
        </p:blipFill>
        <p:spPr>
          <a:xfrm>
            <a:off x="2524125" y="5238750"/>
            <a:ext cx="1085850" cy="38100"/>
          </a:xfrm>
          <a:prstGeom prst="rect">
            <a:avLst/>
          </a:prstGeom>
        </p:spPr>
      </p:pic>
      <p:sp>
        <p:nvSpPr>
          <p:cNvPr id="51" name="TextBox 50"/>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Water Bottle Activism</a:t>
            </a:r>
          </a:p>
        </p:txBody>
      </p:sp>
      <p:sp>
        <p:nvSpPr>
          <p:cNvPr id="52" name="TextBox 51"/>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B'eau Pal Water Brings Awareness to India</a:t>
            </a:r>
          </a:p>
        </p:txBody>
      </p:sp>
      <p:pic>
        <p:nvPicPr>
          <p:cNvPr id="53"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54"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55" name="bar1" descr="bar1"/>
          <p:cNvPicPr>
            <a:picLocks noChangeAspect="1"/>
          </p:cNvPicPr>
          <p:nvPr/>
        </p:nvPicPr>
        <p:blipFill>
          <a:blip r:embed="rId34"/>
          <a:stretch>
            <a:fillRect/>
          </a:stretch>
        </p:blipFill>
        <p:spPr>
          <a:xfrm>
            <a:off x="4714875" y="5238750"/>
            <a:ext cx="1104900" cy="38100"/>
          </a:xfrm>
          <a:prstGeom prst="rect">
            <a:avLst/>
          </a:prstGeom>
        </p:spPr>
      </p:pic>
      <p:sp>
        <p:nvSpPr>
          <p:cNvPr id="56" name="TextBox 5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Multifunctional Packaging</a:t>
            </a:r>
          </a:p>
        </p:txBody>
      </p:sp>
      <p:sp>
        <p:nvSpPr>
          <p:cNvPr id="57" name="TextBox 56"/>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Wine Box Doubles as a Bird Nesting Box</a:t>
            </a:r>
          </a:p>
        </p:txBody>
      </p:sp>
      <p:pic>
        <p:nvPicPr>
          <p:cNvPr id="58" name="Image" descr="Image">
            <a:hlinkClick r:id="rId35" tooltip="Go to trend"/>
          </p:cNvPr>
          <p:cNvPicPr>
            <a:picLocks noChangeAspect="1"/>
          </p:cNvPicPr>
          <p:nvPr/>
        </p:nvPicPr>
        <p:blipFill>
          <a:blip r:embed="rId36"/>
          <a:stretch>
            <a:fillRect/>
          </a:stretch>
        </p:blipFill>
        <p:spPr>
          <a:xfrm>
            <a:off x="6905625" y="1905000"/>
            <a:ext cx="952500" cy="647700"/>
          </a:xfrm>
          <a:prstGeom prst="rect">
            <a:avLst/>
          </a:prstGeom>
        </p:spPr>
      </p:pic>
      <p:pic>
        <p:nvPicPr>
          <p:cNvPr id="59" name="bar1" descr="bar1"/>
          <p:cNvPicPr>
            <a:picLocks noChangeAspect="1"/>
          </p:cNvPicPr>
          <p:nvPr/>
        </p:nvPicPr>
        <p:blipFill>
          <a:blip r:embed="rId37"/>
          <a:stretch>
            <a:fillRect/>
          </a:stretch>
        </p:blipFill>
        <p:spPr>
          <a:xfrm>
            <a:off x="6905625" y="2552700"/>
            <a:ext cx="952500" cy="38100"/>
          </a:xfrm>
          <a:prstGeom prst="rect">
            <a:avLst/>
          </a:prstGeom>
        </p:spPr>
      </p:pic>
      <p:pic>
        <p:nvPicPr>
          <p:cNvPr id="60" name="bar1" descr="bar1"/>
          <p:cNvPicPr>
            <a:picLocks noChangeAspect="1"/>
          </p:cNvPicPr>
          <p:nvPr/>
        </p:nvPicPr>
        <p:blipFill>
          <a:blip r:embed="rId38"/>
          <a:stretch>
            <a:fillRect/>
          </a:stretch>
        </p:blipFill>
        <p:spPr>
          <a:xfrm>
            <a:off x="6905625" y="2552700"/>
            <a:ext cx="504825" cy="38100"/>
          </a:xfrm>
          <a:prstGeom prst="rect">
            <a:avLst/>
          </a:prstGeom>
        </p:spPr>
      </p:pic>
      <p:sp>
        <p:nvSpPr>
          <p:cNvPr id="61" name="TextBox 60"/>
          <p:cNvSpPr txBox="1"/>
          <p:nvPr/>
        </p:nvSpPr>
        <p:spPr>
          <a:xfrm>
            <a:off x="7858125" y="18573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Test Tube Water Bottles</a:t>
            </a:r>
          </a:p>
        </p:txBody>
      </p:sp>
      <p:pic>
        <p:nvPicPr>
          <p:cNvPr id="62" name="Image" descr="Image">
            <a:hlinkClick r:id="rId39" tooltip="Go to trend"/>
          </p:cNvPr>
          <p:cNvPicPr>
            <a:picLocks noChangeAspect="1"/>
          </p:cNvPicPr>
          <p:nvPr/>
        </p:nvPicPr>
        <p:blipFill>
          <a:blip r:embed="rId40"/>
          <a:stretch>
            <a:fillRect/>
          </a:stretch>
        </p:blipFill>
        <p:spPr>
          <a:xfrm>
            <a:off x="6905625" y="2619375"/>
            <a:ext cx="952500" cy="647700"/>
          </a:xfrm>
          <a:prstGeom prst="rect">
            <a:avLst/>
          </a:prstGeom>
        </p:spPr>
      </p:pic>
      <p:pic>
        <p:nvPicPr>
          <p:cNvPr id="63" name="bar1" descr="bar1"/>
          <p:cNvPicPr>
            <a:picLocks noChangeAspect="1"/>
          </p:cNvPicPr>
          <p:nvPr/>
        </p:nvPicPr>
        <p:blipFill>
          <a:blip r:embed="rId37"/>
          <a:stretch>
            <a:fillRect/>
          </a:stretch>
        </p:blipFill>
        <p:spPr>
          <a:xfrm>
            <a:off x="6905625" y="3267075"/>
            <a:ext cx="952500" cy="38100"/>
          </a:xfrm>
          <a:prstGeom prst="rect">
            <a:avLst/>
          </a:prstGeom>
        </p:spPr>
      </p:pic>
      <p:pic>
        <p:nvPicPr>
          <p:cNvPr id="64" name="bar1" descr="bar1"/>
          <p:cNvPicPr>
            <a:picLocks noChangeAspect="1"/>
          </p:cNvPicPr>
          <p:nvPr/>
        </p:nvPicPr>
        <p:blipFill>
          <a:blip r:embed="rId41"/>
          <a:stretch>
            <a:fillRect/>
          </a:stretch>
        </p:blipFill>
        <p:spPr>
          <a:xfrm>
            <a:off x="6905625" y="3267075"/>
            <a:ext cx="466725" cy="38100"/>
          </a:xfrm>
          <a:prstGeom prst="rect">
            <a:avLst/>
          </a:prstGeom>
        </p:spPr>
      </p:pic>
      <p:sp>
        <p:nvSpPr>
          <p:cNvPr id="65" name="TextBox 64"/>
          <p:cNvSpPr txBox="1"/>
          <p:nvPr/>
        </p:nvSpPr>
        <p:spPr>
          <a:xfrm>
            <a:off x="7858125" y="25717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Pasta Skyscrapers</a:t>
            </a:r>
          </a:p>
        </p:txBody>
      </p:sp>
      <p:pic>
        <p:nvPicPr>
          <p:cNvPr id="66" name="Image" descr="Image">
            <a:hlinkClick r:id="rId42" tooltip="Go to trend"/>
          </p:cNvPr>
          <p:cNvPicPr>
            <a:picLocks noChangeAspect="1"/>
          </p:cNvPicPr>
          <p:nvPr/>
        </p:nvPicPr>
        <p:blipFill>
          <a:blip r:embed="rId43"/>
          <a:stretch>
            <a:fillRect/>
          </a:stretch>
        </p:blipFill>
        <p:spPr>
          <a:xfrm>
            <a:off x="6905625" y="3333750"/>
            <a:ext cx="952500" cy="647700"/>
          </a:xfrm>
          <a:prstGeom prst="rect">
            <a:avLst/>
          </a:prstGeom>
        </p:spPr>
      </p:pic>
      <p:pic>
        <p:nvPicPr>
          <p:cNvPr id="67" name="bar1" descr="bar1"/>
          <p:cNvPicPr>
            <a:picLocks noChangeAspect="1"/>
          </p:cNvPicPr>
          <p:nvPr/>
        </p:nvPicPr>
        <p:blipFill>
          <a:blip r:embed="rId37"/>
          <a:stretch>
            <a:fillRect/>
          </a:stretch>
        </p:blipFill>
        <p:spPr>
          <a:xfrm>
            <a:off x="6905625" y="3981450"/>
            <a:ext cx="952500" cy="38100"/>
          </a:xfrm>
          <a:prstGeom prst="rect">
            <a:avLst/>
          </a:prstGeom>
        </p:spPr>
      </p:pic>
      <p:pic>
        <p:nvPicPr>
          <p:cNvPr id="68" name="bar1" descr="bar1"/>
          <p:cNvPicPr>
            <a:picLocks noChangeAspect="1"/>
          </p:cNvPicPr>
          <p:nvPr/>
        </p:nvPicPr>
        <p:blipFill>
          <a:blip r:embed="rId44"/>
          <a:stretch>
            <a:fillRect/>
          </a:stretch>
        </p:blipFill>
        <p:spPr>
          <a:xfrm>
            <a:off x="6905625" y="3981450"/>
            <a:ext cx="457200" cy="38100"/>
          </a:xfrm>
          <a:prstGeom prst="rect">
            <a:avLst/>
          </a:prstGeom>
        </p:spPr>
      </p:pic>
      <p:sp>
        <p:nvSpPr>
          <p:cNvPr id="69" name="TextBox 68"/>
          <p:cNvSpPr txBox="1"/>
          <p:nvPr/>
        </p:nvSpPr>
        <p:spPr>
          <a:xfrm>
            <a:off x="7858125" y="328612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Pop Surrealism Packaging</a:t>
            </a:r>
          </a:p>
        </p:txBody>
      </p:sp>
      <p:pic>
        <p:nvPicPr>
          <p:cNvPr id="70" name="Image" descr="Image">
            <a:hlinkClick r:id="rId45" tooltip="Go to trend"/>
          </p:cNvPr>
          <p:cNvPicPr>
            <a:picLocks noChangeAspect="1"/>
          </p:cNvPicPr>
          <p:nvPr/>
        </p:nvPicPr>
        <p:blipFill>
          <a:blip r:embed="rId46"/>
          <a:stretch>
            <a:fillRect/>
          </a:stretch>
        </p:blipFill>
        <p:spPr>
          <a:xfrm>
            <a:off x="6905625" y="4048125"/>
            <a:ext cx="952500" cy="647700"/>
          </a:xfrm>
          <a:prstGeom prst="rect">
            <a:avLst/>
          </a:prstGeom>
        </p:spPr>
      </p:pic>
      <p:pic>
        <p:nvPicPr>
          <p:cNvPr id="71" name="bar1" descr="bar1"/>
          <p:cNvPicPr>
            <a:picLocks noChangeAspect="1"/>
          </p:cNvPicPr>
          <p:nvPr/>
        </p:nvPicPr>
        <p:blipFill>
          <a:blip r:embed="rId37"/>
          <a:stretch>
            <a:fillRect/>
          </a:stretch>
        </p:blipFill>
        <p:spPr>
          <a:xfrm>
            <a:off x="6905625" y="4695825"/>
            <a:ext cx="952500" cy="38100"/>
          </a:xfrm>
          <a:prstGeom prst="rect">
            <a:avLst/>
          </a:prstGeom>
        </p:spPr>
      </p:pic>
      <p:pic>
        <p:nvPicPr>
          <p:cNvPr id="72" name="bar1" descr="bar1"/>
          <p:cNvPicPr>
            <a:picLocks noChangeAspect="1"/>
          </p:cNvPicPr>
          <p:nvPr/>
        </p:nvPicPr>
        <p:blipFill>
          <a:blip r:embed="rId47"/>
          <a:stretch>
            <a:fillRect/>
          </a:stretch>
        </p:blipFill>
        <p:spPr>
          <a:xfrm>
            <a:off x="6905625" y="4695825"/>
            <a:ext cx="390525" cy="38100"/>
          </a:xfrm>
          <a:prstGeom prst="rect">
            <a:avLst/>
          </a:prstGeom>
        </p:spPr>
      </p:pic>
      <p:sp>
        <p:nvSpPr>
          <p:cNvPr id="73" name="TextBox 72"/>
          <p:cNvSpPr txBox="1"/>
          <p:nvPr/>
        </p:nvSpPr>
        <p:spPr>
          <a:xfrm>
            <a:off x="7858125" y="400050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Ingredient-Focused Packaging</a:t>
            </a:r>
          </a:p>
        </p:txBody>
      </p:sp>
      <p:pic>
        <p:nvPicPr>
          <p:cNvPr id="74" name="Image" descr="Image">
            <a:hlinkClick r:id="rId48" tooltip="Go to trend"/>
          </p:cNvPr>
          <p:cNvPicPr>
            <a:picLocks noChangeAspect="1"/>
          </p:cNvPicPr>
          <p:nvPr/>
        </p:nvPicPr>
        <p:blipFill>
          <a:blip r:embed="rId49"/>
          <a:stretch>
            <a:fillRect/>
          </a:stretch>
        </p:blipFill>
        <p:spPr>
          <a:xfrm>
            <a:off x="6905625" y="4762500"/>
            <a:ext cx="952500" cy="647700"/>
          </a:xfrm>
          <a:prstGeom prst="rect">
            <a:avLst/>
          </a:prstGeom>
        </p:spPr>
      </p:pic>
      <p:pic>
        <p:nvPicPr>
          <p:cNvPr id="75" name="bar1" descr="bar1"/>
          <p:cNvPicPr>
            <a:picLocks noChangeAspect="1"/>
          </p:cNvPicPr>
          <p:nvPr/>
        </p:nvPicPr>
        <p:blipFill>
          <a:blip r:embed="rId37"/>
          <a:stretch>
            <a:fillRect/>
          </a:stretch>
        </p:blipFill>
        <p:spPr>
          <a:xfrm>
            <a:off x="6905625" y="5410200"/>
            <a:ext cx="952500" cy="38100"/>
          </a:xfrm>
          <a:prstGeom prst="rect">
            <a:avLst/>
          </a:prstGeom>
        </p:spPr>
      </p:pic>
      <p:pic>
        <p:nvPicPr>
          <p:cNvPr id="76" name="bar1" descr="bar1"/>
          <p:cNvPicPr>
            <a:picLocks noChangeAspect="1"/>
          </p:cNvPicPr>
          <p:nvPr/>
        </p:nvPicPr>
        <p:blipFill>
          <a:blip r:embed="rId50"/>
          <a:stretch>
            <a:fillRect/>
          </a:stretch>
        </p:blipFill>
        <p:spPr>
          <a:xfrm>
            <a:off x="6905625" y="5410200"/>
            <a:ext cx="342900" cy="38100"/>
          </a:xfrm>
          <a:prstGeom prst="rect">
            <a:avLst/>
          </a:prstGeom>
        </p:spPr>
      </p:pic>
      <p:sp>
        <p:nvSpPr>
          <p:cNvPr id="77" name="TextBox 76"/>
          <p:cNvSpPr txBox="1"/>
          <p:nvPr/>
        </p:nvSpPr>
        <p:spPr>
          <a:xfrm>
            <a:off x="7858125" y="4714875"/>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Bedazzled Booze Bottles</a:t>
            </a:r>
          </a:p>
        </p:txBody>
      </p:sp>
      <p:pic>
        <p:nvPicPr>
          <p:cNvPr id="78" name="Image" descr="Image">
            <a:hlinkClick r:id="rId51" tooltip="Go to trend"/>
          </p:cNvPr>
          <p:cNvPicPr>
            <a:picLocks noChangeAspect="1"/>
          </p:cNvPicPr>
          <p:nvPr/>
        </p:nvPicPr>
        <p:blipFill>
          <a:blip r:embed="rId52"/>
          <a:stretch>
            <a:fillRect/>
          </a:stretch>
        </p:blipFill>
        <p:spPr>
          <a:xfrm>
            <a:off x="6905625" y="5476875"/>
            <a:ext cx="952500" cy="647700"/>
          </a:xfrm>
          <a:prstGeom prst="rect">
            <a:avLst/>
          </a:prstGeom>
        </p:spPr>
      </p:pic>
      <p:pic>
        <p:nvPicPr>
          <p:cNvPr id="79" name="bar1" descr="bar1"/>
          <p:cNvPicPr>
            <a:picLocks noChangeAspect="1"/>
          </p:cNvPicPr>
          <p:nvPr/>
        </p:nvPicPr>
        <p:blipFill>
          <a:blip r:embed="rId37"/>
          <a:stretch>
            <a:fillRect/>
          </a:stretch>
        </p:blipFill>
        <p:spPr>
          <a:xfrm>
            <a:off x="6905625" y="6124575"/>
            <a:ext cx="952500" cy="38100"/>
          </a:xfrm>
          <a:prstGeom prst="rect">
            <a:avLst/>
          </a:prstGeom>
        </p:spPr>
      </p:pic>
      <p:pic>
        <p:nvPicPr>
          <p:cNvPr id="80" name="bar1" descr="bar1"/>
          <p:cNvPicPr>
            <a:picLocks noChangeAspect="1"/>
          </p:cNvPicPr>
          <p:nvPr/>
        </p:nvPicPr>
        <p:blipFill>
          <a:blip r:embed="rId53"/>
          <a:stretch>
            <a:fillRect/>
          </a:stretch>
        </p:blipFill>
        <p:spPr>
          <a:xfrm>
            <a:off x="6905625" y="6124575"/>
            <a:ext cx="228600" cy="38100"/>
          </a:xfrm>
          <a:prstGeom prst="rect">
            <a:avLst/>
          </a:prstGeom>
        </p:spPr>
      </p:pic>
      <p:sp>
        <p:nvSpPr>
          <p:cNvPr id="81" name="TextBox 80"/>
          <p:cNvSpPr txBox="1"/>
          <p:nvPr/>
        </p:nvSpPr>
        <p:spPr>
          <a:xfrm>
            <a:off x="7858125" y="5429250"/>
            <a:ext cx="952500" cy="571500"/>
          </a:xfrm>
          <a:prstGeom prst="rect">
            <a:avLst/>
          </a:prstGeom>
        </p:spPr>
        <p:txBody>
          <a:bodyPr vertOverflow="overflow" horzOverflow="overflow" wrap="square" lIns="91440" tIns="45720" rIns="91440" bIns="45720" numCol="1" rtlCol="0">
            <a:spAutoFit/>
          </a:bodyPr>
          <a:lstStyle/>
          <a:p>
            <a:pPr marL="0" marR="0" lvl="0" indent="0" algn="l" fontAlgn="base"/>
            <a:r>
              <a:rPr sz="900" b="1" i="0" u="none" strike="noStrike">
                <a:solidFill>
                  <a:srgbClr val="000000"/>
                </a:solidFill>
                <a:latin typeface="Arial"/>
              </a:rPr>
              <a:t>Nuts with Warrants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Packaging Repackaged</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Non-bottled wines have exceeded expectations and lead the way in innovative</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Eco-friendly tetra packaging (like that used by French Rabbit)  has become one of the most popular ways to dispense wine since the green trend picked up speed.  Personal wine kegs, boxed wine (with an ultra-modern design) and canned wine are ideal to take on camping or ski trips. If there's not a lot of room to innovate within your product category, you can always change the way you package it  -  whether it's c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http://www.trendhunter.com/id/59256</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4.3</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048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333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76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8"/>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9"/>
          <a:stretch>
            <a:fillRect/>
          </a:stretch>
        </p:blipFill>
        <p:spPr>
          <a:xfrm>
            <a:off x="333375" y="5238750"/>
            <a:ext cx="2703195"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Tetra-Packaged Wines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Eco-Friendly Wine by French Rabbit</a:t>
            </a:r>
          </a:p>
        </p:txBody>
      </p:sp>
      <p:pic>
        <p:nvPicPr>
          <p:cNvPr id="33" name="Image" descr="Image">
            <a:hlinkClick r:id="rId20" tooltip="Go to trend"/>
          </p:cNvPr>
          <p:cNvPicPr>
            <a:picLocks noChangeAspect="1"/>
          </p:cNvPicPr>
          <p:nvPr/>
        </p:nvPicPr>
        <p:blipFill>
          <a:blip r:embed="rId21"/>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2"/>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3"/>
          <a:stretch>
            <a:fillRect/>
          </a:stretch>
        </p:blipFill>
        <p:spPr>
          <a:xfrm>
            <a:off x="4714875" y="3143250"/>
            <a:ext cx="114300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Wine in a Can</a:t>
            </a:r>
          </a:p>
        </p:txBody>
      </p:sp>
      <p:pic>
        <p:nvPicPr>
          <p:cNvPr id="37"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38" name="bar1" descr="bar1"/>
          <p:cNvPicPr>
            <a:picLocks noChangeAspect="1"/>
          </p:cNvPicPr>
          <p:nvPr/>
        </p:nvPicPr>
        <p:blipFill>
          <a:blip r:embed="rId22"/>
          <a:stretch>
            <a:fillRect/>
          </a:stretch>
        </p:blipFill>
        <p:spPr>
          <a:xfrm>
            <a:off x="6905625" y="3143250"/>
            <a:ext cx="1905000" cy="38100"/>
          </a:xfrm>
          <a:prstGeom prst="rect">
            <a:avLst/>
          </a:prstGeom>
        </p:spPr>
      </p:pic>
      <p:pic>
        <p:nvPicPr>
          <p:cNvPr id="39" name="bar1" descr="bar1"/>
          <p:cNvPicPr>
            <a:picLocks noChangeAspect="1"/>
          </p:cNvPicPr>
          <p:nvPr/>
        </p:nvPicPr>
        <p:blipFill>
          <a:blip r:embed="rId26"/>
          <a:stretch>
            <a:fillRect/>
          </a:stretch>
        </p:blipFill>
        <p:spPr>
          <a:xfrm>
            <a:off x="6905625" y="3143250"/>
            <a:ext cx="1028700" cy="38100"/>
          </a:xfrm>
          <a:prstGeom prst="rect">
            <a:avLst/>
          </a:prstGeom>
        </p:spPr>
      </p:pic>
      <p:sp>
        <p:nvSpPr>
          <p:cNvPr id="40" name="TextBox 39"/>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Big Bottle Wine Dispenser</a:t>
            </a:r>
          </a:p>
        </p:txBody>
      </p:sp>
      <p:sp>
        <p:nvSpPr>
          <p:cNvPr id="41" name="TextBox 40"/>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 Wine Keg for Your Kitchen</a:t>
            </a:r>
          </a:p>
        </p:txBody>
      </p:sp>
      <p:pic>
        <p:nvPicPr>
          <p:cNvPr id="42" name="Image" descr="Image">
            <a:hlinkClick r:id="rId27" tooltip="Go to trend"/>
          </p:cNvPr>
          <p:cNvPicPr>
            <a:picLocks noChangeAspect="1"/>
          </p:cNvPicPr>
          <p:nvPr/>
        </p:nvPicPr>
        <p:blipFill>
          <a:blip r:embed="rId28"/>
          <a:stretch>
            <a:fillRect/>
          </a:stretch>
        </p:blipFill>
        <p:spPr>
          <a:xfrm>
            <a:off x="4714875" y="4000500"/>
            <a:ext cx="1905000" cy="1247775"/>
          </a:xfrm>
          <a:prstGeom prst="rect">
            <a:avLst/>
          </a:prstGeom>
        </p:spPr>
      </p:pic>
      <p:pic>
        <p:nvPicPr>
          <p:cNvPr id="43" name="bar1" descr="bar1"/>
          <p:cNvPicPr>
            <a:picLocks noChangeAspect="1"/>
          </p:cNvPicPr>
          <p:nvPr/>
        </p:nvPicPr>
        <p:blipFill>
          <a:blip r:embed="rId22"/>
          <a:stretch>
            <a:fillRect/>
          </a:stretch>
        </p:blipFill>
        <p:spPr>
          <a:xfrm>
            <a:off x="4714875" y="5238750"/>
            <a:ext cx="1905000" cy="38100"/>
          </a:xfrm>
          <a:prstGeom prst="rect">
            <a:avLst/>
          </a:prstGeom>
        </p:spPr>
      </p:pic>
      <p:pic>
        <p:nvPicPr>
          <p:cNvPr id="44" name="bar1" descr="bar1"/>
          <p:cNvPicPr>
            <a:picLocks noChangeAspect="1"/>
          </p:cNvPicPr>
          <p:nvPr/>
        </p:nvPicPr>
        <p:blipFill>
          <a:blip r:embed="rId29"/>
          <a:stretch>
            <a:fillRect/>
          </a:stretch>
        </p:blipFill>
        <p:spPr>
          <a:xfrm>
            <a:off x="4714875" y="5238750"/>
            <a:ext cx="304800" cy="38100"/>
          </a:xfrm>
          <a:prstGeom prst="rect">
            <a:avLst/>
          </a:prstGeom>
        </p:spPr>
      </p:pic>
      <p:sp>
        <p:nvSpPr>
          <p:cNvPr id="45" name="TextBox 44"/>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Boxed Wine Fashion Statement</a:t>
            </a:r>
          </a:p>
        </p:txBody>
      </p:sp>
      <p:pic>
        <p:nvPicPr>
          <p:cNvPr id="46" name="Image" descr="Image">
            <a:hlinkClick r:id="rId30" tooltip="Go to trend"/>
          </p:cNvPr>
          <p:cNvPicPr>
            <a:picLocks noChangeAspect="1"/>
          </p:cNvPicPr>
          <p:nvPr/>
        </p:nvPicPr>
        <p:blipFill>
          <a:blip r:embed="rId31"/>
          <a:stretch>
            <a:fillRect/>
          </a:stretch>
        </p:blipFill>
        <p:spPr>
          <a:xfrm>
            <a:off x="6905625" y="4000500"/>
            <a:ext cx="1905000" cy="1247775"/>
          </a:xfrm>
          <a:prstGeom prst="rect">
            <a:avLst/>
          </a:prstGeom>
        </p:spPr>
      </p:pic>
      <p:pic>
        <p:nvPicPr>
          <p:cNvPr id="47" name="bar1" descr="bar1"/>
          <p:cNvPicPr>
            <a:picLocks noChangeAspect="1"/>
          </p:cNvPicPr>
          <p:nvPr/>
        </p:nvPicPr>
        <p:blipFill>
          <a:blip r:embed="rId22"/>
          <a:stretch>
            <a:fillRect/>
          </a:stretch>
        </p:blipFill>
        <p:spPr>
          <a:xfrm>
            <a:off x="6905625" y="5238750"/>
            <a:ext cx="1905000" cy="38100"/>
          </a:xfrm>
          <a:prstGeom prst="rect">
            <a:avLst/>
          </a:prstGeom>
        </p:spPr>
      </p:pic>
      <p:pic>
        <p:nvPicPr>
          <p:cNvPr id="48" name="bar1" descr="bar1"/>
          <p:cNvPicPr>
            <a:picLocks noChangeAspect="1"/>
          </p:cNvPicPr>
          <p:nvPr/>
        </p:nvPicPr>
        <p:blipFill>
          <a:blip r:embed="rId32"/>
          <a:stretch>
            <a:fillRect/>
          </a:stretch>
        </p:blipFill>
        <p:spPr>
          <a:xfrm>
            <a:off x="6905625" y="5238750"/>
            <a:ext cx="400050" cy="38100"/>
          </a:xfrm>
          <a:prstGeom prst="rect">
            <a:avLst/>
          </a:prstGeom>
        </p:spPr>
      </p:pic>
      <p:sp>
        <p:nvSpPr>
          <p:cNvPr id="49" name="TextBox 48"/>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 Bar</a:t>
            </a:r>
          </a:p>
        </p:txBody>
      </p:sp>
      <p:sp>
        <p:nvSpPr>
          <p:cNvPr id="50" name="TextBox 49"/>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WunderBar Dispenses Keg Beer, Cold Wine and Drinks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1246495"/>
          </a:xfrm>
          <a:prstGeom prst="rect">
            <a:avLst/>
          </a:prstGeom>
        </p:spPr>
        <p:txBody>
          <a:bodyPr vertOverflow="overflow" horzOverflow="overflow" wrap="square" lIns="91440" tIns="45720" rIns="91440" bIns="45720" numCol="1" rtlCol="0">
            <a:spAutoFit/>
          </a:bodyPr>
          <a:lstStyle/>
          <a:p>
            <a:pPr marL="0" marR="0" lvl="0" indent="0" algn="l" fontAlgn="base"/>
            <a:r>
              <a:rPr lang="en-US" sz="7500" b="1" i="0" u="none" strike="noStrike" dirty="0" smtClean="0">
                <a:solidFill>
                  <a:srgbClr val="000000"/>
                </a:solidFill>
                <a:latin typeface="Arial"/>
              </a:rPr>
              <a:t>2. </a:t>
            </a:r>
            <a:r>
              <a:rPr sz="7500" b="1" i="0" u="none" strike="noStrike" dirty="0" smtClean="0">
                <a:solidFill>
                  <a:srgbClr val="000000"/>
                </a:solidFill>
                <a:latin typeface="Arial"/>
              </a:rPr>
              <a:t>Clusters</a:t>
            </a:r>
            <a:endParaRPr sz="7500" b="1" i="0" u="none" strike="noStrike" dirty="0">
              <a:solidFill>
                <a:srgbClr val="000000"/>
              </a:solidFill>
              <a:latin typeface="Arial"/>
            </a:endParaRP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FF0000"/>
                </a:solidFill>
                <a:latin typeface="Arial"/>
              </a:rPr>
              <a:t>Collections of Unique Ideas</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dirty="0">
                <a:solidFill>
                  <a:srgbClr val="000000"/>
                </a:solidFill>
                <a:latin typeface="Arial"/>
              </a:rPr>
              <a:t>Similar to a PRO Trend, each cluster features numerous micro-trends. The main difference is that PRO Trend illuminates a unique consumer insight, but most clusters are larger lists with many examples.   In other words, clusters are more like collections of unique ideas.  Our team and software has created tens of thousands of clusters, which you can track and filter at: TrendHunter.com/dashboard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Stovetop-Inspired Cookies to Wild Dairy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In a culture where consumers are flooded with choice and hyper-branding is the norm, companies are making a big effort to offer immediate attention-grabbing examples of food packaging to attract buyers.Lately, consumers flock first to the Internet to search reviews, comments and customer feedback rather than to a  company. Because of this, companies are making a serious effort to re-brand, repackage and re-market themselves to attract cust [continued online]
By: Misel Saban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23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5"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6"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7"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8" name="Image" descr="Image">
            <a:hlinkClick r:id="rId14" tooltip="Go to trend"/>
          </p:cNvPr>
          <p:cNvPicPr>
            <a:picLocks noChangeAspect="1"/>
          </p:cNvPicPr>
          <p:nvPr/>
        </p:nvPicPr>
        <p:blipFill>
          <a:blip r:embed="rId15"/>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6"/>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7"/>
          <a:stretch>
            <a:fillRect/>
          </a:stretch>
        </p:blipFill>
        <p:spPr>
          <a:xfrm>
            <a:off x="333375" y="3143250"/>
            <a:ext cx="18097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City-Shaped Produce Packaging</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Made in BKLYN Herb Wrappers Assert the Contents' Local Origins</a:t>
            </a:r>
          </a:p>
        </p:txBody>
      </p:sp>
      <p:pic>
        <p:nvPicPr>
          <p:cNvPr id="33" name="Image" descr="Image">
            <a:hlinkClick r:id="rId18" tooltip="Go to trend"/>
          </p:cNvPr>
          <p:cNvPicPr>
            <a:picLocks noChangeAspect="1"/>
          </p:cNvPicPr>
          <p:nvPr/>
        </p:nvPicPr>
        <p:blipFill>
          <a:blip r:embed="rId19"/>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6"/>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0"/>
          <a:stretch>
            <a:fillRect/>
          </a:stretch>
        </p:blipFill>
        <p:spPr>
          <a:xfrm>
            <a:off x="2524125" y="3143250"/>
            <a:ext cx="17526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Mixed Media Merchandizing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One Percent Shoes Packaging is Part Cardboard and Part Wood</a:t>
            </a:r>
          </a:p>
        </p:txBody>
      </p:sp>
      <p:pic>
        <p:nvPicPr>
          <p:cNvPr id="38" name="Image" descr="Image">
            <a:hlinkClick r:id="rId21" tooltip="Go to trend"/>
          </p:cNvPr>
          <p:cNvPicPr>
            <a:picLocks noChangeAspect="1"/>
          </p:cNvPicPr>
          <p:nvPr/>
        </p:nvPicPr>
        <p:blipFill>
          <a:blip r:embed="rId22"/>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6"/>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3"/>
          <a:stretch>
            <a:fillRect/>
          </a:stretch>
        </p:blipFill>
        <p:spPr>
          <a:xfrm>
            <a:off x="4714875" y="3143250"/>
            <a:ext cx="17335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Plantable Food Packages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Eco-Friendly Food Packaging Can be Used to Grow Herbs</a:t>
            </a:r>
          </a:p>
        </p:txBody>
      </p:sp>
      <p:pic>
        <p:nvPicPr>
          <p:cNvPr id="43" name="Image" descr="Image">
            <a:hlinkClick r:id="rId24" tooltip="Go to trend"/>
          </p:cNvPr>
          <p:cNvPicPr>
            <a:picLocks noChangeAspect="1"/>
          </p:cNvPicPr>
          <p:nvPr/>
        </p:nvPicPr>
        <p:blipFill>
          <a:blip r:embed="rId25"/>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6"/>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6"/>
          <a:stretch>
            <a:fillRect/>
          </a:stretch>
        </p:blipFill>
        <p:spPr>
          <a:xfrm>
            <a:off x="6905625" y="3143250"/>
            <a:ext cx="18478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Stovetop-Inspired Cookie Boxes</a:t>
            </a:r>
          </a:p>
        </p:txBody>
      </p:sp>
      <p:sp>
        <p:nvSpPr>
          <p:cNvPr id="47" name="TextBox 46"/>
          <p:cNvSpPr txBox="1"/>
          <p:nvPr/>
        </p:nvSpPr>
        <p:spPr>
          <a:xfrm>
            <a:off x="68103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'Thelma's Treats' Cookie Packaging Design Opens J</a:t>
            </a:r>
          </a:p>
        </p:txBody>
      </p:sp>
      <p:pic>
        <p:nvPicPr>
          <p:cNvPr id="48" name="Image" descr="Image">
            <a:hlinkClick r:id="rId27" tooltip="Go to trend"/>
          </p:cNvPr>
          <p:cNvPicPr>
            <a:picLocks noChangeAspect="1"/>
          </p:cNvPicPr>
          <p:nvPr/>
        </p:nvPicPr>
        <p:blipFill>
          <a:blip r:embed="rId28"/>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6"/>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29"/>
          <a:stretch>
            <a:fillRect/>
          </a:stretch>
        </p:blipFill>
        <p:spPr>
          <a:xfrm>
            <a:off x="333375" y="5238750"/>
            <a:ext cx="18288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Hunger-Solving Reusable Bags</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City Harvest Bags Fill Empty Stomaches</a:t>
            </a:r>
          </a:p>
        </p:txBody>
      </p:sp>
      <p:pic>
        <p:nvPicPr>
          <p:cNvPr id="53" name="Image" descr="Image">
            <a:hlinkClick r:id="rId30" tooltip="Go to trend"/>
          </p:cNvPr>
          <p:cNvPicPr>
            <a:picLocks noChangeAspect="1"/>
          </p:cNvPicPr>
          <p:nvPr/>
        </p:nvPicPr>
        <p:blipFill>
          <a:blip r:embed="rId31"/>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6"/>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17"/>
          <a:stretch>
            <a:fillRect/>
          </a:stretch>
        </p:blipFill>
        <p:spPr>
          <a:xfrm>
            <a:off x="2524125" y="5238750"/>
            <a:ext cx="18097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 Purses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Eco-Friendly Togo Burger by Seulbi Kim Keeps Items in Order</a:t>
            </a:r>
          </a:p>
        </p:txBody>
      </p:sp>
      <p:pic>
        <p:nvPicPr>
          <p:cNvPr id="58" name="Image" descr="Image">
            <a:hlinkClick r:id="rId32" tooltip="Go to trend"/>
          </p:cNvPr>
          <p:cNvPicPr>
            <a:picLocks noChangeAspect="1"/>
          </p:cNvPicPr>
          <p:nvPr/>
        </p:nvPicPr>
        <p:blipFill>
          <a:blip r:embed="rId33"/>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6"/>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20"/>
          <a:stretch>
            <a:fillRect/>
          </a:stretch>
        </p:blipFill>
        <p:spPr>
          <a:xfrm>
            <a:off x="4714875" y="5238750"/>
            <a:ext cx="17526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Artful Fast-Food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Painted French Fry Containers Reference Pop Culture Iconography</a:t>
            </a:r>
          </a:p>
        </p:txBody>
      </p:sp>
      <p:pic>
        <p:nvPicPr>
          <p:cNvPr id="63" name="Image" descr="Image">
            <a:hlinkClick r:id="rId34" tooltip="Go to trend"/>
          </p:cNvPr>
          <p:cNvPicPr>
            <a:picLocks noChangeAspect="1"/>
          </p:cNvPicPr>
          <p:nvPr/>
        </p:nvPicPr>
        <p:blipFill>
          <a:blip r:embed="rId35"/>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6"/>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6"/>
          <a:stretch>
            <a:fillRect/>
          </a:stretch>
        </p:blipFill>
        <p:spPr>
          <a:xfrm>
            <a:off x="6905625" y="5238750"/>
            <a:ext cx="17145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Gourmet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My Olive Tree Product Packaging Modernizes Tradition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750" y="569495"/>
            <a:ext cx="88582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The reality is that filtering inspiration has become </a:t>
            </a:r>
            <a:r>
              <a:rPr lang="en-US" dirty="0" smtClean="0">
                <a:latin typeface="Arial"/>
              </a:rPr>
              <a:t>overwhelming </a:t>
            </a:r>
            <a:r>
              <a:rPr lang="en-US" dirty="0" smtClean="0">
                <a:solidFill>
                  <a:schemeClr val="tx1">
                    <a:lumMod val="50000"/>
                    <a:lumOff val="50000"/>
                  </a:schemeClr>
                </a:solidFill>
                <a:latin typeface="Arial"/>
              </a:rPr>
              <a:t>and </a:t>
            </a:r>
            <a:r>
              <a:rPr lang="en-US" dirty="0" smtClean="0">
                <a:latin typeface="Arial"/>
              </a:rPr>
              <a:t>inefficient.  </a:t>
            </a:r>
            <a:r>
              <a:rPr lang="en-US" dirty="0" smtClean="0">
                <a:solidFill>
                  <a:schemeClr val="bg1">
                    <a:lumMod val="50000"/>
                  </a:schemeClr>
                </a:solidFill>
                <a:latin typeface="Arial"/>
              </a:rPr>
              <a:t>We believe in fighting gut instinct (and old school gurus) using the power of the crowd.</a:t>
            </a:r>
            <a:endParaRPr lang="en-US" dirty="0">
              <a:solidFill>
                <a:schemeClr val="bg1">
                  <a:lumMod val="50000"/>
                </a:schemeClr>
              </a:solidFill>
              <a:latin typeface="Arial"/>
            </a:endParaRPr>
          </a:p>
        </p:txBody>
      </p:sp>
      <p:sp>
        <p:nvSpPr>
          <p:cNvPr id="32" name="TextBox 31"/>
          <p:cNvSpPr txBox="1"/>
          <p:nvPr/>
        </p:nvSpPr>
        <p:spPr>
          <a:xfrm>
            <a:off x="285750" y="27210"/>
            <a:ext cx="7029450"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We Filter Chaos</a:t>
            </a:r>
            <a:endParaRPr lang="en-US" sz="3600" b="1" dirty="0">
              <a:solidFill>
                <a:srgbClr val="FF0000"/>
              </a:solidFill>
              <a:latin typeface="Arial" pitchFamily="34" charset="0"/>
              <a:cs typeface="Arial" pitchFamily="34" charset="0"/>
            </a:endParaRPr>
          </a:p>
        </p:txBody>
      </p:sp>
      <p:pic>
        <p:nvPicPr>
          <p:cNvPr id="21" name="Picture 4" descr="C:\Users\Jeremy\Desktop\Tag-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37" y="1600200"/>
            <a:ext cx="5304321" cy="36940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876252" y="1926069"/>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31" name="Rectangle 30"/>
          <p:cNvSpPr/>
          <p:nvPr/>
        </p:nvSpPr>
        <p:spPr bwMode="auto">
          <a:xfrm>
            <a:off x="497898" y="4117195"/>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33" name="Rectangle 32"/>
          <p:cNvSpPr/>
          <p:nvPr/>
        </p:nvSpPr>
        <p:spPr bwMode="auto">
          <a:xfrm>
            <a:off x="3336352" y="5051499"/>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34" name="Rectangle 33"/>
          <p:cNvSpPr/>
          <p:nvPr/>
        </p:nvSpPr>
        <p:spPr bwMode="auto">
          <a:xfrm>
            <a:off x="4871333" y="2444451"/>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35" name="Rectangle 34"/>
          <p:cNvSpPr/>
          <p:nvPr/>
        </p:nvSpPr>
        <p:spPr bwMode="auto">
          <a:xfrm>
            <a:off x="3336352" y="1627207"/>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sp>
        <p:nvSpPr>
          <p:cNvPr id="36" name="Rectangle 35"/>
          <p:cNvSpPr/>
          <p:nvPr/>
        </p:nvSpPr>
        <p:spPr bwMode="auto">
          <a:xfrm>
            <a:off x="4378534" y="4512187"/>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cxnSp>
        <p:nvCxnSpPr>
          <p:cNvPr id="37" name="Straight Arrow Connector 36"/>
          <p:cNvCxnSpPr/>
          <p:nvPr/>
        </p:nvCxnSpPr>
        <p:spPr>
          <a:xfrm>
            <a:off x="5301344" y="1863741"/>
            <a:ext cx="1949597" cy="12165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301344" y="3925904"/>
            <a:ext cx="1981200" cy="128795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17541" y="2851655"/>
            <a:ext cx="0" cy="1219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52736" y="2680985"/>
            <a:ext cx="0" cy="1672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55541" y="2444451"/>
            <a:ext cx="0" cy="21458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2" descr="https://fbcdn-sphotos-g-a.akamaihd.net/hphotos-ak-ash4/403874_10150491749353725_1684883362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172"/>
          <a:stretch/>
        </p:blipFill>
        <p:spPr bwMode="auto">
          <a:xfrm>
            <a:off x="5834412" y="2988195"/>
            <a:ext cx="1036648" cy="990418"/>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3" name="Picture 2" descr="C:\Users\Jeremy\Desktop\Project Epic\Rafael.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7587391" y="2963415"/>
            <a:ext cx="1037739" cy="11537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encrypted-tbn0.gstatic.com/images?q=tbn:ANd9GcRmT61gmoyK0ooeoVsGWd2SOJkC2VY-XrNd1h-WAV15wCHqEu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5668" y="1773059"/>
            <a:ext cx="910618" cy="107859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bwMode="auto">
          <a:xfrm>
            <a:off x="1447800" y="4826997"/>
            <a:ext cx="404169" cy="473068"/>
          </a:xfrm>
          <a:prstGeom prst="rect">
            <a:avLst/>
          </a:prstGeom>
        </p:spPr>
        <p:txBody>
          <a:bodyPr wrap="none">
            <a:spAutoFit/>
          </a:bodyPr>
          <a:lstStyle/>
          <a:p>
            <a:pPr fontAlgn="base">
              <a:lnSpc>
                <a:spcPct val="80000"/>
              </a:lnSpc>
              <a:spcBef>
                <a:spcPct val="0"/>
              </a:spcBef>
              <a:spcAft>
                <a:spcPct val="0"/>
              </a:spcAft>
              <a:defRPr/>
            </a:pPr>
            <a:r>
              <a:rPr lang="en-CA" sz="3600" b="1" dirty="0">
                <a:solidFill>
                  <a:schemeClr val="bg1">
                    <a:lumMod val="85000"/>
                  </a:schemeClr>
                </a:solidFill>
                <a:latin typeface="Arial Black" pitchFamily="34" charset="0"/>
              </a:rPr>
              <a:t>?</a:t>
            </a:r>
            <a:endParaRPr lang="en-US" sz="3200" dirty="0">
              <a:solidFill>
                <a:schemeClr val="bg1">
                  <a:lumMod val="85000"/>
                </a:schemeClr>
              </a:solidFill>
              <a:latin typeface="Arial Black" pitchFamily="34" charset="0"/>
            </a:endParaRPr>
          </a:p>
        </p:txBody>
      </p:sp>
      <p:pic>
        <p:nvPicPr>
          <p:cNvPr id="22" name="sidebar image" descr="sidebar image"/>
          <p:cNvPicPr>
            <a:picLocks noChangeAspect="1"/>
          </p:cNvPicPr>
          <p:nvPr/>
        </p:nvPicPr>
        <p:blipFill>
          <a:blip r:embed="rId7"/>
          <a:stretch>
            <a:fillRect/>
          </a:stretch>
        </p:blipFill>
        <p:spPr>
          <a:xfrm>
            <a:off x="0" y="0"/>
            <a:ext cx="142875" cy="6858000"/>
          </a:xfrm>
          <a:prstGeom prst="rect">
            <a:avLst/>
          </a:prstGeom>
        </p:spPr>
      </p:pic>
      <p:sp>
        <p:nvSpPr>
          <p:cNvPr id="23" name="Rectangle 1"/>
          <p:cNvSpPr>
            <a:spLocks noChangeArrowheads="1"/>
          </p:cNvSpPr>
          <p:nvPr/>
        </p:nvSpPr>
        <p:spPr bwMode="auto">
          <a:xfrm>
            <a:off x="7153176" y="4223255"/>
            <a:ext cx="199082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pPr>
            <a:r>
              <a:rPr lang="en-US" sz="1400" i="1" dirty="0">
                <a:solidFill>
                  <a:schemeClr val="tx1"/>
                </a:solidFill>
              </a:rPr>
              <a:t>“We love the new trends platform. We believe it's </a:t>
            </a:r>
            <a:r>
              <a:rPr lang="en-US" sz="1400" b="1" i="1" dirty="0">
                <a:solidFill>
                  <a:schemeClr val="tx1"/>
                </a:solidFill>
              </a:rPr>
              <a:t>awesome</a:t>
            </a:r>
            <a:r>
              <a:rPr lang="en-US" sz="1400" i="1" dirty="0">
                <a:solidFill>
                  <a:schemeClr val="tx1"/>
                </a:solidFill>
              </a:rPr>
              <a:t>. It's a great way to look at what consumers are looking for in the future. </a:t>
            </a:r>
            <a:r>
              <a:rPr lang="en-US" sz="1400" i="1" dirty="0" smtClean="0">
                <a:solidFill>
                  <a:schemeClr val="tx1"/>
                </a:solidFill>
              </a:rPr>
              <a:t>I </a:t>
            </a:r>
            <a:r>
              <a:rPr lang="en-US" sz="1400" i="1" dirty="0">
                <a:solidFill>
                  <a:schemeClr val="tx1"/>
                </a:solidFill>
              </a:rPr>
              <a:t>invite you to use it!“ </a:t>
            </a:r>
            <a:endParaRPr lang="en-US" sz="1100" b="1" dirty="0">
              <a:solidFill>
                <a:schemeClr val="tx1"/>
              </a:solidFill>
            </a:endParaRPr>
          </a:p>
        </p:txBody>
      </p:sp>
      <p:pic>
        <p:nvPicPr>
          <p:cNvPr id="2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3746" y="5589096"/>
            <a:ext cx="619675" cy="22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s://encrypted-tbn0.gstatic.com/images?q=tbn:ANd9GcTTt5SW5CmGSAf5NowgZneo9U6uYWs4P8i4uun8g2jTjtpNJqL3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6360306"/>
            <a:ext cx="628342" cy="4143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flyertalk.com/the-gate/wp-content/uploads/2012/12/InterContinental-Hotel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3998" y="6332489"/>
            <a:ext cx="818811" cy="4421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media.rbi.com.au/MM_Media_Library/visy.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939127" y="6344264"/>
            <a:ext cx="658527" cy="3995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encrypted-tbn1.gstatic.com/images?q=tbn:ANd9GcRH-H0ZPo3ZnIfW1kcnE5EGerLDFTvYtTYlFCukD3Kbu8lmioU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09719" y="6385075"/>
            <a:ext cx="552699" cy="4421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encrypted-tbn1.gstatic.com/images?q=tbn:ANd9GcSkxziH-S6eZLvFZlnV_Kz6lUoUpP2HHsoXUFncAoW55bxZoYx2EUTVin-W"/>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685961" y="6346674"/>
            <a:ext cx="606223" cy="4428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http://flint-audio.com/media/wysiwyg/images/brands/samsung/samsung-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8088" y="6398174"/>
            <a:ext cx="871085" cy="29168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http://support.farnet.net/PABX/1232/panasonic%20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83262" y="6438837"/>
            <a:ext cx="831763" cy="1601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6" descr="http://www.marketingshift.com/resources/anheuser-busch-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47956" y="6301606"/>
            <a:ext cx="666911" cy="55639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http://www.cbrands.com/sites/default/files/RGB_Ver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8813" y="6354311"/>
            <a:ext cx="755534" cy="5036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http://www.anheuser-busch.com/s/uploads/Budweiser-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98914" y="6461250"/>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6" descr="http://www.polyvore.com/cgi/img-thing?.out=jpg&amp;size=l&amp;tid=16533048"/>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5355633" y="6360306"/>
            <a:ext cx="891832" cy="42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4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714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Topless Beer Can Designs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Sly Fox's Unconvential Packaging Turns Beer Cans into Cups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4478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Dickensian Food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Dirty Apron Delicatessen Branding Looks Fresh From the Victorian Era</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504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Efficient Edible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David Edwards WikiCells Food Technology is Revolutionary</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6573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Blabbermouth Biscuit Branding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Bla-Bla Cookies Packaging Provides a Snack to Stop the Gossip</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3716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Yummy Yellow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Lulu's Urban Cupcakery Branding Embodies Butter and Chocolatey Sweetness</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1239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Food-Inspired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Breadedescalope Cooks Up a New 'Grow to Go' Identity for Wildwuchs</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3144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Friendly Food Packaging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Amelie and Friends is Friendly with its Branding</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6383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Allegorical Gelato Campaigns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Frozen Dutch Ice Cream Brand Tells a Story for Each Flavor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562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Elaborately Patterned Edibles</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Cosmopollen Packaging Interprets the Architecture of its Origin</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57300"/>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504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Inflated Food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Delhaize Soup Packaging Emphasizes Primary Ingredients with Size and Color</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143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Carrot Stick Cigarettes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Daizi Zheng's Thought-Provoking Stereotype Food Packaging</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17"/>
          <a:stretch>
            <a:fillRect/>
          </a:stretch>
        </p:blipFill>
        <p:spPr>
          <a:xfrm>
            <a:off x="6905625" y="2762250"/>
            <a:ext cx="1562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Stamped Brew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Maria's Packaging Has the Charming Casual Quality of the Community Bar</a:t>
            </a:r>
          </a:p>
        </p:txBody>
      </p:sp>
      <p:pic>
        <p:nvPicPr>
          <p:cNvPr id="47" name="Image" descr="Image">
            <a:hlinkClick r:id="rId26" tooltip="Go to trend"/>
          </p:cNvPr>
          <p:cNvPicPr>
            <a:picLocks noChangeAspect="1"/>
          </p:cNvPicPr>
          <p:nvPr/>
        </p:nvPicPr>
        <p:blipFill>
          <a:blip r:embed="rId27"/>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8"/>
          <a:stretch>
            <a:fillRect/>
          </a:stretch>
        </p:blipFill>
        <p:spPr>
          <a:xfrm>
            <a:off x="333375" y="4857750"/>
            <a:ext cx="1581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Stacked Snack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Cookie Break Packaging is a Crisp Tower of Goodness-Crammed Containers</a:t>
            </a:r>
          </a:p>
        </p:txBody>
      </p:sp>
      <p:pic>
        <p:nvPicPr>
          <p:cNvPr id="52" name="Image" descr="Image">
            <a:hlinkClick r:id="rId29" tooltip="Go to trend"/>
          </p:cNvPr>
          <p:cNvPicPr>
            <a:picLocks noChangeAspect="1"/>
          </p:cNvPicPr>
          <p:nvPr/>
        </p:nvPicPr>
        <p:blipFill>
          <a:blip r:embed="rId30"/>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1"/>
          <a:stretch>
            <a:fillRect/>
          </a:stretch>
        </p:blipFill>
        <p:spPr>
          <a:xfrm>
            <a:off x="2524125" y="4857750"/>
            <a:ext cx="16383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Achromatic Patterned Wine Bottles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Wine Bottle Packaging for 'Bigagnoli' is Classic</a:t>
            </a:r>
          </a:p>
        </p:txBody>
      </p:sp>
      <p:pic>
        <p:nvPicPr>
          <p:cNvPr id="57" name="Image" descr="Image">
            <a:hlinkClick r:id="rId32" tooltip="Go to trend"/>
          </p:cNvPr>
          <p:cNvPicPr>
            <a:picLocks noChangeAspect="1"/>
          </p:cNvPicPr>
          <p:nvPr/>
        </p:nvPicPr>
        <p:blipFill>
          <a:blip r:embed="rId33"/>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4"/>
          <a:stretch>
            <a:fillRect/>
          </a:stretch>
        </p:blipFill>
        <p:spPr>
          <a:xfrm>
            <a:off x="4714875" y="4857750"/>
            <a:ext cx="14097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Chalk Print Bakery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Two Hands Bread Packaging References the Casual Signage of Kiwi Delis</a:t>
            </a:r>
          </a:p>
        </p:txBody>
      </p:sp>
      <p:pic>
        <p:nvPicPr>
          <p:cNvPr id="62" name="Image" descr="Image">
            <a:hlinkClick r:id="rId35" tooltip="Go to trend"/>
          </p:cNvPr>
          <p:cNvPicPr>
            <a:picLocks noChangeAspect="1"/>
          </p:cNvPicPr>
          <p:nvPr/>
        </p:nvPicPr>
        <p:blipFill>
          <a:blip r:embed="rId36"/>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7"/>
          <a:stretch>
            <a:fillRect/>
          </a:stretch>
        </p:blipFill>
        <p:spPr>
          <a:xfrm>
            <a:off x="6905625" y="4857750"/>
            <a:ext cx="1676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Refreshed Fruit Product Packaging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Mirim Seo's 'Ugly Fruit' Makes the Color of Old Fruit Look New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181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Bare Bones Meal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Good Food Packaging is as Simple as the Product's Ingredients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6192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Ergonomic Bottle Repackaging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 is Repackaging for the First Time in 17 Years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123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Stripped-Down Labels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New Ikea Food Packaging is Minimal and Literal</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5811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Practically Open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Fruute Cookies are Wrapped Up in Thin Pieces of Transparent Plastic</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57300"/>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581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Radiant Beer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'SOL' Beer Packaging Design Glows Like the Sun</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5049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Peanut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Nuts for Snack Packaging Features Cute Characters That'll Crack You Up</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2"/>
          <a:stretch>
            <a:fillRect/>
          </a:stretch>
        </p:blipFill>
        <p:spPr>
          <a:xfrm>
            <a:off x="4714875" y="4857750"/>
            <a:ext cx="15049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Cultural Beverage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Coffee Cups by Alex Litovka Embrace Stereotypes</a:t>
            </a:r>
          </a:p>
        </p:txBody>
      </p:sp>
      <p:pic>
        <p:nvPicPr>
          <p:cNvPr id="62" name="Image" descr="Image">
            <a:hlinkClick r:id="rId35" tooltip="Go to trend"/>
          </p:cNvPr>
          <p:cNvPicPr>
            <a:picLocks noChangeAspect="1"/>
          </p:cNvPicPr>
          <p:nvPr/>
        </p:nvPicPr>
        <p:blipFill>
          <a:blip r:embed="rId36"/>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7"/>
          <a:stretch>
            <a:fillRect/>
          </a:stretch>
        </p:blipFill>
        <p:spPr>
          <a:xfrm>
            <a:off x="6905625" y="4857750"/>
            <a:ext cx="15049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Card-Wrapped Confectionery</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Rooftop Garden Popsicles Packaging Has Been Bound with Playful Branding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581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Anime Fast Food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Mini Stop Cleverly Packages Its Fries to Act as Goku's Hair</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811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Creative Dairy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Milkin' It Packaging is as Stimulating Visually as its Contents Taste</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085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Flashback Food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Vilje Musli Branding Attracts the Empowered Woman</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57300"/>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5240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Fashionable Brew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COBAG Coffee Packaging Features a Range of Styles for Different Tastes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466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Psychedelic Dairy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GOA Healthy Yogurt Packaging Has a Colorful Nutrient Content</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181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Artisan Food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Axfood Products Sport Wrappers Featuring Traditional Baking Methods</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5621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Honeycomb-Inspired Jars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Radosevic's Honey Jars are Healthy</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914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Burgeoning Plant Food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Root Fertilizer Packaging is Naturally Endearing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1430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Bonehead Biscuit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Darling Dog Food Packaging Combines Canine Icons for a Clever Image</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295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Literal Fruit-Shaped Logos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Juice Packaging Concept Scrumptiously Combines Edible and Alphabet</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4287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Sliceable Snack Cartons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Shake It Up Smoothie Packaging Compartmentalizes its Constituents</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066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Dated Drink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DD/MM/YY Tequila Packaging Seals in the Beverage for Later Enjoyment</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8953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Space-Saving Food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Campactible Accordion Package for Instant Noodles</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57300"/>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3716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Cartoony Baby Food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Squooshi Packaging Appeals to the Eyes, the Tummy and the Planet</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57300"/>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5240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Pill-Inspired Beer Packaging</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'Prescription Pilsner' by Peter Jostrand Allots Beer Like Daily Pills</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0858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Scrumptiously Sketched Snacks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Propercorn Packaging Delightfully Depicts Delicious Ingredients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0287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Doodled Food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Koel Fresh Packaging is Infused with a Playful Palate of Creativity</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2001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Furlable Flap Wrappers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UP Apple Pie Packaging Helps You Handle Treats, Cooling Them So You Can Eat</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3716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Single-Serving Liquor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Stack Wines are a Perfect Way to Transport and Taste Vino</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009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Day-Designated Desserts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Week Chocolate Packaging Colorfully Suggests Quotidian Flavors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0287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Squeezable Snack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Mousse Tube Packaging was Designed with Rugrats in Mind</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8953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Subliminal Food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Smiling Faces Hidden in Broccoli Florets</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1239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Recycled Cylindrical Wrappers</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Woolfiller Packaging Reuses Card for Consistency with Brand Values</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295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Burrito Bouquet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Taco Ole Packaging Makes it Easy to Carry and Serve Snacks for 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57 to 64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8763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Non-Dissolving Edible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Compost or Eat Your Containers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04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Water-Soluble Wrappers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MonoSol Has Developed Edible and Dissolvable Food Packaging</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3144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Cottagey Brew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Geneva Lake Beer Packaging Takes its Inspiration from Cottage Country</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009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Greener Fast Food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Quiznos Bellies Up to Eco-Friendly Takeout Containers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13525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Global Gourmet Grub Subscriptions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'Try The World' Ships Out Curated Gourmet Foods Monthly</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181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Dairy-Adopted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Creamwheat Packaging Appropriates the Iconic and Nostalgic Milk Carton</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13335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Cannibal Chianti Collections</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Silence of the Lambs Wine Pairs Particularly Well with Very Rare Meat</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57300"/>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990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Organic Tea Brand Reboots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Tazo Tea Rebranding is More Streamlined and Focuses on Ingredients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65 to 72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9715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Weather Forecast Food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Kiyu Taro Labels Their Flavors Based on Atmospheric Conditions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620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Banana Puree Jams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'OOH OOH AH AH Banana Jams' are Gooey Great Spreads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0477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DIY Tea Tag Wreaths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'Around the World' Decor Will Showcase a Variety of Brewing Flavors</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1219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Tonal Beverage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South Lawn Beer Packaging Appeals with its Sophistication and Variety</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8001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Crisp Kibble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Crack Dog Food Packaging is Prepared with Sincerity Inside and Out</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7810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Humble Health Food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Uten's Simple Packages Emanate a Cute and Delectable Charm</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4762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Kung Fu Fast Food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Bruce Lee is Restaurant's Mascot</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57300"/>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Unusually-Flavored Gourmet Honey</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Wiener Honig's Organic Honey is Infused with Odd Flavors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73 to 80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162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Matte Multicolored Bottles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Thise Mejeri Packaging Has a Soft Texture with a Stimulating Spectrum</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123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Chalkboard Booze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Monarchy Beer Packaging Surrounds a Crest in Freehand Graphics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3144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Royalty-Honoring Whiskies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Macallan Bottle Packaging Honors the Queen's Coronation Anniversary</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00150"/>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838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Candid Seafood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Fresh Fish Pack Concept Represents its Contents Honestly</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9525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Hearty Food Campaigns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'Fresh from the Heart' Ads Request More than Canned Donations</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6477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Subliminal Food Packaging (UPDATE)</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Smiling Faces Hidden in Jelly Too</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6858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 Packaging Fashion</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Katell Gelebart Upcycles Used Packaging into Cool Clothing</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049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Bodacious Coffee Bean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Bach Espresso Packaging Has a Simplistically Youthful Design Scheme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81 to 88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1238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Mountainous Dairy Product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Smari Icelandic Yogurt Only Uses Wholesome Ingredients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6477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Adorable Pet Food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Katz Menu Features Different Types of Cats</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10287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Iconic Ingredient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Scrumptious Loukoumi Packaging Features Repeated Palatable Patterns</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838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Cookie-Inspired Mobiles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Biscotti TV Phone Fuses Food Packaging with Technology</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819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Canned Cuppa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Coffee &amp; Soul Packaging is a Blend of Old and New Merchandizing</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57300"/>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10668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Wholesome Homemade Jam Packaging</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Cat Lady Preserves Use Simple Materials to Contain It's Product</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6477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Cow-Shaped Steaks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Migros Food Packaging Designs Are Cute and Simple</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Fast Food-Mimicking Pies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Cakespy's Pie Fries Are the Ideal Celebratory Dish for Pi 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609600"/>
            <a:ext cx="8553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bg1">
                    <a:lumMod val="50000"/>
                  </a:schemeClr>
                </a:solidFill>
                <a:latin typeface="Arial"/>
              </a:rPr>
              <a:t>All reports have three sections, starting high level, and diving deep. If we were making a report on Chocolate Ideas for 7-12 year old girls, it would look like this:</a:t>
            </a:r>
            <a:endParaRPr lang="en-US" sz="1100" dirty="0">
              <a:solidFill>
                <a:schemeClr val="bg1">
                  <a:lumMod val="50000"/>
                </a:schemeClr>
              </a:solidFill>
              <a:latin typeface="Arial"/>
            </a:endParaRPr>
          </a:p>
        </p:txBody>
      </p:sp>
      <p:sp>
        <p:nvSpPr>
          <p:cNvPr id="31" name="TextBox 30"/>
          <p:cNvSpPr txBox="1"/>
          <p:nvPr/>
        </p:nvSpPr>
        <p:spPr>
          <a:xfrm>
            <a:off x="304800" y="27210"/>
            <a:ext cx="8534400"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3399"/>
                </a:solidFill>
                <a:latin typeface="Arial" pitchFamily="34" charset="0"/>
                <a:cs typeface="Arial" pitchFamily="34" charset="0"/>
              </a:rPr>
              <a:t>Sample Custom Report Structure</a:t>
            </a:r>
            <a:endParaRPr lang="en-US" sz="3600" b="1" dirty="0">
              <a:solidFill>
                <a:srgbClr val="FF3399"/>
              </a:solidFill>
              <a:latin typeface="Arial" pitchFamily="34" charset="0"/>
              <a:cs typeface="Arial" pitchFamily="34" charset="0"/>
            </a:endParaRPr>
          </a:p>
        </p:txBody>
      </p:sp>
      <p:sp>
        <p:nvSpPr>
          <p:cNvPr id="6" name="Rectangle 82953"/>
          <p:cNvSpPr>
            <a:spLocks noChangeArrowheads="1"/>
          </p:cNvSpPr>
          <p:nvPr/>
        </p:nvSpPr>
        <p:spPr bwMode="auto">
          <a:xfrm>
            <a:off x="5734877" y="1524000"/>
            <a:ext cx="2909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err="1" smtClean="0">
                <a:solidFill>
                  <a:srgbClr val="FF3399"/>
                </a:solidFill>
                <a:cs typeface="Arial" charset="0"/>
              </a:rPr>
              <a:t>i</a:t>
            </a:r>
            <a:r>
              <a:rPr lang="en-US" sz="2800" b="1" dirty="0" smtClean="0">
                <a:solidFill>
                  <a:srgbClr val="FF3399"/>
                </a:solidFill>
                <a:cs typeface="Arial" charset="0"/>
              </a:rPr>
              <a:t>. PRO Trends</a:t>
            </a:r>
          </a:p>
          <a:p>
            <a:r>
              <a:rPr lang="en-US" sz="1400" b="1" dirty="0" smtClean="0">
                <a:solidFill>
                  <a:srgbClr val="FF3399"/>
                </a:solidFill>
                <a:cs typeface="Arial" charset="0"/>
              </a:rPr>
              <a:t>10 Pages, 60 Examples</a:t>
            </a:r>
            <a:endParaRPr lang="en-US" sz="1400" b="1" dirty="0">
              <a:solidFill>
                <a:srgbClr val="FF3399"/>
              </a:solidFill>
              <a:cs typeface="Arial" charset="0"/>
            </a:endParaRPr>
          </a:p>
          <a:p>
            <a:pPr marL="168275" indent="-168275">
              <a:buFont typeface="Arial" pitchFamily="34" charset="0"/>
              <a:buChar char="•"/>
            </a:pPr>
            <a:r>
              <a:rPr lang="en-US" sz="1400" dirty="0" err="1" smtClean="0">
                <a:cs typeface="Arial" charset="0"/>
              </a:rPr>
              <a:t>Kidaptive</a:t>
            </a:r>
            <a:r>
              <a:rPr lang="en-US" sz="1400" dirty="0" smtClean="0">
                <a:cs typeface="Arial" charset="0"/>
              </a:rPr>
              <a:t> Design</a:t>
            </a:r>
          </a:p>
          <a:p>
            <a:pPr marL="168275" indent="-168275">
              <a:buFont typeface="Arial" pitchFamily="34" charset="0"/>
              <a:buChar char="•"/>
            </a:pPr>
            <a:r>
              <a:rPr lang="en-US" sz="1400" dirty="0" err="1" smtClean="0">
                <a:cs typeface="Arial" charset="0"/>
              </a:rPr>
              <a:t>Foodcessories</a:t>
            </a:r>
            <a:endParaRPr lang="en-US" sz="1400" dirty="0" smtClean="0">
              <a:cs typeface="Arial" charset="0"/>
            </a:endParaRPr>
          </a:p>
          <a:p>
            <a:pPr marL="168275" indent="-168275">
              <a:buFont typeface="Arial" pitchFamily="34" charset="0"/>
              <a:buChar char="•"/>
            </a:pPr>
            <a:r>
              <a:rPr lang="en-US" sz="1400" dirty="0" smtClean="0">
                <a:cs typeface="Arial" charset="0"/>
              </a:rPr>
              <a:t>Candy Couture</a:t>
            </a:r>
            <a:endParaRPr lang="en-US" sz="1400" dirty="0">
              <a:cs typeface="Arial" charset="0"/>
            </a:endParaRPr>
          </a:p>
        </p:txBody>
      </p:sp>
      <p:sp>
        <p:nvSpPr>
          <p:cNvPr id="7" name="Rectangle 82953"/>
          <p:cNvSpPr>
            <a:spLocks noChangeArrowheads="1"/>
          </p:cNvSpPr>
          <p:nvPr/>
        </p:nvSpPr>
        <p:spPr bwMode="auto">
          <a:xfrm>
            <a:off x="5734877" y="4944817"/>
            <a:ext cx="30356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3399"/>
                </a:solidFill>
                <a:cs typeface="Arial" charset="0"/>
              </a:rPr>
              <a:t>iii. Micro-Trends</a:t>
            </a:r>
            <a:r>
              <a:rPr lang="en-US" sz="2400" b="1" dirty="0" smtClean="0">
                <a:solidFill>
                  <a:srgbClr val="FF3399"/>
                </a:solidFill>
                <a:cs typeface="Arial" charset="0"/>
              </a:rPr>
              <a:t/>
            </a:r>
            <a:br>
              <a:rPr lang="en-US" sz="2400" b="1" dirty="0" smtClean="0">
                <a:solidFill>
                  <a:srgbClr val="FF3399"/>
                </a:solidFill>
                <a:cs typeface="Arial" charset="0"/>
              </a:rPr>
            </a:br>
            <a:r>
              <a:rPr lang="en-US" sz="1400" b="1" dirty="0" smtClean="0">
                <a:solidFill>
                  <a:srgbClr val="FF3399"/>
                </a:solidFill>
                <a:cs typeface="Arial" charset="0"/>
              </a:rPr>
              <a:t>20 Pages, 20 Examples</a:t>
            </a:r>
            <a:endParaRPr lang="en-US" sz="1400" b="1" dirty="0">
              <a:solidFill>
                <a:srgbClr val="FF3399"/>
              </a:solidFill>
              <a:cs typeface="Arial" charset="0"/>
            </a:endParaRPr>
          </a:p>
          <a:p>
            <a:pPr marL="168275" indent="-168275">
              <a:buFont typeface="Arial" pitchFamily="34" charset="0"/>
              <a:buChar char="•"/>
              <a:tabLst>
                <a:tab pos="168275" algn="l"/>
              </a:tabLst>
            </a:pPr>
            <a:r>
              <a:rPr lang="en-US" sz="1400" dirty="0" smtClean="0">
                <a:cs typeface="Arial" charset="0"/>
              </a:rPr>
              <a:t>DIY Chocolate Treats</a:t>
            </a:r>
          </a:p>
          <a:p>
            <a:pPr marL="168275" indent="-168275">
              <a:buFont typeface="Arial" pitchFamily="34" charset="0"/>
              <a:buChar char="•"/>
              <a:tabLst>
                <a:tab pos="168275" algn="l"/>
              </a:tabLst>
            </a:pPr>
            <a:r>
              <a:rPr lang="en-US" sz="1400" dirty="0" smtClean="0">
                <a:cs typeface="Arial" charset="0"/>
              </a:rPr>
              <a:t>Panda Cupcakes (&amp; Princess Cakes)</a:t>
            </a:r>
          </a:p>
          <a:p>
            <a:pPr marL="168275" indent="-168275">
              <a:buFont typeface="Arial" pitchFamily="34" charset="0"/>
              <a:buChar char="•"/>
              <a:tabLst>
                <a:tab pos="168275" algn="l"/>
              </a:tabLst>
            </a:pPr>
            <a:r>
              <a:rPr lang="en-US" sz="1400" dirty="0" smtClean="0">
                <a:cs typeface="Arial" charset="0"/>
              </a:rPr>
              <a:t>Harry Potter Chocolates</a:t>
            </a:r>
            <a:endParaRPr lang="en-US" sz="1400" dirty="0">
              <a:cs typeface="Arial" charset="0"/>
            </a:endParaRPr>
          </a:p>
        </p:txBody>
      </p:sp>
      <p:sp>
        <p:nvSpPr>
          <p:cNvPr id="8" name="Rectangle 82953"/>
          <p:cNvSpPr>
            <a:spLocks noChangeArrowheads="1"/>
          </p:cNvSpPr>
          <p:nvPr/>
        </p:nvSpPr>
        <p:spPr bwMode="auto">
          <a:xfrm>
            <a:off x="5734879" y="3160275"/>
            <a:ext cx="30281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smtClean="0">
                <a:solidFill>
                  <a:srgbClr val="FF3399"/>
                </a:solidFill>
                <a:cs typeface="Arial" charset="0"/>
              </a:rPr>
              <a:t>ii. Clusters</a:t>
            </a:r>
          </a:p>
          <a:p>
            <a:r>
              <a:rPr lang="en-US" sz="1400" b="1" dirty="0" smtClean="0">
                <a:solidFill>
                  <a:srgbClr val="FF3399"/>
                </a:solidFill>
                <a:cs typeface="Arial" charset="0"/>
              </a:rPr>
              <a:t>40 Pages, 350 Examples</a:t>
            </a:r>
          </a:p>
          <a:p>
            <a:pPr marL="168275" indent="-168275">
              <a:buFont typeface="Arial" pitchFamily="34" charset="0"/>
              <a:buChar char="•"/>
            </a:pPr>
            <a:r>
              <a:rPr lang="en-US" sz="1400" dirty="0" smtClean="0">
                <a:cs typeface="Arial" charset="0"/>
              </a:rPr>
              <a:t>59 Creative Chocolate Confections</a:t>
            </a:r>
          </a:p>
          <a:p>
            <a:pPr marL="168275" indent="-168275">
              <a:buFont typeface="Arial" pitchFamily="34" charset="0"/>
              <a:buChar char="•"/>
            </a:pPr>
            <a:r>
              <a:rPr lang="en-US" sz="1400" dirty="0" smtClean="0">
                <a:cs typeface="Arial" charset="0"/>
              </a:rPr>
              <a:t>50 Girly Chocolates Creations</a:t>
            </a:r>
          </a:p>
          <a:p>
            <a:pPr marL="168275" indent="-168275">
              <a:buFont typeface="Arial" pitchFamily="34" charset="0"/>
              <a:buChar char="•"/>
            </a:pPr>
            <a:r>
              <a:rPr lang="en-US" sz="1400" dirty="0">
                <a:cs typeface="Arial" charset="0"/>
              </a:rPr>
              <a:t>100 </a:t>
            </a:r>
            <a:r>
              <a:rPr lang="en-US" sz="1400" dirty="0" err="1">
                <a:cs typeface="Arial" charset="0"/>
              </a:rPr>
              <a:t>Eggcellent</a:t>
            </a:r>
            <a:r>
              <a:rPr lang="en-US" sz="1400" dirty="0">
                <a:cs typeface="Arial" charset="0"/>
              </a:rPr>
              <a:t> Easter Desserts</a:t>
            </a:r>
          </a:p>
          <a:p>
            <a:pPr marL="168275" indent="-168275">
              <a:buFont typeface="Arial" pitchFamily="34" charset="0"/>
              <a:buChar char="•"/>
            </a:pPr>
            <a:r>
              <a:rPr lang="en-US" sz="1400" dirty="0" smtClean="0">
                <a:cs typeface="Arial" charset="0"/>
              </a:rPr>
              <a:t>70 Cartoon Character Desserts</a:t>
            </a:r>
            <a:endParaRPr lang="en-US" sz="1400" dirty="0">
              <a:cs typeface="Arial" charset="0"/>
            </a:endParaRPr>
          </a:p>
        </p:txBody>
      </p:sp>
      <p:sp>
        <p:nvSpPr>
          <p:cNvPr id="14" name="Right Brace 13"/>
          <p:cNvSpPr/>
          <p:nvPr/>
        </p:nvSpPr>
        <p:spPr bwMode="auto">
          <a:xfrm flipH="1">
            <a:off x="2995686" y="1652175"/>
            <a:ext cx="381002" cy="4752439"/>
          </a:xfrm>
          <a:prstGeom prst="rightBrace">
            <a:avLst>
              <a:gd name="adj1" fmla="val 79257"/>
              <a:gd name="adj2" fmla="val 16666"/>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80000"/>
              </a:lnSpc>
              <a:spcBef>
                <a:spcPct val="0"/>
              </a:spcBef>
              <a:spcAft>
                <a:spcPct val="0"/>
              </a:spcAft>
              <a:buClrTx/>
              <a:buSzTx/>
              <a:buFontTx/>
              <a:buNone/>
              <a:tabLst/>
            </a:pPr>
            <a:endParaRPr kumimoji="0" lang="en-US" sz="2100" b="0" i="0" u="none" strike="noStrike" cap="none" normalizeH="0" baseline="0" smtClean="0">
              <a:ln>
                <a:noFill/>
              </a:ln>
              <a:solidFill>
                <a:schemeClr val="bg1"/>
              </a:solidFill>
              <a:effectLst/>
              <a:latin typeface="Arial" charset="0"/>
            </a:endParaRPr>
          </a:p>
        </p:txBody>
      </p:sp>
      <p:pic>
        <p:nvPicPr>
          <p:cNvPr id="15" name="Picture 68" descr="C:\Users\Jeremy\Desktop\Trend Reports\Trend Report Covers\Slide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88" y="1652174"/>
            <a:ext cx="1981265" cy="1485949"/>
          </a:xfrm>
          <a:prstGeom prst="rect">
            <a:avLst/>
          </a:prstGeom>
          <a:ln>
            <a:noFill/>
          </a:ln>
          <a:effectLst>
            <a:outerShdw blurRad="50800" dist="38100" dir="2700000" algn="tl" rotWithShape="0">
              <a:prstClr val="black">
                <a:alpha val="40000"/>
              </a:prstClr>
            </a:outerShdw>
          </a:effectLst>
          <a:extLst/>
        </p:spPr>
      </p:pic>
      <p:sp>
        <p:nvSpPr>
          <p:cNvPr id="2" name="TextBox 1"/>
          <p:cNvSpPr txBox="1"/>
          <p:nvPr/>
        </p:nvSpPr>
        <p:spPr>
          <a:xfrm>
            <a:off x="785888" y="1883910"/>
            <a:ext cx="1981265" cy="584775"/>
          </a:xfrm>
          <a:prstGeom prst="rect">
            <a:avLst/>
          </a:prstGeom>
          <a:solidFill>
            <a:srgbClr val="FF3399"/>
          </a:solidFill>
        </p:spPr>
        <p:txBody>
          <a:bodyPr wrap="square" rtlCol="0">
            <a:spAutoFit/>
          </a:bodyPr>
          <a:lstStyle/>
          <a:p>
            <a:r>
              <a:rPr lang="en-US" b="1" dirty="0" smtClean="0">
                <a:solidFill>
                  <a:schemeClr val="bg1"/>
                </a:solidFill>
              </a:rPr>
              <a:t>Chocolate Ideas</a:t>
            </a:r>
          </a:p>
          <a:p>
            <a:r>
              <a:rPr lang="en-US" sz="1400" b="1" dirty="0" smtClean="0">
                <a:solidFill>
                  <a:schemeClr val="bg1"/>
                </a:solidFill>
              </a:rPr>
              <a:t>For 7-12 Year Old Girls </a:t>
            </a:r>
            <a:endParaRPr lang="en-US" sz="1400" b="1" dirty="0">
              <a:solidFill>
                <a:schemeClr val="bg1"/>
              </a:solidFill>
            </a:endParaRPr>
          </a:p>
        </p:txBody>
      </p:sp>
      <p:grpSp>
        <p:nvGrpSpPr>
          <p:cNvPr id="9" name="Group 8"/>
          <p:cNvGrpSpPr/>
          <p:nvPr/>
        </p:nvGrpSpPr>
        <p:grpSpPr>
          <a:xfrm>
            <a:off x="800715" y="2436631"/>
            <a:ext cx="1966438" cy="448081"/>
            <a:chOff x="395827" y="2555185"/>
            <a:chExt cx="2238646" cy="510107"/>
          </a:xfrm>
        </p:grpSpPr>
        <p:pic>
          <p:nvPicPr>
            <p:cNvPr id="1026" name="Picture 2" descr="http://cdn.trendhunterstatic.com/phpthumbnails/186/186088/186088_1_230c.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27" y="2555185"/>
              <a:ext cx="740868" cy="48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trendhunterstatic.com/phpthumbnails/188/188623/188623_1_230c.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3605" y="2561985"/>
              <a:ext cx="740868" cy="483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trendhunterstatic.com/phpthumbnails/157/157951/157951_1_230c.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695" y="2561985"/>
              <a:ext cx="771737" cy="5033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C:\Users\Jeremy\Desktop\testtest\trend-report-l-1821\Slide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5287" y="1582060"/>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C:\Users\Jeremy\Desktop\testtest\trend-report-l-1821\Slide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5287" y="3296466"/>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3" name="Picture 9" descr="C:\Users\Jeremy\Desktop\testtest\trend-report-l-1821\Slide2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5287" y="5037059"/>
            <a:ext cx="1989253" cy="14919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Rectangle 82953"/>
          <p:cNvSpPr>
            <a:spLocks noChangeArrowheads="1"/>
          </p:cNvSpPr>
          <p:nvPr/>
        </p:nvSpPr>
        <p:spPr bwMode="auto">
          <a:xfrm>
            <a:off x="714701" y="3212270"/>
            <a:ext cx="228098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FF3399"/>
                </a:solidFill>
                <a:cs typeface="Arial" charset="0"/>
              </a:rPr>
              <a:t>7</a:t>
            </a:r>
            <a:r>
              <a:rPr lang="en-US" sz="1400" b="1" dirty="0" smtClean="0">
                <a:solidFill>
                  <a:srgbClr val="FF3399"/>
                </a:solidFill>
                <a:cs typeface="Arial" charset="0"/>
              </a:rPr>
              <a:t>0 Pages, 430 Examples</a:t>
            </a:r>
            <a:endParaRPr lang="en-US" sz="1400" b="1" dirty="0">
              <a:solidFill>
                <a:srgbClr val="FF3399"/>
              </a:solidFill>
              <a:cs typeface="Arial" charset="0"/>
            </a:endParaRPr>
          </a:p>
          <a:p>
            <a:r>
              <a:rPr lang="en-US" sz="1400" dirty="0" smtClean="0">
                <a:cs typeface="Arial" charset="0"/>
              </a:rPr>
              <a:t>Filtered down from </a:t>
            </a:r>
            <a:br>
              <a:rPr lang="en-US" sz="1400" dirty="0" smtClean="0">
                <a:cs typeface="Arial" charset="0"/>
              </a:rPr>
            </a:br>
            <a:r>
              <a:rPr lang="en-US" sz="1400" dirty="0" smtClean="0">
                <a:cs typeface="Arial" charset="0"/>
              </a:rPr>
              <a:t>1,700 chocolate ideas,  11,000 food innovations,</a:t>
            </a:r>
            <a:br>
              <a:rPr lang="en-US" sz="1400" dirty="0" smtClean="0">
                <a:cs typeface="Arial" charset="0"/>
              </a:rPr>
            </a:br>
            <a:r>
              <a:rPr lang="en-US" sz="1400" dirty="0" smtClean="0">
                <a:cs typeface="Arial" charset="0"/>
              </a:rPr>
              <a:t>21,000 marketing trends,</a:t>
            </a:r>
          </a:p>
          <a:p>
            <a:r>
              <a:rPr lang="en-US" sz="1400" dirty="0" smtClean="0">
                <a:cs typeface="Arial" charset="0"/>
              </a:rPr>
              <a:t>45,000 lifestyle trends</a:t>
            </a:r>
            <a:endParaRPr lang="en-US" sz="1400" dirty="0">
              <a:cs typeface="Arial" charset="0"/>
            </a:endParaRPr>
          </a:p>
        </p:txBody>
      </p:sp>
      <p:sp>
        <p:nvSpPr>
          <p:cNvPr id="26" name="Rectangle 5"/>
          <p:cNvSpPr>
            <a:spLocks noChangeArrowheads="1"/>
          </p:cNvSpPr>
          <p:nvPr/>
        </p:nvSpPr>
        <p:spPr bwMode="auto">
          <a:xfrm>
            <a:off x="-2" y="0"/>
            <a:ext cx="162755" cy="6858000"/>
          </a:xfrm>
          <a:prstGeom prst="rect">
            <a:avLst/>
          </a:prstGeom>
          <a:solidFill>
            <a:srgbClr val="FF3399"/>
          </a:solidFill>
          <a:ln>
            <a:noFill/>
          </a:ln>
          <a:extLst/>
        </p:spPr>
        <p:txBody>
          <a:bodyPr anchor="ctr"/>
          <a:lstStyle/>
          <a:p>
            <a:pPr algn="ctr" fontAlgn="base">
              <a:lnSpc>
                <a:spcPct val="80000"/>
              </a:lnSpc>
              <a:spcBef>
                <a:spcPct val="0"/>
              </a:spcBef>
              <a:spcAft>
                <a:spcPct val="0"/>
              </a:spcAft>
            </a:pPr>
            <a:endParaRPr lang="en-US" sz="1400" b="1" dirty="0">
              <a:solidFill>
                <a:srgbClr val="FFFFFF"/>
              </a:solidFill>
              <a:latin typeface="Arial" charset="0"/>
            </a:endParaRPr>
          </a:p>
        </p:txBody>
      </p:sp>
      <p:sp>
        <p:nvSpPr>
          <p:cNvPr id="16" name="Rectangle 15"/>
          <p:cNvSpPr/>
          <p:nvPr/>
        </p:nvSpPr>
        <p:spPr>
          <a:xfrm>
            <a:off x="381000" y="6205833"/>
            <a:ext cx="2299027" cy="553998"/>
          </a:xfrm>
          <a:prstGeom prst="rect">
            <a:avLst/>
          </a:prstGeom>
        </p:spPr>
        <p:txBody>
          <a:bodyPr wrap="none">
            <a:spAutoFit/>
          </a:bodyPr>
          <a:lstStyle/>
          <a:p>
            <a:r>
              <a:rPr lang="en-US" dirty="0" smtClean="0">
                <a:solidFill>
                  <a:schemeClr val="bg1">
                    <a:lumMod val="50000"/>
                  </a:schemeClr>
                </a:solidFill>
                <a:latin typeface="Arial"/>
              </a:rPr>
              <a:t>*Illustrative</a:t>
            </a:r>
            <a:r>
              <a:rPr lang="en-US" sz="1200" dirty="0" smtClean="0">
                <a:solidFill>
                  <a:schemeClr val="bg1">
                    <a:lumMod val="50000"/>
                  </a:schemeClr>
                </a:solidFill>
                <a:latin typeface="Arial"/>
              </a:rPr>
              <a:t> </a:t>
            </a:r>
            <a:br>
              <a:rPr lang="en-US" sz="1200" dirty="0" smtClean="0">
                <a:solidFill>
                  <a:schemeClr val="bg1">
                    <a:lumMod val="50000"/>
                  </a:schemeClr>
                </a:solidFill>
                <a:latin typeface="Arial"/>
              </a:rPr>
            </a:br>
            <a:r>
              <a:rPr lang="en-US" sz="1200" dirty="0" smtClean="0">
                <a:solidFill>
                  <a:schemeClr val="bg1">
                    <a:lumMod val="50000"/>
                  </a:schemeClr>
                </a:solidFill>
                <a:latin typeface="Arial"/>
              </a:rPr>
              <a:t>(actual reports are confidential)</a:t>
            </a:r>
            <a:endParaRPr lang="en-US" sz="1200" dirty="0"/>
          </a:p>
        </p:txBody>
      </p:sp>
    </p:spTree>
    <p:extLst>
      <p:ext uri="{BB962C8B-B14F-4D97-AF65-F5344CB8AC3E}">
        <p14:creationId xmlns:p14="http://schemas.microsoft.com/office/powerpoint/2010/main" val="215350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89 to 96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838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Pork Product Packaging Cameras</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DIY Pinhole Camera is Made Using a Few Household Materials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Illustrated Avian Supplement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Pearlfisher's Avian Packaging is Beautifully Minimalist</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6858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Art-Invigorated Jars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Son Brusque Jar Food Packaging Captures Southern Charm</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9144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Cartooned Beverages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SoyMilk Packaging Visually Entices with Endearing Illustrated Labels</a:t>
            </a:r>
          </a:p>
        </p:txBody>
      </p:sp>
      <p:pic>
        <p:nvPicPr>
          <p:cNvPr id="47" name="Image" descr="Image">
            <a:hlinkClick r:id="rId27" tooltip="Go to trend"/>
          </p:cNvPr>
          <p:cNvPicPr>
            <a:picLocks noChangeAspect="1"/>
          </p:cNvPicPr>
          <p:nvPr/>
        </p:nvPicPr>
        <p:blipFill>
          <a:blip r:embed="rId28"/>
          <a:stretch>
            <a:fillRect/>
          </a:stretch>
        </p:blipFill>
        <p:spPr>
          <a:xfrm>
            <a:off x="333375" y="3619500"/>
            <a:ext cx="1905000" cy="1295400"/>
          </a:xfrm>
          <a:prstGeom prst="rect">
            <a:avLst/>
          </a:prstGeom>
        </p:spPr>
      </p:pic>
      <p:pic>
        <p:nvPicPr>
          <p:cNvPr id="48" name="bar1" descr="bar1"/>
          <p:cNvPicPr>
            <a:picLocks noChangeAspect="1"/>
          </p:cNvPicPr>
          <p:nvPr/>
        </p:nvPicPr>
        <p:blipFill>
          <a:blip r:embed="rId16"/>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9"/>
          <a:stretch>
            <a:fillRect/>
          </a:stretch>
        </p:blipFill>
        <p:spPr>
          <a:xfrm>
            <a:off x="333375" y="4857750"/>
            <a:ext cx="4381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Innovative Edible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Cellar360 Chocolate-Dipped Wine Bottles Are Perfect for Valentine&amp;#821</a:t>
            </a:r>
          </a:p>
        </p:txBody>
      </p:sp>
      <p:pic>
        <p:nvPicPr>
          <p:cNvPr id="52" name="Image" descr="Image">
            <a:hlinkClick r:id="rId30" tooltip="Go to trend"/>
          </p:cNvPr>
          <p:cNvPicPr>
            <a:picLocks noChangeAspect="1"/>
          </p:cNvPicPr>
          <p:nvPr/>
        </p:nvPicPr>
        <p:blipFill>
          <a:blip r:embed="rId31"/>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6"/>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2"/>
          <a:stretch>
            <a:fillRect/>
          </a:stretch>
        </p:blipFill>
        <p:spPr>
          <a:xfrm>
            <a:off x="2524125" y="4857750"/>
            <a:ext cx="5334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Food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'Tom' by Eleanor Drotning Turns a Tomato Into a Go-To Guy</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6"/>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9715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Ticket-Toting Beer Labels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Company Replaced Beer Labels with Tickets for Transportation</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6"/>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8572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Graffiti Fragrance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Calvin Klein One Shock Street Edition Bottles are Youthfully Artistic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200" b="1" i="0" u="none" strike="noStrike">
                <a:solidFill>
                  <a:srgbClr val="FF0000"/>
                </a:solidFill>
                <a:latin typeface="Arial"/>
              </a:rPr>
              <a:t>100 Examples of Innovative Food Packaging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100 Ideas + 677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http://www.trendhunter.com/id/199440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97 to 100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9"/>
          <a:stretch>
            <a:fillRect/>
          </a:stretch>
        </p:blipFill>
        <p:spPr>
          <a:xfrm>
            <a:off x="1190625" y="6610350"/>
            <a:ext cx="523875" cy="66675"/>
          </a:xfrm>
          <a:prstGeom prst="rect">
            <a:avLst/>
          </a:prstGeom>
        </p:spPr>
      </p:pic>
      <p:pic>
        <p:nvPicPr>
          <p:cNvPr id="24" name="Gender Image" descr="Gender Image">
            <a:hlinkClick r:id="rId10" tooltip="Trendreports"/>
          </p:cNvPr>
          <p:cNvPicPr>
            <a:picLocks noChangeAspect="1"/>
          </p:cNvPicPr>
          <p:nvPr/>
        </p:nvPicPr>
        <p:blipFill>
          <a:blip r:embed="rId11"/>
          <a:stretch>
            <a:fillRect/>
          </a:stretch>
        </p:blipFill>
        <p:spPr>
          <a:xfrm>
            <a:off x="1762125" y="6286500"/>
            <a:ext cx="676275" cy="400050"/>
          </a:xfrm>
          <a:prstGeom prst="rect">
            <a:avLst/>
          </a:prstGeom>
        </p:spPr>
      </p:pic>
      <p:pic>
        <p:nvPicPr>
          <p:cNvPr id="25" name="Region Image" descr="Region Image">
            <a:hlinkClick r:id="rId10" tooltip="Trendreports"/>
          </p:cNvPr>
          <p:cNvPicPr>
            <a:picLocks noChangeAspect="1"/>
          </p:cNvPicPr>
          <p:nvPr/>
        </p:nvPicPr>
        <p:blipFill>
          <a:blip r:embed="rId12"/>
          <a:stretch>
            <a:fillRect/>
          </a:stretch>
        </p:blipFill>
        <p:spPr>
          <a:xfrm>
            <a:off x="3429000" y="6248400"/>
            <a:ext cx="1085850" cy="561975"/>
          </a:xfrm>
          <a:prstGeom prst="rect">
            <a:avLst/>
          </a:prstGeom>
        </p:spPr>
      </p:pic>
      <p:pic>
        <p:nvPicPr>
          <p:cNvPr id="26" name="Age Image" descr="Age Image">
            <a:hlinkClick r:id="rId10" tooltip="Trendreports"/>
          </p:cNvPr>
          <p:cNvPicPr>
            <a:picLocks noChangeAspect="1"/>
          </p:cNvPicPr>
          <p:nvPr/>
        </p:nvPicPr>
        <p:blipFill>
          <a:blip r:embed="rId13"/>
          <a:stretch>
            <a:fillRect/>
          </a:stretch>
        </p:blipFill>
        <p:spPr>
          <a:xfrm>
            <a:off x="2476500" y="6438900"/>
            <a:ext cx="895350" cy="285750"/>
          </a:xfrm>
          <a:prstGeom prst="rect">
            <a:avLst/>
          </a:prstGeom>
        </p:spPr>
      </p:pic>
      <p:pic>
        <p:nvPicPr>
          <p:cNvPr id="27" name="Image" descr="Image">
            <a:hlinkClick r:id="rId14" tooltip="Go to trend"/>
          </p:cNvPr>
          <p:cNvPicPr>
            <a:picLocks noChangeAspect="1"/>
          </p:cNvPicPr>
          <p:nvPr/>
        </p:nvPicPr>
        <p:blipFill>
          <a:blip r:embed="rId15"/>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6"/>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7"/>
          <a:stretch>
            <a:fillRect/>
          </a:stretch>
        </p:blipFill>
        <p:spPr>
          <a:xfrm>
            <a:off x="333375" y="2762250"/>
            <a:ext cx="7048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Interplanetary Meal Rations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NASA has Released Images of Astronauts Meals from the Last 50 Years</a:t>
            </a:r>
          </a:p>
        </p:txBody>
      </p:sp>
      <p:pic>
        <p:nvPicPr>
          <p:cNvPr id="32" name="Image" descr="Image">
            <a:hlinkClick r:id="rId18" tooltip="Go to trend"/>
          </p:cNvPr>
          <p:cNvPicPr>
            <a:picLocks noChangeAspect="1"/>
          </p:cNvPicPr>
          <p:nvPr/>
        </p:nvPicPr>
        <p:blipFill>
          <a:blip r:embed="rId19"/>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6"/>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0"/>
          <a:stretch>
            <a:fillRect/>
          </a:stretch>
        </p:blipFill>
        <p:spPr>
          <a:xfrm>
            <a:off x="2524125" y="2762250"/>
            <a:ext cx="8572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Iconic Beer Branding Makeovers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Miller Lite Gets a Design Makeover for Summer 2013</a:t>
            </a:r>
          </a:p>
        </p:txBody>
      </p:sp>
      <p:pic>
        <p:nvPicPr>
          <p:cNvPr id="37" name="Image" descr="Image">
            <a:hlinkClick r:id="rId21" tooltip="Go to trend"/>
          </p:cNvPr>
          <p:cNvPicPr>
            <a:picLocks noChangeAspect="1"/>
          </p:cNvPicPr>
          <p:nvPr/>
        </p:nvPicPr>
        <p:blipFill>
          <a:blip r:embed="rId22"/>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6"/>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3"/>
          <a:stretch>
            <a:fillRect/>
          </a:stretch>
        </p:blipFill>
        <p:spPr>
          <a:xfrm>
            <a:off x="4714875" y="2762250"/>
            <a:ext cx="8763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Remixed Brewery Branding (UPDATE)</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Heineken Beer Celebrates Its Newest Bottle Design for 2014</a:t>
            </a:r>
          </a:p>
        </p:txBody>
      </p:sp>
      <p:pic>
        <p:nvPicPr>
          <p:cNvPr id="42" name="Image" descr="Image">
            <a:hlinkClick r:id="rId24" tooltip="Go to trend"/>
          </p:cNvPr>
          <p:cNvPicPr>
            <a:picLocks noChangeAspect="1"/>
          </p:cNvPicPr>
          <p:nvPr/>
        </p:nvPicPr>
        <p:blipFill>
          <a:blip r:embed="rId25"/>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6"/>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6"/>
          <a:stretch>
            <a:fillRect/>
          </a:stretch>
        </p:blipFill>
        <p:spPr>
          <a:xfrm>
            <a:off x="6905625" y="2762250"/>
            <a:ext cx="247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Vegetarian Food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VEGE by Design Frying Pans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20 Transparent Packaging Pieces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See-Through Beer Cans to Practically Open Packages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Up until this point, branding consultants and art directors were convinced that the more kitschy and bold the packaging, the more attractive it would be to consumers; recently, however, it's become clear (pun intended) that transparent packaging is more in line with modern design. It's no secret that minimalism is the new excess -- basically, less is more in the design world. See-through packaging takes this fad to the next level by litera [continued online]
By: Armida Ascano</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20 Ideas + 155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http://www.trendhunter.com/id/189496</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953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5430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See-Through Beer Cans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Naked Premium Beer Packaging Provides a Look at the Product Inside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5811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Practically Open Packaging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Fruute Cookies are Wrapped Up in Thin Pieces of Transparent Plastic</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811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Chatty Bread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Plenum Bread Packaging Introduces itself as Hearty and Healthy</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763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Jam Jar Booze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Super Beer Packaging Serves Up a Quirky and Casual Impression</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0477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Delicate Delectable Branding</a:t>
            </a:r>
          </a:p>
        </p:txBody>
      </p:sp>
      <p:sp>
        <p:nvSpPr>
          <p:cNvPr id="52" name="TextBox 51"/>
          <p:cNvSpPr txBox="1"/>
          <p:nvPr/>
        </p:nvSpPr>
        <p:spPr>
          <a:xfrm>
            <a:off x="2381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Hatziyiannakis Dragee Pebbles Packaging is Simply Sweet</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9334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Blackboard Bottle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Sprout Skincare Packaging Illustrates the Elementary Integrity Inside</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10668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Bloody Wine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Beaujolais Nouveau AD Packaging Functions as Promotional Donations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9715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Spectral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Remix Packaging Showcases its Contents' Delectable Colors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20 Transparent Packaging Pieces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20 Ideas + 155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http://www.trendhunter.com/id/189496</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953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38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Milk-Like Cereal Merchandizing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Special K Packaging Mimicks the Look of its Liquid Sidekick</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1620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Lumber Lid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Savannah Bee Honey Packaging Exudes the Beauty of Product and Production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1811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High-Tech Milk Containers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Milkmaid Smart Jug Keeps You Informed</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00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Gardened Grain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Reishunger Bio-Risotto Packaging Communicates an Honest Earthiness</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1085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Slim Silhouette Flasks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H2 Water Bottle Packaging Embodies a Graceful Figure for Efficient Shipping</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9334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Pastoral Paradise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Volim Honey Packaging Paints a Picture of its Wholesome Rural Source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22"/>
          <a:stretch>
            <a:fillRect/>
          </a:stretch>
        </p:blipFill>
        <p:spPr>
          <a:xfrm>
            <a:off x="4714875" y="4857750"/>
            <a:ext cx="11620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Sweetly Simple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Gibbs Honey Packaging Embodies the Basics of Product and Producer</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12192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Tonal Beverage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South Lawn Beer Packaging Appeals with its Sophistication and Variety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20 Transparent Packaging Pieces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20 Ideas + 155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http://www.trendhunter.com/id/189496</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9.1</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953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572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0287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Wholesome Newborn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BornFree Packaging Embraces Ideals of Health and Eco-Friendliness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5715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Transparent Veggie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Slow Fast Food Containers by Korefe are Deliciously Fresh</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81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Skyscraper-Inspired Bottles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Roxor Artisan Gin Sports an Alluring Architectural Container</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4953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Vino-Protecting Pouches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Vinni Wine Bag Protects Liquor at High Altitudes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Gel Pill Drink Packaging to Cutevertising Vitamins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North America is obsessed with so-called healthy consumables and these health product branding innovations help to identify just why many people are turning their attention towards items that are more focused on overall health. The health fad is anything but, as products that are focused on providing balanced, nutritionally-sound foods and drinks are a way of life that is followed by millions around the world.The products here take the som [continued online]
By: Michael Hemsworth</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23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8001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Gel Pill Drink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Vitaminwater Capsule Design Reinforces Healthy Content</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6858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Ice Cucumber Soda</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Pepsi's Veggie Pop Gets Big in Japan</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192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Smart Snackified Drinks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PepsiCo's Tropicana Tropolis Provides a Healthy Snack Option</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9715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Diet Coke Plus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 Cola to Launch Vitamins Enhanced Soda</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7239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Squeeze and Eat Convenience</a:t>
            </a:r>
          </a:p>
        </p:txBody>
      </p:sp>
      <p:pic>
        <p:nvPicPr>
          <p:cNvPr id="52"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4" name="bar1" descr="bar1"/>
          <p:cNvPicPr>
            <a:picLocks noChangeAspect="1"/>
          </p:cNvPicPr>
          <p:nvPr/>
        </p:nvPicPr>
        <p:blipFill>
          <a:blip r:embed="rId33"/>
          <a:stretch>
            <a:fillRect/>
          </a:stretch>
        </p:blipFill>
        <p:spPr>
          <a:xfrm>
            <a:off x="2524125" y="5238750"/>
            <a:ext cx="857250" cy="38100"/>
          </a:xfrm>
          <a:prstGeom prst="rect">
            <a:avLst/>
          </a:prstGeom>
        </p:spPr>
      </p:pic>
      <p:sp>
        <p:nvSpPr>
          <p:cNvPr id="55" name="TextBox 54"/>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Witty Health Drinks</a:t>
            </a:r>
          </a:p>
        </p:txBody>
      </p:sp>
      <p:sp>
        <p:nvSpPr>
          <p:cNvPr id="56" name="TextBox 55"/>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Froosh Smoothies Have a Pick-Me-Up Message</a:t>
            </a:r>
          </a:p>
        </p:txBody>
      </p:sp>
      <p:pic>
        <p:nvPicPr>
          <p:cNvPr id="57"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59" name="bar1" descr="bar1"/>
          <p:cNvPicPr>
            <a:picLocks noChangeAspect="1"/>
          </p:cNvPicPr>
          <p:nvPr/>
        </p:nvPicPr>
        <p:blipFill>
          <a:blip r:embed="rId36"/>
          <a:stretch>
            <a:fillRect/>
          </a:stretch>
        </p:blipFill>
        <p:spPr>
          <a:xfrm>
            <a:off x="4714875" y="5238750"/>
            <a:ext cx="533400" cy="38100"/>
          </a:xfrm>
          <a:prstGeom prst="rect">
            <a:avLst/>
          </a:prstGeom>
        </p:spPr>
      </p:pic>
      <p:sp>
        <p:nvSpPr>
          <p:cNvPr id="60" name="TextBox 59"/>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Eau So Cool</a:t>
            </a:r>
          </a:p>
        </p:txBody>
      </p:sp>
      <p:sp>
        <p:nvSpPr>
          <p:cNvPr id="61" name="TextBox 60"/>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MetroMint Spearmint Drink</a:t>
            </a:r>
          </a:p>
        </p:txBody>
      </p:sp>
      <p:pic>
        <p:nvPicPr>
          <p:cNvPr id="62"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4" name="bar1" descr="bar1"/>
          <p:cNvPicPr>
            <a:picLocks noChangeAspect="1"/>
          </p:cNvPicPr>
          <p:nvPr/>
        </p:nvPicPr>
        <p:blipFill>
          <a:blip r:embed="rId39"/>
          <a:stretch>
            <a:fillRect/>
          </a:stretch>
        </p:blipFill>
        <p:spPr>
          <a:xfrm>
            <a:off x="6905625" y="5238750"/>
            <a:ext cx="990600" cy="38100"/>
          </a:xfrm>
          <a:prstGeom prst="rect">
            <a:avLst/>
          </a:prstGeom>
        </p:spPr>
      </p:pic>
      <p:sp>
        <p:nvSpPr>
          <p:cNvPr id="65" name="TextBox 64"/>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 Vitamin Branding</a:t>
            </a:r>
          </a:p>
        </p:txBody>
      </p:sp>
      <p:sp>
        <p:nvSpPr>
          <p:cNvPr id="66" name="TextBox 65"/>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Vitaritma Packaging Exudes a Symptom of the Supplements, Vitality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819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Active Pretox Drink</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 you need an Alibi?</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8382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Bottled Greenhouse Treats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Pocket Garden Blendie Provides Healthy Eating in a Portable Manner</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7810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Humble Health Food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Uten's Simple Packages Emanate a Cute and Delectable Charm</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57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Kindaholic Nutrition Bars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KIND Spreads Good Health and Positive Social Change Through Snacking</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2192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Hunger-Fighting Food Packages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Love with Food Group Donates a Meal for Every Box Purchased</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21"/>
          <a:stretch>
            <a:fillRect/>
          </a:stretch>
        </p:blipFill>
        <p:spPr>
          <a:xfrm>
            <a:off x="2524125" y="4857750"/>
            <a:ext cx="8382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Edible Leaf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Food Doctor Packaging's Image Grows From the Notion of Natural Health</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9334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Skincare Drinks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Defy Pure Skin Hydrology Quenches Your Thirst and Makes You Pretty</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Simplistic Beverage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BluePrint Offers New Refreshing and Cleansing Single Serving Juices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239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Rainforest Energy Drinks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Guayaki Yerba Mate Has a Unique Social Business Model</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9525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Carbon-Neutral Energy Drinks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Found Organic Juice Pumps You Up Without Harming the Earth</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6858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Fair Trade Beverages </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LemonAid is a Chic Social Business with a Conscience</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4953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Bright Capsule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GOGO Supplements Packaging Assumes a Healthy Dose of Color</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9525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Sustainable Vitamins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MaMa Organic is Expanding into Herbs, Spices, Aromatherapy and Bath Products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10287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Healthy Skin Products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Aloevive is a Cosmetics Company Using Certified Organic Aloe Vera</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5143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Cutevertising Vitamins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Kids Omega3 Packaging Revamp is Adorable &amp; Animalistic</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5715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Health-Boosting Beverages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Crocodile Fresh Fruit Smoothies are Cleverly Branded &amp; Full of Nutrients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28 Health Product Branding Innovations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28 Ideas + 188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http://www.trendhunter.com/id/181597</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28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9.2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41910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57300"/>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81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Heart-Healthy Ice Coffee</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Slingshot Cold Coffee Brew is for the Caffeinated Beverage Connoisseur</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4953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Hydrating Branding Competitions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Vitaminwater Contest Lets You Win Cash for New Flavors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7239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All-Organic Nutrition Drinks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'Columbia Gorge Organic' Protein Cocoa and Super C</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476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Dehydrated Energy Drinks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Vemma Thirst Is Water-Added Healthy Hydration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12 Water Bottle Branding Techniques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Painted Porcelain Packaging to Turbine-Topped Bottles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This collection of water bottle branding strategies are refreshingly unique against a backdrop of other, harsher items on the market today. Water is no longer simply a resource necessary for survival, but rather a commodity that is readily sold and traded around the world. As such, many companies take bold moves with packaging to help guide consumers towards a product that is otherwise completely uniform across the manufactured market.What [continued online]
By: Michael Hemsworth</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+ 88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http://www.trendhunter.com/id/181390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905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4287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Tap Water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Faucet Face Urges the Reuse of Bottles to Save the Earth and Aid the Thirsty</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0096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Test Tube Water Bottles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 Water Has a Unique Bottle Shape</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477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Liquified Luxury Bottles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San Pellegrino Bvlgari Bottle is a Limited Edition Drinkable Accessory</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0858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Slim Silhouette Flasks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H2 Water Bottle Packaging Embodies a Graceful Figure for Efficient Shipping</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6286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Nationalist Water Bottles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Timo Thurner Packaging for Aqua Monaco is German</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9144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Simply Sweet Beverage Branding</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 l'Aubier Packaging Presents the Delicious Purity of its Co</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4"/>
          <a:stretch>
            <a:fillRect/>
          </a:stretch>
        </p:blipFill>
        <p:spPr>
          <a:xfrm>
            <a:off x="4714875" y="5238750"/>
            <a:ext cx="9144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Graphic Water Vessels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Kor Releases BPA-Free 'Thirst for Giving' Bottles in Fun Designs</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5905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Glass H2O Containers</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Facet Face Water Bottles Urge People to Return to the Tap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idebar image" descr="sidebar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755" cy="6858001"/>
          </a:xfrm>
          <a:prstGeom prst="rect">
            <a:avLst/>
          </a:prstGeom>
        </p:spPr>
      </p:pic>
      <p:sp>
        <p:nvSpPr>
          <p:cNvPr id="10" name="Rectangle 9"/>
          <p:cNvSpPr/>
          <p:nvPr/>
        </p:nvSpPr>
        <p:spPr>
          <a:xfrm>
            <a:off x="2704409" y="2022103"/>
            <a:ext cx="1823475" cy="1384995"/>
          </a:xfrm>
          <a:prstGeom prst="rect">
            <a:avLst/>
          </a:prstGeom>
        </p:spPr>
        <p:txBody>
          <a:bodyPr wrap="square">
            <a:spAutoFit/>
          </a:bodyPr>
          <a:lstStyle/>
          <a:p>
            <a:r>
              <a:rPr lang="en-US" sz="1400" b="1" dirty="0" smtClean="0">
                <a:solidFill>
                  <a:schemeClr val="tx1"/>
                </a:solidFill>
              </a:rPr>
              <a:t>1,100 </a:t>
            </a:r>
            <a:r>
              <a:rPr lang="en-US" sz="1400" b="1" dirty="0">
                <a:solidFill>
                  <a:schemeClr val="tx1"/>
                </a:solidFill>
              </a:rPr>
              <a:t>/ Month</a:t>
            </a:r>
          </a:p>
          <a:p>
            <a:r>
              <a:rPr lang="en-US" sz="1400" b="1" dirty="0" smtClean="0">
                <a:solidFill>
                  <a:schemeClr val="tx1"/>
                </a:solidFill>
                <a:latin typeface="+mj-lt"/>
              </a:rPr>
              <a:t>50,000 Ideas</a:t>
            </a:r>
            <a:br>
              <a:rPr lang="en-US" sz="1400" b="1" dirty="0" smtClean="0">
                <a:solidFill>
                  <a:schemeClr val="tx1"/>
                </a:solidFill>
                <a:latin typeface="+mj-lt"/>
              </a:rPr>
            </a:br>
            <a:r>
              <a:rPr lang="en-US" sz="1400" b="1" dirty="0" smtClean="0">
                <a:solidFill>
                  <a:schemeClr val="tx1"/>
                </a:solidFill>
                <a:latin typeface="+mj-lt"/>
              </a:rPr>
              <a:t>600 Pro Trends</a:t>
            </a:r>
          </a:p>
          <a:p>
            <a:r>
              <a:rPr lang="en-US" sz="1400" b="1" dirty="0" smtClean="0">
                <a:solidFill>
                  <a:schemeClr val="tx1"/>
                </a:solidFill>
                <a:latin typeface="+mj-lt"/>
              </a:rPr>
              <a:t>250,000 Images</a:t>
            </a:r>
          </a:p>
          <a:p>
            <a:r>
              <a:rPr lang="en-US" sz="1400" b="1" dirty="0" smtClean="0">
                <a:solidFill>
                  <a:schemeClr val="tx1"/>
                </a:solidFill>
                <a:latin typeface="+mj-lt"/>
              </a:rPr>
              <a:t>4,000 videos</a:t>
            </a:r>
          </a:p>
          <a:p>
            <a:endParaRPr lang="en-US" sz="1400" dirty="0">
              <a:solidFill>
                <a:schemeClr val="tx1"/>
              </a:solidFill>
              <a:latin typeface="+mj-lt"/>
            </a:endParaRPr>
          </a:p>
        </p:txBody>
      </p:sp>
      <p:sp>
        <p:nvSpPr>
          <p:cNvPr id="12" name="Rectangle 5"/>
          <p:cNvSpPr>
            <a:spLocks noChangeArrowheads="1"/>
          </p:cNvSpPr>
          <p:nvPr/>
        </p:nvSpPr>
        <p:spPr bwMode="auto">
          <a:xfrm>
            <a:off x="2744380" y="1505727"/>
            <a:ext cx="5866220" cy="440984"/>
          </a:xfrm>
          <a:prstGeom prst="rect">
            <a:avLst/>
          </a:prstGeom>
          <a:solidFill>
            <a:schemeClr val="accent6"/>
          </a:solidFill>
          <a:ln>
            <a:noFill/>
          </a:ln>
          <a:extLst/>
        </p:spPr>
        <p:txBody>
          <a:bodyPr anchor="ctr"/>
          <a:lstStyle/>
          <a:p>
            <a:pPr algn="ctr" fontAlgn="base">
              <a:lnSpc>
                <a:spcPct val="80000"/>
              </a:lnSpc>
              <a:spcBef>
                <a:spcPct val="0"/>
              </a:spcBef>
              <a:spcAft>
                <a:spcPct val="0"/>
              </a:spcAft>
            </a:pPr>
            <a:r>
              <a:rPr lang="en-US" sz="2000" b="1" dirty="0" smtClean="0">
                <a:solidFill>
                  <a:srgbClr val="FFFFFF"/>
                </a:solidFill>
                <a:latin typeface="Arial" charset="0"/>
              </a:rPr>
              <a:t>Lifestyle: 1,100 Ideas / Month</a:t>
            </a:r>
            <a:endParaRPr lang="en-US" sz="2000" b="1" dirty="0">
              <a:solidFill>
                <a:srgbClr val="FFFFFF"/>
              </a:solidFill>
              <a:latin typeface="Arial"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86752051"/>
              </p:ext>
            </p:extLst>
          </p:nvPr>
        </p:nvGraphicFramePr>
        <p:xfrm>
          <a:off x="389021" y="1511074"/>
          <a:ext cx="1905000" cy="3737253"/>
        </p:xfrm>
        <a:graphic>
          <a:graphicData uri="http://schemas.openxmlformats.org/drawingml/2006/table">
            <a:tbl>
              <a:tblPr>
                <a:tableStyleId>{5C22544A-7EE6-4342-B048-85BDC9FD1C3A}</a:tableStyleId>
              </a:tblPr>
              <a:tblGrid>
                <a:gridCol w="1143000"/>
                <a:gridCol w="762000"/>
              </a:tblGrid>
              <a:tr h="381000">
                <a:tc>
                  <a:txBody>
                    <a:bodyPr/>
                    <a:lstStyle/>
                    <a:p>
                      <a:pPr algn="ctr" fontAlgn="b"/>
                      <a:r>
                        <a:rPr lang="en-US" sz="1400" b="1" u="none" strike="noStrike" dirty="0" smtClean="0">
                          <a:solidFill>
                            <a:schemeClr val="bg1"/>
                          </a:solidFill>
                          <a:effectLst/>
                          <a:latin typeface="+mj-lt"/>
                        </a:rPr>
                        <a:t> Category</a:t>
                      </a:r>
                      <a:endParaRPr lang="en-US" sz="1400" b="1" i="0" u="none" strike="noStrike" dirty="0">
                        <a:solidFill>
                          <a:schemeClr val="bg1"/>
                        </a:solidFill>
                        <a:effectLst/>
                        <a:latin typeface="+mj-lt"/>
                      </a:endParaRPr>
                    </a:p>
                  </a:txBody>
                  <a:tcPr marL="9358" marR="9358" marT="9358" marB="0" anchor="ctr">
                    <a:solidFill>
                      <a:schemeClr val="accent6"/>
                    </a:solidFill>
                  </a:tcPr>
                </a:tc>
                <a:tc>
                  <a:txBody>
                    <a:bodyPr/>
                    <a:lstStyle/>
                    <a:p>
                      <a:pPr algn="ctr" fontAlgn="b"/>
                      <a:r>
                        <a:rPr lang="en-US" sz="1400" b="1" u="none" strike="noStrike" dirty="0" smtClean="0">
                          <a:solidFill>
                            <a:schemeClr val="bg1"/>
                          </a:solidFill>
                          <a:effectLst/>
                          <a:latin typeface="+mj-lt"/>
                        </a:rPr>
                        <a:t>Articles</a:t>
                      </a:r>
                      <a:endParaRPr lang="en-US" sz="1400" b="1" i="0" u="none" strike="noStrike" dirty="0">
                        <a:solidFill>
                          <a:schemeClr val="bg1"/>
                        </a:solidFill>
                        <a:effectLst/>
                        <a:latin typeface="+mj-lt"/>
                      </a:endParaRPr>
                    </a:p>
                  </a:txBody>
                  <a:tcPr marL="9358" marR="9358" marT="9358" marB="0" anchor="ctr">
                    <a:solidFill>
                      <a:schemeClr val="accent6"/>
                    </a:solidFill>
                  </a:tcPr>
                </a:tc>
              </a:tr>
              <a:tr h="227879">
                <a:tc>
                  <a:txBody>
                    <a:bodyPr/>
                    <a:lstStyle/>
                    <a:p>
                      <a:pPr algn="l" fontAlgn="b"/>
                      <a:r>
                        <a:rPr lang="en-US" sz="1400" b="1" u="none" strike="noStrike" dirty="0" smtClean="0">
                          <a:effectLst/>
                          <a:latin typeface="+mj-lt"/>
                        </a:rPr>
                        <a:t>Art &amp; Design</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80,000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smtClean="0">
                          <a:effectLst/>
                          <a:latin typeface="+mj-lt"/>
                        </a:rPr>
                        <a:t>Fashion</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55,000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solidFill>
                            <a:schemeClr val="accent6">
                              <a:lumMod val="75000"/>
                            </a:schemeClr>
                          </a:solidFill>
                          <a:effectLst/>
                          <a:latin typeface="+mj-lt"/>
                        </a:rPr>
                        <a:t>Lifestyle</a:t>
                      </a:r>
                      <a:endParaRPr lang="en-US" sz="1400" b="1" i="0" u="none" strike="noStrike" dirty="0">
                        <a:solidFill>
                          <a:schemeClr val="accent6">
                            <a:lumMod val="75000"/>
                          </a:schemeClr>
                        </a:solidFill>
                        <a:effectLst/>
                        <a:latin typeface="+mj-lt"/>
                      </a:endParaRPr>
                    </a:p>
                  </a:txBody>
                  <a:tcPr marL="9358" marR="9358" marT="9358" marB="0" anchor="ctr">
                    <a:noFill/>
                  </a:tcPr>
                </a:tc>
                <a:tc>
                  <a:txBody>
                    <a:bodyPr/>
                    <a:lstStyle/>
                    <a:p>
                      <a:pPr algn="ctr" fontAlgn="b"/>
                      <a:r>
                        <a:rPr lang="en-US" sz="1400" u="none" strike="noStrike" dirty="0" smtClean="0">
                          <a:solidFill>
                            <a:schemeClr val="accent6">
                              <a:lumMod val="75000"/>
                            </a:schemeClr>
                          </a:solidFill>
                          <a:effectLst/>
                          <a:latin typeface="+mj-lt"/>
                        </a:rPr>
                        <a:t>50,000 </a:t>
                      </a:r>
                      <a:endParaRPr lang="en-US" sz="1400" b="0" i="0" u="none" strike="noStrike" dirty="0">
                        <a:solidFill>
                          <a:schemeClr val="accent6">
                            <a:lumMod val="75000"/>
                          </a:schemeClr>
                        </a:solidFill>
                        <a:effectLst/>
                        <a:latin typeface="+mj-lt"/>
                      </a:endParaRPr>
                    </a:p>
                  </a:txBody>
                  <a:tcPr marL="9358" marR="9358" marT="9358" marB="0" anchor="ctr">
                    <a:noFill/>
                  </a:tcPr>
                </a:tc>
              </a:tr>
              <a:tr h="227879">
                <a:tc>
                  <a:txBody>
                    <a:bodyPr/>
                    <a:lstStyle/>
                    <a:p>
                      <a:pPr algn="l" fontAlgn="b"/>
                      <a:r>
                        <a:rPr lang="en-US" sz="1400" b="1" u="none" strike="noStrike" dirty="0">
                          <a:effectLst/>
                          <a:latin typeface="+mj-lt"/>
                        </a:rPr>
                        <a:t>Pop Culture</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45,000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solidFill>
                            <a:schemeClr val="tx1"/>
                          </a:solidFill>
                          <a:effectLst/>
                          <a:latin typeface="+mj-lt"/>
                        </a:rPr>
                        <a:t>Tech</a:t>
                      </a:r>
                      <a:endParaRPr lang="en-US" sz="1400" b="1" i="0" u="none" strike="noStrike" dirty="0">
                        <a:solidFill>
                          <a:schemeClr val="tx1"/>
                        </a:solidFill>
                        <a:effectLst/>
                        <a:latin typeface="+mj-lt"/>
                      </a:endParaRPr>
                    </a:p>
                  </a:txBody>
                  <a:tcPr marL="9358" marR="9358" marT="9358" marB="0" anchor="ctr">
                    <a:noFill/>
                  </a:tcPr>
                </a:tc>
                <a:tc>
                  <a:txBody>
                    <a:bodyPr/>
                    <a:lstStyle/>
                    <a:p>
                      <a:pPr algn="ctr" fontAlgn="b"/>
                      <a:r>
                        <a:rPr lang="en-US" sz="1400" u="none" strike="noStrike" dirty="0" smtClean="0">
                          <a:solidFill>
                            <a:schemeClr val="tx1"/>
                          </a:solidFill>
                          <a:effectLst/>
                          <a:latin typeface="+mj-lt"/>
                        </a:rPr>
                        <a:t>35,000 </a:t>
                      </a:r>
                      <a:endParaRPr lang="en-US" sz="1400" b="0" i="0" u="none" strike="noStrike" dirty="0">
                        <a:solidFill>
                          <a:schemeClr val="tx1"/>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Unique</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25,000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Marketing</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25,000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Eco</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15,000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Clusters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11,000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World</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11,000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Luxury</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10,000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Business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10,000 </a:t>
                      </a:r>
                      <a:endParaRPr lang="en-US" sz="1400" b="0" i="0" u="none" strike="noStrike" dirty="0">
                        <a:solidFill>
                          <a:srgbClr val="000000"/>
                        </a:solidFill>
                        <a:effectLst/>
                        <a:latin typeface="+mj-lt"/>
                      </a:endParaRPr>
                    </a:p>
                  </a:txBody>
                  <a:tcPr marL="9358" marR="9358" marT="9358" marB="0" anchor="ctr">
                    <a:noFill/>
                  </a:tcPr>
                </a:tc>
              </a:tr>
              <a:tr h="227879">
                <a:tc>
                  <a:txBody>
                    <a:bodyPr/>
                    <a:lstStyle/>
                    <a:p>
                      <a:pPr algn="l" fontAlgn="b"/>
                      <a:r>
                        <a:rPr lang="en-US" sz="1400" b="1" u="none" strike="noStrike" dirty="0">
                          <a:effectLst/>
                          <a:latin typeface="+mj-lt"/>
                        </a:rPr>
                        <a:t>Social Good</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9,000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Autos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8,000 </a:t>
                      </a:r>
                      <a:endParaRPr lang="en-US" sz="1400" b="0" i="0" u="none" strike="noStrike" dirty="0">
                        <a:solidFill>
                          <a:srgbClr val="000000"/>
                        </a:solidFill>
                        <a:effectLst/>
                        <a:latin typeface="+mj-lt"/>
                      </a:endParaRPr>
                    </a:p>
                  </a:txBody>
                  <a:tcPr marL="9358" marR="9358" marT="9358" marB="0" anchor="ctr">
                    <a:noFill/>
                  </a:tcPr>
                </a:tc>
              </a:tr>
              <a:tr h="117900">
                <a:tc>
                  <a:txBody>
                    <a:bodyPr/>
                    <a:lstStyle/>
                    <a:p>
                      <a:pPr algn="l" fontAlgn="b"/>
                      <a:r>
                        <a:rPr lang="en-US" sz="1400" b="1" u="none" strike="noStrike" dirty="0">
                          <a:effectLst/>
                          <a:latin typeface="+mj-lt"/>
                        </a:rPr>
                        <a:t>Life-Stages</a:t>
                      </a:r>
                      <a:endParaRPr lang="en-US" sz="1400" b="1" i="0" u="none" strike="noStrike" dirty="0">
                        <a:solidFill>
                          <a:srgbClr val="000000"/>
                        </a:solidFill>
                        <a:effectLst/>
                        <a:latin typeface="+mj-lt"/>
                      </a:endParaRPr>
                    </a:p>
                  </a:txBody>
                  <a:tcPr marL="9358" marR="9358" marT="9358" marB="0" anchor="ctr">
                    <a:noFill/>
                  </a:tcPr>
                </a:tc>
                <a:tc>
                  <a:txBody>
                    <a:bodyPr/>
                    <a:lstStyle/>
                    <a:p>
                      <a:pPr algn="ctr" fontAlgn="b"/>
                      <a:r>
                        <a:rPr lang="en-US" sz="1400" u="none" strike="noStrike" dirty="0" smtClean="0">
                          <a:effectLst/>
                          <a:latin typeface="+mj-lt"/>
                        </a:rPr>
                        <a:t>8,000 </a:t>
                      </a:r>
                      <a:endParaRPr lang="en-US" sz="1400" b="0" i="0" u="none" strike="noStrike" dirty="0">
                        <a:solidFill>
                          <a:srgbClr val="000000"/>
                        </a:solidFill>
                        <a:effectLst/>
                        <a:latin typeface="+mj-lt"/>
                      </a:endParaRPr>
                    </a:p>
                  </a:txBody>
                  <a:tcPr marL="9358" marR="9358" marT="9358" marB="0" anchor="ctr">
                    <a:noFill/>
                  </a:tcPr>
                </a:tc>
              </a:tr>
            </a:tbl>
          </a:graphicData>
        </a:graphic>
      </p:graphicFrame>
      <p:sp>
        <p:nvSpPr>
          <p:cNvPr id="17" name="Right Brace 1"/>
          <p:cNvSpPr>
            <a:spLocks/>
          </p:cNvSpPr>
          <p:nvPr/>
        </p:nvSpPr>
        <p:spPr bwMode="auto">
          <a:xfrm flipH="1">
            <a:off x="2316872" y="1505727"/>
            <a:ext cx="342900" cy="4936784"/>
          </a:xfrm>
          <a:prstGeom prst="rightBrace">
            <a:avLst>
              <a:gd name="adj1" fmla="val 57454"/>
              <a:gd name="adj2" fmla="val 19949"/>
            </a:avLst>
          </a:prstGeom>
          <a:noFill/>
          <a:ln w="19050" algn="ctr">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solidFill>
                <a:schemeClr val="accent6">
                  <a:lumMod val="75000"/>
                </a:schemeClr>
              </a:solidFill>
            </a:endParaRPr>
          </a:p>
        </p:txBody>
      </p:sp>
      <p:sp>
        <p:nvSpPr>
          <p:cNvPr id="23" name="TextBox 3"/>
          <p:cNvSpPr txBox="1">
            <a:spLocks noChangeArrowheads="1"/>
          </p:cNvSpPr>
          <p:nvPr/>
        </p:nvSpPr>
        <p:spPr bwMode="auto">
          <a:xfrm>
            <a:off x="285750" y="55543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eaLnBrk="1" hangingPunct="1"/>
            <a:r>
              <a:rPr lang="en-US" sz="1800" dirty="0" smtClean="0">
                <a:solidFill>
                  <a:schemeClr val="tx1">
                    <a:lumMod val="50000"/>
                    <a:lumOff val="50000"/>
                  </a:schemeClr>
                </a:solidFill>
                <a:latin typeface="Arial" pitchFamily="34" charset="0"/>
                <a:cs typeface="Arial" pitchFamily="34" charset="0"/>
              </a:rPr>
              <a:t>Working with the most competitive brands in lifestyle CPG, we’ve develop insights by demographic about your customer’s life</a:t>
            </a:r>
            <a:endParaRPr lang="en-US" sz="1800" dirty="0">
              <a:solidFill>
                <a:schemeClr val="tx1">
                  <a:lumMod val="50000"/>
                  <a:lumOff val="50000"/>
                </a:schemeClr>
              </a:solidFill>
              <a:latin typeface="Arial" pitchFamily="34" charset="0"/>
              <a:cs typeface="Arial" pitchFamily="34" charset="0"/>
            </a:endParaRPr>
          </a:p>
        </p:txBody>
      </p:sp>
      <p:sp>
        <p:nvSpPr>
          <p:cNvPr id="25" name="TextBox 24"/>
          <p:cNvSpPr txBox="1"/>
          <p:nvPr/>
        </p:nvSpPr>
        <p:spPr>
          <a:xfrm>
            <a:off x="285750" y="27210"/>
            <a:ext cx="7484268" cy="584775"/>
          </a:xfrm>
          <a:prstGeom prst="rect">
            <a:avLst/>
          </a:prstGeom>
        </p:spPr>
        <p:txBody>
          <a:bodyPr vertOverflow="overflow" horzOverflow="overflow" wrap="square" lIns="91440" tIns="45720" rIns="91440" bIns="45720" numCol="1" rtlCol="0">
            <a:spAutoFit/>
          </a:bodyPr>
          <a:lstStyle/>
          <a:p>
            <a:pPr lvl="0" fontAlgn="base"/>
            <a:r>
              <a:rPr lang="en-US" sz="3200" b="1" dirty="0" smtClean="0">
                <a:solidFill>
                  <a:schemeClr val="accent6"/>
                </a:solidFill>
                <a:latin typeface="Arial" pitchFamily="34" charset="0"/>
                <a:cs typeface="Arial" pitchFamily="34" charset="0"/>
              </a:rPr>
              <a:t>Lifestyle = CPG, Mindset &amp; Segments</a:t>
            </a:r>
            <a:endParaRPr lang="en-US" sz="3200" b="1" dirty="0">
              <a:solidFill>
                <a:schemeClr val="accent6"/>
              </a:solidFill>
              <a:latin typeface="Arial" pitchFamily="34" charset="0"/>
              <a:cs typeface="Arial" pitchFamily="34" charset="0"/>
            </a:endParaRPr>
          </a:p>
        </p:txBody>
      </p:sp>
      <p:sp>
        <p:nvSpPr>
          <p:cNvPr id="2" name="AutoShape 12" descr="data:image/jpeg;base64,/9j/4AAQSkZJRgABAQAAAQABAAD/2wCEAAkGBwgHBhEIBwgSFRUXFx4bGBgVFx8dHhcgGyQiHRwfGxshKCggIBwxHB8fLT0hKCksLy4wHiIzOjMtNygtLi0BCgoKBQUFDgUFDisZExkrKysrKysrKysrKysrKysrKysrKysrKysrKysrKysrKysrKysrKysrKysrKysrKysrK//AABEIAIMBgAMBIgACEQEDEQH/xAAcAAEAAwEAAwEAAAAAAAAAAAAABQcIBgEDBAL/xABREAABAgQBBAwICggEBwEAAAAAAQIDBAURBgcSIbEIEzE0NjdBcXJzdLIzUYGRk7PD0RQVIjJSVVZhkqIWF0JTYqHB0kRUZMIkRWOC0+HwI//EABQBAQAAAAAAAAAAAAAAAAAAAAD/xAAUEQEAAAAAAAAAAAAAAAAAAAAA/9oADAMBAAIRAxEAPwC8SEm6HPTEy6NDxNOw0VboxjZfNb9yZ0Jzrc6qTYAz7lNxni3CWKnUqnYjjOYjGOvEhwVddyXXSkNEt5DlP1s45+vl9FC/sJDL5xiROqh6iuQNK4fpGOq3QJaqsx8rNuhNfmrJwlzc5L2vdL89j5K1RMrklDWJTMUQphET5qQ4bHrzI5mb+Y7fJ1wDp3ZofdQ6IDLM9lMyh06bfKT1WiQ4jVs5r4MJFRfvRWFp5C8VVvFEvOvrs8sVYboaMu1jc3OR9/moniTd8RJ5X8DwMU0F85LQU+FQWq6G5E0vamlYa+NF028S8635PYz70qPShangXYAAAAAAACKqlMn5yYSJKV+YgNtbMhsguRV06bxIbnX8ttG4VhlaxHijArpRKdiOLE27bM7bYMDRmZlrZsNv0l3b8hchRmyZ8JTeaP7IDjP1xY4+tm+hhf2lr5MJ7EeM8Nuqk/iePDckVzLQoUvazUat/lQnLfT4zNZpTY8cA39pf3WAd/SZCckc/wCGViNMXtbbWwm5lr3ttbGXvdN2+4lraSQAAAAAAAAAAHxVOXn47WpT59sJU3VWGj7/AM0sfaAK8yi1fEuD8Nuq0CrQoio9rc10uiJ8r70cVV+vDGH+m9Ev9xaOX7i8f10PWpmMDQuS3GeKMcx5mHMT8GFtSMVM2BnZ2dneN33Fl0+Uq0GYz56rNitt81IKM08i52cvmsU1saN+1DoQtby+AAAAAAAAAAAA9cwkVYDkl3NR9lzVciqiLyXRFRVS/JdCG2rFf+dkPQRf/IToAz7Gy816FGdDWkyuhVT9vk/7j3UzLfiOp1KDT5ekymfFiNhtzleiXeqNS633LqU/O78idJdZKYI4aU7tUH1jQNGTE/lOhNvDotNf9zYr/wDdZDksQZTsfYcTOrOEoUNv0vlOZzZ7XK2/3XLpPXHgwpiC6DMQmua5LOa5EVFRd1FRdCoBn79ftd+qJX8/9xdmDqvGr2GJaqzMNrXRWI5UbeyX8V9Jn/LPgGFhSoMqNKYqS0ZVTN/dP3c3oql1TmVORC78lvF7T+pT+oHVAADMWXzjEidVD1FcljZfOMSJ1UPUVyBsHJ1wDp3ZofdQ6I53J1wDp3ZofdQ6IAVnknpTaJiqvU+G1Ea2Yhq1E5GvR72p5GuQsw5agy7YGPKs9qfPZKuX8MRmpoHUgAAAAAAAFGbJnwlN5o/si8yjNkz4Sm80f2QFHmlNjxwDf2l/dYZrNKbHjgG/tL+6wCzwAAAAAAAAAAAAFcZfuLx/XQ9amYzTmX7i8f10PWpmMC69jRv2odCFreXwUPsaN+1DoQtby+AAAAAAAAAAAAAADEc7vyJ0l1kpgjhpTu1QfWNIud35E6S6yUwRw0p3aoPrGgbIAAHK5UKO2t4EnJXNu5sNYjLbudD+Wlue1vKoyW8XtP6lP6nTxYbYsJ0N6aFRUXynN5M4awcByMJ262FZfIqoB04AAzFl84xInVQ9RXJY2XzjEidVD1FcgbBydcA6d2aH3UOiVbJdTncnXAOndmh91CcnHpDlHvdyNVfMgH7gxYceE2LBiI5rkRUc1boqLpRUVNCpblPjlqYyBWY9SSIqrFZDYreRNqz7KnLdc9fMh8OA+A9O7JB9W0nQAAAAAAAABRmyZ8JTeaP7IvMozZM+EpvNH9kBR5pTY8cA39pf3WGazSmx44Bv7S/usAs8AAAAAAAAAAAABXGX7i8f10PWpmM05l+4vH9dD1qZjAuvY0b9qHQha3l8FD7GjftQ6ELW8vgAAAAAAAAAAAAAAxHO78idJdZKYI4aU7tUH1jSLnd+ROkuslMEcNKd2qD6xoGyACBxfFfCl5Xa3ql5yAmhbXRXpdOa3IBPEbh2nxKVRoclGc1Vbf5u5pcqpu25FJIAAABmLL5xiROqh6iuSxsvnGJE6qHqK5A2Dk64B07s0PuoeMolUZRsETs459l2lzWr/E9Mxn5nIczhnH+GcP4FkIdTqGa5JeGmakN6qqo1NCWS38ypsqWUqNjSI2TkYLoUqxc5GutnRHfSfa6JZNxqKu6q3XRYNDYGS2Cqeif5WD3Gk4QmB+BdP7LB7jSbAAAAAAAAAFGbJnwlN5o/si8yjNkz4Sm80f2QFHmlNjxwDf2l/dYZrNKbHjgG/tL+6wCzwAAAAAAAAAAAAFcZfuLx/XQ9amYzTmX7i8f10PWpmMC69jRv2odCFreXwUPsaN+1DoQtby+AAAAAAAAAAAAAADEc7vyJ0l1kpgjhpTu1QfWNIud35E6S6yTwSqJjOnqq/wCKg+saBsk4rKLPsg1OjSOf8qJPw3W8bYaLf8zmk5XMV0Ggy6xqpVYLLJ83ORXL0WJdy+RCh1xpFxrlep84kNWQWR2NgsXdRt7qrraM5V3bbmhNNrqGkQAAAAGYsvnGJE6qHqK5LGy+cYkTqoeorkDX+T5jIuAKeyKxFRZaHdFS6L8lOQq7Lbk3kJCnLiTD8s2EjVRI0JiWbZy2R7G7jdNkVE0ab6LLe08nXAOndmh91D7cVyTalhicknftwIjeZVatl84HpwPwLp/ZYPcaTZB4FXOwTTl/0sHuNJwAAAAAAAAAUZsmfCU3mj+yLzKM2TPhKbzR/ZAUeaU2PHAN/aX91hms0pseOAb+0v7rALPAAAAAAAAAAAAAVxl+4vH9dD1qZjNOZfuLx/XQ9amYwLr2NG/ah0IWt5fBQ+xo37UOhC1vL4AAAAAAAAAAAAAAMRzu/InSXWSODoMKYxdIQJiG1zXTMJHNciKjkV7UVFRdCoqchHTu/InSXWSmCOGlO7VB9Y0DTNayZ4Pq8usKJRYUJeR8BqQ3NXxpm2ReZUVPuKWlsHzODMrshT4z89jo7HQolrZ7VdbT4nIuhU8u4qGmDh8o1PZGq9FqGZ8qHPsbfxNiIt/zMaB3AAAAADMWXzjEidVD1FcljZfOMSJ1UPUVyBsHJ1wDp3ZofdQn47c+C5tt1FIDJ1wDp3ZofdQ6ICIwhKR5DCcjJzcPNfDl4THt+i5rERU0aN1CXB87p2XbUGyCxP8A9HMV6NsulrVRqrfc3XJovfSB9AAAAAAAABRmyZ8JTeaP7IvMozZM+EpvNH9kBR5pTY8cA39pf3WGazSmx44Bv7S/usAs8AAAeiZnJeVfDZMRUasR+Yz+J1ldZPI1V8h7wAAAAAAAAK4y/cXj+uh61MxmnMv3F4/roetTMYF17GjftQ6ELW8vgofY0b9qHQha3l8AAD1TczAk5Z0zNxmsY1FVznLZGom6qryIB7QAAAAAAAAABiOd35E6S6yUwRw0p3aoPrGkXO78idJdZKYI4aU7tUH1jQNkEBjGGsSXlM1qracl10JufLS6+YnwAAPyyIyJfa3otlstlvZU3UX7wP0AAMxZfOMSJ1UPUVyWNl84xInVQ9RXIGwcnXAOndmh91DojncnXAOndmh91DogBzUSMjspMOBytkHr+KKxP9p0pXVEqTahltn4bNyDJthX5nNev5nqnkAsUAAAAAAAAozZM+EpvNH9kXmUZsmfCU3mj+yAo80pseOAb+0v7rDNZpTY8cA39pf3WAWeAAOaxe+1TpLL7s7qgxv/AEdKV7japouUuhUpj0vnRYrk5dLFaxebQ/zFhAAAAAAAAAVxl+4vH9dD1qZjNOZfuLx/XQ9amYwLr2NG/ah0IWt5fBQ+xo37UOhC1vL4AHOZRYqQsDzrl5YSt/EqN/qdGV/luqDZPBPwdV0xo8JieRyRF/kz+YFgAAAAAAAAAADEc7vyJ0l1kpgjhpTu1QfWNIud35E6S6yUwRw0p3aoPrGgbIAAA53BkVsaFOvav+Njp+F2auo6B72w2K962REuq+KxxGR2d+MsKRJ/97NR3/jerv6gdyAQs1i3DknMulpuuSzHtWzmuitRWr4lRV0KBnzL5xiROqh6iuSwMtM1Aq+OXzdLjNjQ1hsRHw1zm3RNKXTQcJ8Gj/uH/hUDXmTrgHTuzQ+6h0RVmEMpmGKThGTkZyZi7ZDgMa5qQIi2VqIipfNsun7z0VrLjToENzaLRZmK7kWIiMbz6M5y81kA7/GWJZPClAiVSecmhLMbfTEevzWp/wDaERV5Cmtj5Nxp/HE9OzT7viQXPcvjc6I1VXzqV9i7EdfxdUEnKyrlslmMa1UZDRd1Gt0+dbqtkuuhDvdjjCiQ8VTW2Q1T/h+VLftsA0IAAAAAAAAUZsmfCU3mj+yLgqWIaJSo6S9UrEtBeqXRsWKxiqi6L2cqLa6Lp+4pHZDVmlVd9P8AimpQI2akbO2qI1+bfa7XzVW17L5lAp00pseOAb+0v7rDNZoDIXiOh0nBL4FUrEtBf8IeubEita6ytZZbKt7aF0gXGeuYjwpWXdMTERGsa1XOc5bI1E0qqryIiHG1jKtg2lw1VaskV1tDYCK9V5nJ8hPK5Clso2VWoYuhrT5KEsCVvpbe74ltzPVNFv4U0X3VXRYJKiYlXFeXWXqbVXa9scyEi8jGscjea+l1uRXKaNMm5IOMiQ6bu441kAAAAAAAD0zM3LSqIs1MMZfcznIl+a4FfZfuLx/XQ9amYzSeXeoSUzgB8OXnITl22Hoa9FXdXkRTNgF17GjftQ6ELW8vgoDY5TkrJzdQdNzLGIrYVs9yNvpf4y3ahjvCdOYr5rEMto3UZER7vwsu7+QHRGdMt+KYdZxhBpMnEvDlnWcqLoWI5Uz+fNRET7lziUx/lt+FSzqfhBj252h0w9LLb/pt3UX+JdKciItlSmpNbzsNVX9tNYG3AAAAAAAAAABiOd35E6S6yUwRw0p3aoPrGkXO78idJdZI4Niw4GL5CLGiI1rZmCrnOWyIiPaqqqroRLcoGywQMfGmFoCXi4jk/JHYq+ZFucfiXLZhumwXMo+fNRNKJmorWIv3vciKqdFFv4wPvy04oh4ewdEloURNumUWGxOVGroiO5katr+NzT0ZA+LuH1sTWZ4xPiKpYoqzqnV42c9dCImhrGpuNanI1L61W6qqmh8gfF3D62JrAsYAAAAAAAAAAAAAAAAAAflWNct3NQ8bWz6CeYADztbPoJ5jxtbPoJ5gAPO1s+gnmG1s+gnmPAA8oxiLdGp5j9AAAAAAAA9EzKS02iJNS7H23M9qLbmueQB8/wAT0tP+WwPRt9x5+KKZ9XQPRt9wAHj4npf1bA9G33Hn4npn1dA9G33AAPiimfV0D0bfcPiimfV0H0bfcAB9oAAAAAAAPXMQIUzLul5iGjmORWua5Lo5F0KipyoqEJ+hWFvs9Keib7jyAPx+g2E/s3J+hZ7h+g2E/s3J+hZ7gAH6DYT+zcn6FnuH6DYT+zcn6FnuAAfoNhP7NyfoWe4l6bTZGlSvwWmSkOEy6rmw2o1LrurZNB4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4" descr="data:image/jpeg;base64,/9j/4AAQSkZJRgABAQAAAQABAAD/2wCEAAkGBwgHBhEIBwgSFRUXFx4bGBgVFx8dHhcgGyQiHRwfGxshKCggIBwxHB8fLT0hKCksLy4wHiIzOjMtNygtLi0BCgoKBQUFDgUFDisZExkrKysrKysrKysrKysrKysrKysrKysrKysrKysrKysrKysrKysrKysrKysrKysrKysrK//AABEIAIMBgAMBIgACEQEDEQH/xAAcAAEAAwEAAwEAAAAAAAAAAAAABQcIBgEDBAL/xABREAABAgQBBAwICggEBwEAAAAAAQIDBAURBgcSIbEIEzE0NjdBcXJzdLIzUYGRk7PD0RQVIjJSVVZhkqIWF0JTYqHB0kRUZMIkRWOC0+HwI//EABQBAQAAAAAAAAAAAAAAAAAAAAD/xAAUEQEAAAAAAAAAAAAAAAAAAAAA/9oADAMBAAIRAxEAPwC8SEm6HPTEy6NDxNOw0VboxjZfNb9yZ0Jzrc6qTYAz7lNxni3CWKnUqnYjjOYjGOvEhwVddyXXSkNEt5DlP1s45+vl9FC/sJDL5xiROqh6iuQNK4fpGOq3QJaqsx8rNuhNfmrJwlzc5L2vdL89j5K1RMrklDWJTMUQphET5qQ4bHrzI5mb+Y7fJ1wDp3ZofdQ6IDLM9lMyh06bfKT1WiQ4jVs5r4MJFRfvRWFp5C8VVvFEvOvrs8sVYboaMu1jc3OR9/moniTd8RJ5X8DwMU0F85LQU+FQWq6G5E0vamlYa+NF028S8635PYz70qPShangXYAAAAAAACKqlMn5yYSJKV+YgNtbMhsguRV06bxIbnX8ttG4VhlaxHijArpRKdiOLE27bM7bYMDRmZlrZsNv0l3b8hchRmyZ8JTeaP7IDjP1xY4+tm+hhf2lr5MJ7EeM8Nuqk/iePDckVzLQoUvazUat/lQnLfT4zNZpTY8cA39pf3WAd/SZCckc/wCGViNMXtbbWwm5lr3ttbGXvdN2+4lraSQAAAAAAAAAAHxVOXn47WpT59sJU3VWGj7/AM0sfaAK8yi1fEuD8Nuq0CrQoio9rc10uiJ8r70cVV+vDGH+m9Ev9xaOX7i8f10PWpmMDQuS3GeKMcx5mHMT8GFtSMVM2BnZ2dneN33Fl0+Uq0GYz56rNitt81IKM08i52cvmsU1saN+1DoQtby+AAAAAAAAAAAA9cwkVYDkl3NR9lzVciqiLyXRFRVS/JdCG2rFf+dkPQRf/IToAz7Gy816FGdDWkyuhVT9vk/7j3UzLfiOp1KDT5ekymfFiNhtzleiXeqNS633LqU/O78idJdZKYI4aU7tUH1jQNGTE/lOhNvDotNf9zYr/wDdZDksQZTsfYcTOrOEoUNv0vlOZzZ7XK2/3XLpPXHgwpiC6DMQmua5LOa5EVFRd1FRdCoBn79ftd+qJX8/9xdmDqvGr2GJaqzMNrXRWI5UbeyX8V9Jn/LPgGFhSoMqNKYqS0ZVTN/dP3c3oql1TmVORC78lvF7T+pT+oHVAADMWXzjEidVD1FcljZfOMSJ1UPUVyBsHJ1wDp3ZofdQ6I53J1wDp3ZofdQ6IAVnknpTaJiqvU+G1Ea2Yhq1E5GvR72p5GuQsw5agy7YGPKs9qfPZKuX8MRmpoHUgAAAAAAAFGbJnwlN5o/si8yjNkz4Sm80f2QFHmlNjxwDf2l/dYZrNKbHjgG/tL+6wCzwAAAAAAAAAAAAFcZfuLx/XQ9amYzTmX7i8f10PWpmMC69jRv2odCFreXwUPsaN+1DoQtby+AAAAAAAAAAAAAADEc7vyJ0l1kpgjhpTu1QfWNIud35E6S6yUwRw0p3aoPrGgbIAAHK5UKO2t4EnJXNu5sNYjLbudD+Wlue1vKoyW8XtP6lP6nTxYbYsJ0N6aFRUXynN5M4awcByMJ262FZfIqoB04AAzFl84xInVQ9RXJY2XzjEidVD1FcgbBydcA6d2aH3UOiVbJdTncnXAOndmh91CcnHpDlHvdyNVfMgH7gxYceE2LBiI5rkRUc1boqLpRUVNCpblPjlqYyBWY9SSIqrFZDYreRNqz7KnLdc9fMh8OA+A9O7JB9W0nQAAAAAAAABRmyZ8JTeaP7IvMozZM+EpvNH9kBR5pTY8cA39pf3WGazSmx44Bv7S/usAs8AAAAAAAAAAAABXGX7i8f10PWpmM05l+4vH9dD1qZjAuvY0b9qHQha3l8FD7GjftQ6ELW8vgAAAAAAAAAAAAAAxHO78idJdZKYI4aU7tUH1jSLnd+ROkuslMEcNKd2qD6xoGyACBxfFfCl5Xa3ql5yAmhbXRXpdOa3IBPEbh2nxKVRoclGc1Vbf5u5pcqpu25FJIAAABmLL5xiROqh6iuSxsvnGJE6qHqK5A2Dk64B07s0PuoeMolUZRsETs459l2lzWr/E9Mxn5nIczhnH+GcP4FkIdTqGa5JeGmakN6qqo1NCWS38ypsqWUqNjSI2TkYLoUqxc5GutnRHfSfa6JZNxqKu6q3XRYNDYGS2Cqeif5WD3Gk4QmB+BdP7LB7jSbAAAAAAAAAFGbJnwlN5o/si8yjNkz4Sm80f2QFHmlNjxwDf2l/dYZrNKbHjgG/tL+6wCzwAAAAAAAAAAAAFcZfuLx/XQ9amYzTmX7i8f10PWpmMC69jRv2odCFreXwUPsaN+1DoQtby+AAAAAAAAAAAAAADEc7vyJ0l1kpgjhpTu1QfWNIud35E6S6yTwSqJjOnqq/wCKg+saBsk4rKLPsg1OjSOf8qJPw3W8bYaLf8zmk5XMV0Ggy6xqpVYLLJ83ORXL0WJdy+RCh1xpFxrlep84kNWQWR2NgsXdRt7qrraM5V3bbmhNNrqGkQAAAAGYsvnGJE6qHqK5LGy+cYkTqoeorkDX+T5jIuAKeyKxFRZaHdFS6L8lOQq7Lbk3kJCnLiTD8s2EjVRI0JiWbZy2R7G7jdNkVE0ab6LLe08nXAOndmh91D7cVyTalhicknftwIjeZVatl84HpwPwLp/ZYPcaTZB4FXOwTTl/0sHuNJwAAAAAAAAAUZsmfCU3mj+yLzKM2TPhKbzR/ZAUeaU2PHAN/aX91hms0pseOAb+0v7rALPAAAAAAAAAAAAAVxl+4vH9dD1qZjNOZfuLx/XQ9amYwLr2NG/ah0IWt5fBQ+xo37UOhC1vL4AAAAAAAAAAAAAAMRzu/InSXWSODoMKYxdIQJiG1zXTMJHNciKjkV7UVFRdCoqchHTu/InSXWSmCOGlO7VB9Y0DTNayZ4Pq8usKJRYUJeR8BqQ3NXxpm2ReZUVPuKWlsHzODMrshT4z89jo7HQolrZ7VdbT4nIuhU8u4qGmDh8o1PZGq9FqGZ8qHPsbfxNiIt/zMaB3AAAAADMWXzjEidVD1FcljZfOMSJ1UPUVyBsHJ1wDp3ZofdQn47c+C5tt1FIDJ1wDp3ZofdQ6ICIwhKR5DCcjJzcPNfDl4THt+i5rERU0aN1CXB87p2XbUGyCxP8A9HMV6NsulrVRqrfc3XJovfSB9AAAAAAAABRmyZ8JTeaP7IvMozZM+EpvNH9kBR5pTY8cA39pf3WGazSmx44Bv7S/usAs8AAAeiZnJeVfDZMRUasR+Yz+J1ldZPI1V8h7wAAAAAAAAK4y/cXj+uh61MxmnMv3F4/roetTMYF17GjftQ6ELW8vgofY0b9qHQha3l8AAD1TczAk5Z0zNxmsY1FVznLZGom6qryIB7QAAAAAAAAABiOd35E6S6yUwRw0p3aoPrGkXO78idJdZKYI4aU7tUH1jQNkEBjGGsSXlM1qracl10JufLS6+YnwAAPyyIyJfa3otlstlvZU3UX7wP0AAMxZfOMSJ1UPUVyWNl84xInVQ9RXIGwcnXAOndmh91DojncnXAOndmh91DogBzUSMjspMOBytkHr+KKxP9p0pXVEqTahltn4bNyDJthX5nNev5nqnkAsUAAAAAAAAozZM+EpvNH9kXmUZsmfCU3mj+yAo80pseOAb+0v7rDNZpTY8cA39pf3WAWeAAOaxe+1TpLL7s7qgxv/AEdKV7japouUuhUpj0vnRYrk5dLFaxebQ/zFhAAAAAAAAAVxl+4vH9dD1qZjNOZfuLx/XQ9amYwLr2NG/ah0IWt5fBQ+xo37UOhC1vL4AHOZRYqQsDzrl5YSt/EqN/qdGV/luqDZPBPwdV0xo8JieRyRF/kz+YFgAAAAAAAAAADEc7vyJ0l1kpgjhpTu1QfWNIud35E6S6yUwRw0p3aoPrGgbIAAA53BkVsaFOvav+Njp+F2auo6B72w2K962REuq+KxxGR2d+MsKRJ/97NR3/jerv6gdyAQs1i3DknMulpuuSzHtWzmuitRWr4lRV0KBnzL5xiROqh6iuSwMtM1Aq+OXzdLjNjQ1hsRHw1zm3RNKXTQcJ8Gj/uH/hUDXmTrgHTuzQ+6h0RVmEMpmGKThGTkZyZi7ZDgMa5qQIi2VqIipfNsun7z0VrLjToENzaLRZmK7kWIiMbz6M5y81kA7/GWJZPClAiVSecmhLMbfTEevzWp/wDaERV5Cmtj5Nxp/HE9OzT7viQXPcvjc6I1VXzqV9i7EdfxdUEnKyrlslmMa1UZDRd1Gt0+dbqtkuuhDvdjjCiQ8VTW2Q1T/h+VLftsA0IAAAAAAAAUZsmfCU3mj+yLgqWIaJSo6S9UrEtBeqXRsWKxiqi6L2cqLa6Lp+4pHZDVmlVd9P8AimpQI2akbO2qI1+bfa7XzVW17L5lAp00pseOAb+0v7rDNZoDIXiOh0nBL4FUrEtBf8IeubEita6ytZZbKt7aF0gXGeuYjwpWXdMTERGsa1XOc5bI1E0qqryIiHG1jKtg2lw1VaskV1tDYCK9V5nJ8hPK5Clso2VWoYuhrT5KEsCVvpbe74ltzPVNFv4U0X3VXRYJKiYlXFeXWXqbVXa9scyEi8jGscjea+l1uRXKaNMm5IOMiQ6bu441kAAAAAAAD0zM3LSqIs1MMZfcznIl+a4FfZfuLx/XQ9amYzSeXeoSUzgB8OXnITl22Hoa9FXdXkRTNgF17GjftQ6ELW8vgoDY5TkrJzdQdNzLGIrYVs9yNvpf4y3ahjvCdOYr5rEMto3UZER7vwsu7+QHRGdMt+KYdZxhBpMnEvDlnWcqLoWI5Uz+fNRET7lziUx/lt+FSzqfhBj252h0w9LLb/pt3UX+JdKciItlSmpNbzsNVX9tNYG3AAAAAAAAAABiOd35E6S6yUwRw0p3aoPrGkXO78idJdZI4Niw4GL5CLGiI1rZmCrnOWyIiPaqqqroRLcoGywQMfGmFoCXi4jk/JHYq+ZFucfiXLZhumwXMo+fNRNKJmorWIv3vciKqdFFv4wPvy04oh4ewdEloURNumUWGxOVGroiO5katr+NzT0ZA+LuH1sTWZ4xPiKpYoqzqnV42c9dCImhrGpuNanI1L61W6qqmh8gfF3D62JrAsYAAAAAAAAAAAAAAAAAAflWNct3NQ8bWz6CeYADztbPoJ5jxtbPoJ5gAPO1s+gnmG1s+gnmPAA8oxiLdGp5j9AAAAAAAA9EzKS02iJNS7H23M9qLbmueQB8/wAT0tP+WwPRt9x5+KKZ9XQPRt9wAHj4npf1bA9G33Hn4npn1dA9G33AAPiimfV0D0bfcPiimfV0H0bfcAB9oAAAAAAAPXMQIUzLul5iGjmORWua5Lo5F0KipyoqEJ+hWFvs9Keib7jyAPx+g2E/s3J+hZ7h+g2E/s3J+hZ7gAH6DYT+zcn6FnuH6DYT+zcn6FnuAAfoNhP7NyfoWe4l6bTZGlSvwWmSkOEy6rmw2o1LrurZNB4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26467" y="4154808"/>
            <a:ext cx="3877131" cy="276999"/>
          </a:xfrm>
          <a:prstGeom prst="rect">
            <a:avLst/>
          </a:prstGeom>
        </p:spPr>
        <p:txBody>
          <a:bodyPr wrap="square">
            <a:spAutoFit/>
          </a:bodyPr>
          <a:lstStyle/>
          <a:p>
            <a:pPr algn="ctr"/>
            <a:r>
              <a:rPr lang="en-US" sz="1200" dirty="0" smtClean="0"/>
              <a:t>Routinely Sourced by the Media:</a:t>
            </a:r>
            <a:endParaRPr lang="en-US" sz="1200" dirty="0"/>
          </a:p>
        </p:txBody>
      </p:sp>
      <p:pic>
        <p:nvPicPr>
          <p:cNvPr id="2058" name="Picture 10" descr="https://encrypted-tbn1.gstatic.com/images?q=tbn:ANd9GcQD9bnh2SMWvVQ5XHp3khTjGvbEsdh5T5jzvG4pAxgFi45bOofXP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4575" y="4401260"/>
            <a:ext cx="488519" cy="23298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6" descr="data:image/jpeg;base64,/9j/4AAQSkZJRgABAQAAAQABAAD/2wCEAAkGBxQHBhUUEhMVFhUXGRgUGBgYDRsgGxweGhogHxsYFh0fJSggHB4mHh4gITEiJTUrLi4uIh81ODMsNygtLiwBCgoKDg0OGxAQGjMkICQyMDAuLDU3NywsLCwvOC4wLCwsLCwtNCwsLCwsLCwsLCwsLCwsLCwsNCwsLCwsLCwsLP/AABEIAI4BYwMBEQACEQEDEQH/xAAcAAEAAgMBAQEAAAAAAAAAAAAABgcDBAUCAQj/xABLEAAABAIECwYBCAcGBwAAAAAAAQIDBBEFFyFUBhIWMVFTkZKT0dIHExVBUpRhIjIzcXOBobIUIzQ1NmJyQoKxs8HCJENEY8Ph8P/EABoBAQADAQEBAAAAAAAAAAAAAAADBAUCAQb/xAAyEQABAwEFBgUEAwEBAQAAAAAAAQIDUhEUFVGhBBJhgZHwEyEx0eEFM0FxMrHBIiPx/9oADAMBAAIRAxEAPwDhj6s+ZAAAAAAAAAAAAmXZV/E6vsV/nQKH1H7KftP9Luwfe5L/AIWPhV/DMT9i7+Qxk7N95n7Q09p+y/8ASlDD6U+fAAAAAAAAAAAAADI08plU0qUk9KVGR/gPFRF9UPUVU9FO7RWGcZRqik6bifS78r8fnFtFaTY4X/iz9eXwWI9rlZ+bf33aWJgzhsxTaiQr9U6eZCjsV/Qrz+o5GMraNifF5p5p36mlBtbJPJfJe/QlAplsACCdrn7mZ+1/2KGl9M+479f6hn/Uf4N/f+KVaNkyQAAAAAAAAkGAtJ+F4StmZySv9Ur6l5j+5WL+Iq7ZF4kK8PPvkWdlk3JU4+XfMu0fPG6AAAAAABRmGNJ+LYRurI5pI+7R/SiyZfWc1fePo9lj8OJE59TA2mTflVeXQ4osEAAAAAAAAAWBgn+4G/rX/mKGXtP3V5f0aWy/aTn/AGpL8jYG7I2q5ijfJ6i5dYaRkbA3ZG1XML5PULrDSMjYG7I2q5hfJ6hdYaRkbA3ZG1XML5PULrDSMjYG7I2q5hfJ6hdYaRkbA3ZG1XML5PULrDSMjYG7I2q5hfJ6hdYaRkbA3ZG1XML5PULrDSbdG4Pw1FxGOyylCjI0zIzzGZHK0/gQ4k2iSRLHLadsgjYtrUsN+JYTFQ6kLKaVEaVFpIykZCJrlatqEjkRyWKcXI2BuyNquYsXyeogusNIyNgbsjarmF8nqF1hpGRsDdkbVcwvk9QusNIyNgbsjarmF8nqF1hpGRsDdkbVcwvk9QusNIyNgbsjarmF8nqF1hpGRsDdkbVcwvk9QusNIyNgbsjarmF8nqF1hpGRsDdkbVcwvk9QusNIyNgbsjarmF8nqF1hpGRsDdkbVcwvk9QusNIyNgiP9mRtVzC+T1C6w0ncQnEQRFmIpWmZ7TO0xWVbSwh6AGnSdFM0s0SX2yWRHjERzsOUp2fAxJHK+NbWrYcPja9LHJac3I2BuyNquYlvk9RFdYaRkbA3ZG1XML5PULrDSMjYG7I2q5hfJ6hdYaRkbA3ZG1XML5PULrDSMjYG7I2q5hfJ6hdYaRkbA3ZG1XML5PULrDSMjYIv+mRtVzC+T1C6w0neFYsAAAAAHxRYyZADhZGwN2RtVzFm+T1Fe6w0jI2BuyNquYXyeoXWGkZGwN2RtVzC+T1C6w0jI2BuyNquYXyeoXWGkZGwN2RtVzC+T1C6w0jI2BuyNquYXyeoXWGkZGwN2RtVzC+T1C6w0m7DUIxCsklDRJSU5ERn5nM/PSI3TPctqqSNiY1LEQrWsqL9DHCX1jXw2HNe+RlX+bh3zFZUX6GOEvrDDYc175C/zcO+YrKi/Qxwl9YYbDmvfIX+bh3zFZUX6GOEvrDDYc175C/zcO+YrKi/Qxwl9YYbDmvfIX+bh3zFZUX6GOEvrDDYc175C/zcO+YrKi/Qxwl9YYbDmvfIX+bh3zFZUX6GOEvrDDYc175C/wA3DvmSDAjDB+nqZNp1LRJJtS/kIURzJSS81HZaKu17JHFHvNt9e/wWNl2qSWTddZ6e3El1NxaoCh3nUyxkNrWUysmlJmU/gKMLEfI1q/lULsr1ZG5yfhFKxrKi/Qxwl9Y2MNhzXvkZV/m4d8xWVF+hjhL6ww2HNe+Qv83DvmKyov0McJfWGGw5r3yF/m4d8xWVF+hjhL6ww2HNe+Qv83DvmKyov0McJfWGGw5r3yF/m4d8xWVF+hjhL6ww2HNe+Qv83DvmKyov0McJfWGGw5r3yF/m4d8xWVF+hjhL6ww2HNe+Qv8ANw75isqL9DHCX1hhsOa98hf5uHfMVlRfoY4S+sMNhzXvkL/Nw75isqL9DHCX1hhsOa98hf5uHfMVlRfoY4S+sMNhzXvkL/Nw75isqL9DHCX1hhsOa98hf5uHfMnmBlPnhDROOoiJxKjQskzlPORlOZyMjL75jM2uDwX2J6fg0dmn8Vlq+v5MGHdPu4P0e2tokGal4h46TMpYpnZIytsHexwNmcqOyOdrmdE1FbmQqsqL9DHCX1jQw2HNe+RQv83DvmKyov0McJfWGGw5r3yF/m4d8xWVF+hjhL6ww2HNe+Qv83DvmKyov0McJfWGGw5r3yF/m4d8xWVF+hjhL6ww2HNe+Qv83DvmKyov0McJfWGGw5r3yF/m4d8xWVF+hjhL6ww2HNe+Qv8ANw75kpwEwtcp+IcbeJBKSRLTiJMplOSpzM8xy2iltmyNhRHN9C3sm0ulVUd6kyFAvAAABB8OMMnaDpNLTBNmeJjLx0mec7CKRl5FP7yGjsmxtlYrn2lDatqdG5GssI5WVF+hjhL6xbw2HNe+RVv83DvmKyov0McJfWGGw5r3yF/m4d8xWVF+hjhL6ww2HNe+Qv8ANw75isqL9DHCX1hhsOa98hf5uHfMVlRfoY4S+sMNhzXvkL/Nw75isqL9DHCX1hhsOa98hf5uHfMVlRfoY4S+sMNhzXvkL/Nw75kpoPCl6PotDi0t4x405IOVijLSegUptlYx6tS0uQ7Q97EcpwKsHte3uKFrE2UqVsOfUgqwe17e4oMTZSow59SCrB7Xt7igxNlKjDn1IKsHte3uKDE2UqMOfUgqwe17e4oMTZSow59SCrB7Xt7igxNlKjDn1IKsHte3uKDE2UqMOfUgqwe17e4oMTZSow59SHdwOwMcwfpY3VuoWRoUiSUmR2mk52/UK21bY2Zm6iWeZY2bZHRP3lW3yJRTEIdIUS60RkRuNrQRnmLGSZTMU4n7j0dkpblZvsVuaFdVYPa9vcUNXE2UqZmHPqQVYPa9vcUGJspUYc+pBVg9r29xQYmylRhz6kFWD2vb3FBibKVGHPqQVYPa9vcUGJspUYc+pBVg9r29xQYmylRhz6kFWD2vb3FBibKVGHPqQVYPa9vcUGJspUYc+pBVg9r29xQYmylRhz6kFWD2vb3FBibKVGHPqQVYPa9vcUGJspUYc+pBVg9r29xQYmylRhz6kFWD2vb3FBibKVGHPqQkuBOC7uDjzuO6haXCTYlJlI0mdtvwP/AU9r2ps6JYllha2XZnQqtq22m1hrg8rCKBQhC0oNK8eaiM/wCyZSs+scbJtCQuVVS21DvaoFmaiItlikQqwe17e4oX8TZSpSw59SCrB7Xt7igxNlKjDn1IKsHte3uKDE2UqMOfUgqwe17e4oMTZSow59SCrB7Xt7igxNlKjDn1IKsHte3uKDE2UqMOfUgqwe17e4oMTZSow59SHUwawHfoOmkPd82ZFMlJJKrUmUjLbI/uIQ7RtzJY1Zuk0Gxvjejt4nozDQAAACvKbwBfpal3XjfbLHUZkWIqwisSX3JIiGrDt7I2IzdXyM2XYnvert5PM0asHte3uKEmJspUjw59SCrB7Xt7igxNlKjDn1IKsHte3uKDE2UqMOfUgqwe17e4oMTZSow59SCrB7Xt7igxNlKjDn1IKsHte3uKDE2UqMOfUgqwe17e4oMTZSow59SEkobBRdHUals3Emaca0kn5qM/9RTl2pr3q6wtxbMrGI20lopFsADlU3hCxQRo79Zpx8bFk2pU8WU/mkcs5CaHZ5JbdxPQhlnZFZvr6nMy/gdcr2znSJrhPlqhFfoc9F9hl/A65XtnOkLhPlqgv0Oei+wy/gdcr2znSFwny1QX6HPRfY79HRyKSgkutHNCrSPFMsxyzHb5Cs9jmOVrvVCyx6PbvN9DZHB0AAAAAABxaYwphqGi+7ecNK8UlSJpZ2GZkVpEZeRixFsssrd5qeRBJtMca7rl8zRy/gdcr2znSJLhPlqhHfoc9F9hl/A65XtnOkLhPlqgv0Oei+wy/gdcr2znSFwny1QX6HPRfYkrDpPspUm0lESis8jKZCoqKi2KWkW1LUPY8PQANSlKSbomCN15WKhMiM8UzzmRFYUzzmO443SO3W+pxJI2Nu870OFl/A65XtnOkWbhPlqhXv0Oei+wy/gdcr2znSFwny1QX6HPRfYZfwOuV7ZzpC4T5aoL9DnovsbtE4WQtLxndsuGpcjVI2VlYWe0yIhHLsksbd5yeRJHtMcjt1q+Z2xXJwAAAjT2HcEy8pKnVTSZpP8A4dzORyP+yLabDOqWomqFVdthRbFXRTxl/A65XtnOke3CfLVDy/Q56L7DL+B1yvbOdIXCfLVBfoc9F9hl/A65XtnOkLhPlqgv0Oei+wy/gdcr2znSFwny1QX6HPRfYZfwOuV7ZzpC4T5aoL9DnovsdyiaUapeDJxlWMgzMp4plaWcjI5GQryROjduuTzLEcjZG7zfQ3BGdmhTNMM0JDEt9eKk1YpfIM5nIzlIiM8xGJYoXyrYxCOWVkaWuU42X8Drle2c6RPcJ8tUIL9DnovsMv4HXK9s50hcJ8tUF+hz0X2GX8Drle2c6QuE+WqC/Q56L7DL+B1yvbOdIXCfLVBfoc9F9hl/A65XtnOkLhPlqgv0Oei+xlhsOIKKiUoS6o1LUlCS/R3CmajkRTNMitMeO2GZqKqp6cUPW7ZC5URF9eCkjFQtAAAAAAAV32tQ633YbEQtUienioM5T7vPIav01yIjrVy/0zPqDVVW2Jn/AIV/4e9qXeArkNTxGZp1M7cdkvRR4e9qXeArkHiMzTqNx2S9FHh72pd4CuQeIzNOo3HZL0UubAVs2sE2CURkZEqZGUj+eecjHz+2KizOVDc2VFSFtp3hWLAAAAAAAFUdp8I49hKRpbWou6QU0tqMvnLssIbf097UhsVfz7GPtzXLLaifhP8ASJeHval3gK5C94jM06lPcdkvRR4e9qXeArkHiMzTqNx2S9FPh0e9L6F3gK5B4jM06jcdkvRS+qILFolkjsPu0flIfMy/zX9qfQx/xQ2xwdgARrtFaU9gk6SUmo5t2EkzP6RPkQt7CqJOirx/oq7airCtnD+yoPD3tS7wFchveIzNOpi7jsl6KPD3tS7wFcg8RmadRuOyXoo8Pe1LvAVyDxGZp1G47Jeik17LKLWil3HVoUkkt4hYyDKZrOdk9BJ/EZ31GVNxGovqv9f/AEv7BGu+rlT0T+//AIWeMc1QAAAoSk4B06Tdk079I4f0KvWfwH00cjNxPNPRPyfPSMdvu8l9V/BreHval3gK5DvxGZp1ONx2S9FHh72pd4CuQeIzNOo3HZL0UeHval3gK5B4jM06jcdkvRR4e9qXeArkHiMzTqNx2S9FHh72pd4CuQeIzNOo3HZL0Un3ZU+5DPusOIWlKiJ1JqaURTKxRTMs5li7DGZ9Ra1yI9F4Gj9PVyKrVTiWMMk0yr+1F5yNpZDSG3FIaTMzS0oyNS8+YpHJJFtMbP05GtYrlVLV/pDJ29XOejURbEIX4e9qXeArkNDxGZp1KO47Jeijw97Uu8BXIPEZmnUbjsl6KPD3tS7wFcg8RmadRuOyXoo8Pe1LvAVyDxGZp1G47Jeijw97Uu8BXIPEZmnUbjsl6Kb1AwLqadhzNpwiJ5ozM2VSKTibTsEUz2+G7zT0X+iSJjvEb5L6p+OJew+bPoAAAAAAAAAAAAAAAAAAAAAAAAAAAAAAAAAAAAAAAAAAAAAAAAAAAAAAAAAAAAAAAAAAAAAAAAAAAAAAAAAAK87WItyFdhu7cWiZOzxHVJnLu5Tkducav01jXI61LfT/AEzfqDnIrbFs9f8ACA+Kv3h/3K+Y0/CjpTohneI+peqjxV+8P+5XzDwo6U6IPEfUvVR4q/eH/cr5h4UdKdEHiPqXqpcmA7qnsFWFKUalGSpmpRmZ/KPOZ2jA2tESZyIbeyqqxNVTuisWAAAAAAAKq7TY52HwkJKHXEF3SDkl5RFPGXbIjG19PY10Vqoi+fsZG3PcktiKqeSf6RPxV+8P+5XzF7wo6U6IU/EfUvVR4q/eH/cr5h4UdKdEHiPqXqo8VfvD/uV8w8KOlOiDxH1L1UeKv3h/3K+YeFHSnRB4j6l6qPFX7w/7lfMPCjpTog8R9S9VHir94f8Acr5h4UdKdEHiPqXqo8VfvD/uV8w8KOlOiDxH1L1UeKv3h/3K+YeFHSnRB4j6l6qPFX7w/wC5XzDwo6U6IPEfUvVSW4AUdE0xHE648/3DZztiF/LUWZJW2kR59nmcqO2yRxt3WtTeXgnkXNjjkkdvKq2JxXzLUGKa4AAAABQ9J0o+mk3SJ94iJxwiIohcrFHYVo+ljiZuJ/ynon4PnnyP31/6X1X8qa3ir94f9yvmO/CjpTohz4j6l6qPFX7w/wC5XzDwo6U6IPEfUvVTIxHxMQ7ipffM5Gcv0lfkRmfnoIcrHGiWq1OiHqPkVbEcvVTH4s/eHvcr5jrwo6U6IeeI+peqjxV+8P8AuV8w8KOlOiDxH1L1UeKv3h/3K+YeFHSnRB4j6l6qTU8K1Vc/PPv8b9GxsY8b1Y088+7snpGddUvXp5evfMvXlbt6+fp3yIV4q/eH/cr5jR8KOlOiFHxH1L1UeKv3h/3K+YeFHSnRB4j6l6qDpZ8i/aH/AHK+YeFHSnRB4j6l6qZIiPiYZ80KffJSbDL9JXYejOOWsiclqNToh650jVsVy9VMfir94f8Acr5jrwo6U6IeeI+peqjxV+8P+5XzDwo6U6IPEfUvVTeoKk3107Dkb7xkbzRGRxCzIyNxMyMp2kIpomeG7/lPRfxwJIpH+I3/AKX1T88S8x84b4AAAAAAHJp3B1injR36TPExsWThl86U82fMQnh2iSK3cX1IZYGS2byehy6vYHVr9wvmJsQnz0QhuMOWqir2B1a/cL5hiE+eiC4w5aqKvYHVr9wvmGIT56ILjDlqpIKNgEUZApabIyQmwiNRnnOec/rFWR6vcrneqlpjEY1Gp6G0ODoAAAAAADh0zgpDU1Gd48hRqxSRMnVFYRmZWEfxMWItqkibutXyK8uzRyLvOTzNGr2B1a/cL5iXEJ89EI7jDlqoq9gdWv3C+YYhPnoguMOWqir2B1a/cL5hiE+eiC4w5aqKvYHVr9wvmGIT56ILjDlqoq9gdWv3C+YYhPnoguMOWqir2B1a/cL5hiE+eiC4w5aqKvYHVr9wvmGIT56ILjDlqoq9gdWv3C+YYhPnoguMOWqguz6Bn9Gv3C+YYhPnoguMOWqkmh2EwzJIQkkpSUiIikREXkRCm5yuW1S2iIiWIZB4egAAAAEYewCgn3lKU2uajNR/r15zOZ+YuJt8yJYi6FRdihVbVTVTxV7A6tfuF8x7iE+eiHlxhy1UVewOrX7hfMMQnz0QXGHLVTYgMCYSj4xLiEKJSTmU3lGWaVpGcjzjl+2zParVXyU7ZskTHI5E8/2a9XsDq1+4XzHWIT56IcXGHLVRV7A6tfuF8wxCfPRBcYctVFXsDq1+4XzDEJ89EFxhy1U+1fwWLLEXLP8AtC+YX+fPRD24w5aqfKvYHVr9wvmGIT56IeXGHLVRV7A6tfuF8wxCfPRBcYctVPTeAEE24R92qwyO19ZlZpKdo8Xb51Sy3Q9TYoUW2zVTJG4DwcbFrcWhRqWZqUZPqK089hGPGbbMxqNRfJOB6/Y4nOVyp68VMNXsDq1+4XzHWIT56Ic3GHLVRV7A6tfuF8wxCfPRBcYctVMkLgLBwsShaULxkKStP69Z2pOZWT0kOXbdM5FRV9eB03YoWqionpxUkwqFoAAAAAACL4a4VKwaW0SWic7zHO1wyli4vwOfzhc2TZUnttWyywqbVtKw2WJbaRqtFy7I459IuYY2rT5KuIup1+BWi5dkcc+kMMbVp8jEXU6/ArRcuyOOfSGGNq0+RiLqdfgnmDtJHS9DNvGkkmsjPFJU5SMyz/cMyePw5FZkaMMniMR2Z0RESAAAAAAAQzC7DVeD9LE0llKyxErmbplnNRSlI9A0Nm2JJmbyus8yjtG1rE/dRLfI4taLl2Rxz6RYwxtWnyQYi6nX4FaLl2Rxz6QwxtWnyMRdTr8CtFy7I459IYY2rT5GIup1+BWi5dkcc+kMMbVp8jEXU6/ArRcuyOOfSGGNq0+RiLqdfgVouXZHHPpDDG1afIxF1OvwK0XLsjjn0hhjatPkYi6nX4FaLl2Rxz6QwxtWnyMRdTr8Au1Fyf7Mj3B9IYY2rT5GIup1+CeUFTTVOQJONH8FJP5yT9Ki/wDpjMmhdE7dcaEUrZW7zToiIlAAAAAK3i+0tyHi1oKGQeKpSJ9+duKZlP5vwGs36a1Wou968PkzHfUHI5U3fTj8GKtFy7I459I6wxtWnyc4i6nX4FaLl2Rxz6QwxtWnyMRdTr8G9QXaCulKYaZNhKSWrFmTxnKwzzS+Aim+npHGr9704EkW3K96NVvrx+Dv4Y085g9BIcQ0TiTViKmsylMpkdhHZYZbBW2WBszlaq2FjaZnRNRyJaRKtFy7I459IvYY2rT5KeIup1+BWi5dkcc+kMMbVp8jEXU6/ArRcuyOOfSGGNq0+RiLqdfgVouXZHHPpDDG1afIxF1OvwK0XLsjjn0hhjatPkYi6nX4JbgdT7mEMEtxbRNpJWImSzOcimZ2kWki2ijtUDYXI1FtLmzTrK1XKlhHaY7RF0fSrrRQ6VE2tSJm8ZTkeeWKLUX09r2I7e9eBWl25zHq3d9OPwalaLl2Rxz6RJhjatPk4xF1OvwK0XLsjjn0hhjatPkYi6nX4Niju0hyMpFps4dBEtxDc+/OzGURT+b8RxJ9Oa1qu3vRFX0+Tpm3uc5G7vqufwWKMo0wAAAAAAId2gYNPYQLYNnE/Vk5jY6zL52JKUiP0mL+xbSyHe3vzZ/pS2zZ3yq3d/Fv+ESq4jNLHGV0i9iMPHvmU7hNw6/Aq4jNLHGV0hiMPHvmLhNw6/Aq4jNLHGV0hiMPHvmLhNw6/BZOC1HroqgGmnJYyCMjxTmVqjOw7NIyNokSSRXJ6KacDFZGjV/B1RCTAAAAAAAQHDjBCIpymidaNvF7tKPlOGRzI1H5EekaeybXHFHuut9TO2rZZJJN5tnoR+riM0scZXSLWIw8e+ZXuE3Dr8CriM0scZXSGIw8e+YuE3Dr8CriM0scZXSGIw8e+YuE3Dr8CriM0scZXSGIw8e+YuE3Dr8CriM0scZXSGIw8e+YuE3Dr8CriM0scZXSGIw8e+YuE3Dr8CriM0scZXSGIw8e+YuE3Dr8CriM0scZXSGIw8e+YuE3Dr8CriM0scZXSGIw8e+YuE3Dr8HYwWwUjqApZLhGziH8lxJPK+UndzlnL/2Yg2jaoJmbvnb+PL5Jtn2aaJ+95Wfnz+CxhkmmAAAAAVRHdnsW/HOKI2ZKWtRTeVORqMyn8kbbPqEKNRFt9O/yY79hlVyqlnqvfoYKuIzSxxldI6xGHj3zPLhNw6/Aq4jNLHGV0hiMPHvmLhNw6/B0sG8BYqjadZdcNrFQrGOTpmeYysLFLSIZ9uifG5qW2r3mSQbHIyRHLZ5d5E7wiozxihXWbJqT8kz8lFak9pEM2CXw5EdkaE0fiMVpWVXEZpY4yukbGIw8enyZdwm4dfgVcRmljjK6QxGHj3zFwm4dfgVcRmljjK6QxGHj3zFwm4dfgVcRmljjK6QxGHj3zFwm4dfgVcRmljjK6QxGHj3zFwm4dfgszBujPB6EaZsmlPyjLMajtUZfCZmMieXxJFcakMfhxo0gNO4BxUdTLziDaxVrUopumRyM/P5I0oduiZG1q2+Sd/kz5djlc9XJZ595GjVxGaWOMrpEuIw8e+ZHcJuHX4FXEZpY4yukMRh498xcJuHX4NqisAIuFpVlxRs4qHG1nJ1U5JWRnL5OeRDiTb4nMc1LfNF79TqPYpUeirZ5KnfoWoMU1wAAAAAANGkqXYoo09+6hvGni4ypTlKctpCSOF8n8EtI3ysZ/JbDSytgr01viS6TUqcXqGpBlbBXprfC6TUqL1DUgytgr01vhdJqVF6hqQ6sJFIjYYltqJSFZlEdh+Vghc1WrY5PMla5HJanoZhydAAAAAAAc6kKeh6NfxHnkIVLGkpUjkfn+AlZBI9LWttInzRsWxzrDVytgr01vju6TUqc3qGpBlbBXprfC6TUqL1DUgytgr01vhdJqVF6hqQ7LThOtkpJzIyIyPSR5jECpYtikyLb5noeHoAGCOjG6PhjcdWSEFKajOwpnIvxHTGOetjUtU5c9rUtctiHLytgr01via6TUqRXqGpBlbBXprfC6TUqL1DUgytgr01vhdJqVF6hqQ3qNpdilMbuHUOYssbFVOU5ynsMRyRPj/mlh2yVj/4rabojJAAAA4zmFUG04aVRLRGRmRlj5jLOQsJssypajVIF2mJFsVyHnK2CvTW+F0mpUXqGpBlbBXprfC6TUqL1DUhmhcJIWMiCQ3ENqWqwkkq0/qHjtmlalqtWw9btETlsRyWnVEBMc6kKch6MeJDzyEKMsYiUqVmaf4GJWQSPS1qWkT5o2LY5bDVytgr01vju6TUqc3qGpBlbBXprfC6TUqL1DUgytgr01vhdJqVF6hqQ2qOpyHpN40svIcURYxklU7M0/wASHD4JGJa5LDpk0b1satp0RESnIiMJoSGfUhcQ2lSTNJka7SMs5GJ27NK5LUapC7aImrYrkMeVsFemt8e3SalTy9Q1IMrYK9Nb4XSalReoakPbOFEG+8lKYls1KMkpIl2mZnIiL7x4uyzIlqtUJtMSrYjkOwICcAAAAAACte2E5Ows9D3/AIxr/S/R/L/TL+peref+Fd45aS2jVsUzLUGOWktoWKLUGOWktoWKLULuwBOeCEP/AEq/OofO7b99xv7J9lpIBVLAAAAAAAFQ9qqiLCgrf+Sjz/mWN36d9nmv+GLt6/8AtyT/AEh+OWktov2KUrUGOWktoWKLUPhrKWctoWKLUP0HQ37oZ+zb/KQ+Xl/m79qfSR/wT9G4IzsACL9pRywPd/qa/wAxIubB99Of9FTbvsry/spnHLSW0fQWKYdqDHLSW0LFFqDHLSW0LFFqEz7KYvu8I1II7FtH5+aTIy/AzGf9SZbEi5KXvp7/AP1VM0LbGGbIAAAfnqlVkVKvWl9K55/zmPqY0/4b+kPm5FTfd+1/s1sctJbR3Ypxagxy0ltCxRah28CVEeFsNaXz9P8AKYr7Wn/g79FjZVTxm9/hS8x82b5BO1ije9ott8s7SsVR/wAq7LfqVLaY0vpslj1Zn/nwZ/1CO1iPy/0qzHLSW0bVimRagxy0ltCxRagxy0ltCxRahafZPRvc0Ut887qsVJ/yos/FU9hDF+pSWvRmX9r8Gv8AT47GK/P+k+SdjNNAobCxZFhPE2l9Kvz+I+l2ZP8Axb+j57aFTxXfs5WOWktonsUhtQY5aS2hYotQ38H1keEENaX07Pn/ANxIinRfCd+l/okiVPEb+0/sv8fMH0YAAAAAAHxSSVnIj+4LQee6LQWwe2qeWIO6LQWwLVFiDui0FsC1RYh6IpEPD0+gAAAAAAAPJoJR2kWwe2iw+d0WgtgWqeWIO6LQWwLVFiDui0FsC1RYh7zDw9AAAD4ZYxWgDz3RaC2D21TyxB3RaC2BaosQd0WgtgWqLEPpIJJ2EWwLT2w9DwAAAB47stBbB7ap5Yg7otBbAtUWIO6LQWwLVFiH0myI8xbAtU9sPQ8B8MpkAPPdFoLYPbVPLEHdFoLYFqixB3RaC2BaosQ9EUiHh6fQB5NsjPMWwe2qeWHzui0FsC1RYg7otBbAtUWIfSbIjzFsC1RYeh4egAABSNI4TRbdIukUS6RE4siLHzESjIiH0TNmhVqLup6IYT9ol3l/6X1UwZURl5d3x1dYaUObzLUoyojLy7vhdYaUF5lqUZURl5d3wusNKC8y1KMqIy8u74XWGlBeZalGVEZeXd8LrDSgvMtSjKiMvLu+F1hpQXmWpRlRGXl3fC6w0oLzLUpIcAaciY7CZCHX3FpNKzNKlWWFYKu2wRsiVWtsUs7JNI6Wxy2lh4RvKh8H4haDNKktOKSZZyMkmZGQyoER0rUXNDRncrYnKmSlN5URl5d3xv3WGlDFvMtSjKiMvLu+F1hpQXmWpRlRGXl3fC6w0oLzLUoyojLy7vhdYaUF5lqUZURl5d3wusNKC8y1KMqIy8u74XWGlBeZalGVEZeXd8LrDSgvMtSjKiMvLu+F1hpQXmWpRlRGXl3fC6w0oLzLUoyojLy7vhdYaUF5lqUZURl5d3wusNKC8y1KMqIy8u74XWGlBeZalGVEZeXd8LrDSgvMtSk57MYyIpI3nHnVrSnFQklKmU86vwxdozfqDI2brWpYpf2F8j95XLah0u0eOco+gEqaWpCu8SU0nI5GSrBFsDGvlsclvkS7a9zI7WrZ5laZURl5d3xr3WGlDLvMtSjKiMvLu+F1hpQXmWpRlRGXl3fC6w0oLzLUoyojLy7vhdYaUF5lqUZURl5d3wusNKC8y1KdbBPCGKisJWELiHFJUuRpNdh/JPOINp2eJsTlRqWkuzzyOlaiu8i3xhG0ABWPaFHxVEU7+rfcS24klJIl2EZWKSX4H/eGxsMcUkfm1LUMrbHyxyeTvJSMZURl5d3xcusNKFW8y1KSbs+pCKpen/1j7im20mtRGuwzOxJH95z/ALop7bHFHF5NS1S1scksknm7yQs8Y5qgAU3hJhFFQ+ED6ERDiUpcWRES7CIjzEN+DZ4nRNVWp6GLPPKkjkR35OdlRGXl3fEt1hpQivMtSjKiMvLu+F1hpQXmWpRlRGXl3fC6w0oLzLUoyojLy7vhdYaUF5lqUZURl5d3wusNKC8y1KMqIy8u74XWGlBeZalLBiOzeGfiFLN18jUo1HJSJTM5nL5Iy2/UZEREsTX3NB30+NVVbV09jHVlDa1/eR0D3E5Mk19zzDo6l09hVlDa1/eR0BicmSa+4w6OpdPYVZQ2tf3kdAYnJkmvuMOjqXT2FWUNrX95HQGJyZJr7jDo6l09hVlDa1/eR0BicmSa+4w6OpdPYVZQ2tf3kdAYnJkmvuMOjqXT2FWUNrX95HQGJyZJr7jDo6l09jo0FgQxQlJE8246pREZSUpMrSl5JIxFNtr5WbqonfMlh2NkTt5FXvkd+kIQo+AcaUZklxKkGZZ5KKRy+IqserHI5PwWXsR7Vav5IfVlDa1/fR0C/icmSa+5Rw6OpdPYVZQ2tf3kdAYnJkmvuMOjqXT2FWUNrX95HQGJyZJr7jDo6l09hVlDa1/eR0BicmSa+4w6OpdPYVZQ2tf3kdAYnJkmvuMOjqXT2FWUNrX95HQGJyZJr7jDo6l09hVlDa1/eR0BicmSa+4w6OpdPYVZQ2tf3kdAYnJkmvuMOjqXT2FWUNrX95HQGJyZJr7jDo6l09hVlDa1/eR0BicmSa+4w6OpdPYVZQ2tf3kdAYnJkmvuMOjqXT2FWUNrX95HQGJyZJr7jDo6l09hVlDa1/eR0BicmSa+4w6OpdPYlFB0Q3QdHE01PFIzMzUZTMzzmcpfV9xCnNM6V284uRRNibutMeEVCIp+AJpxS0pJRLmgynMiMvMjLzHsE7oXbzTyaFJW7qkbqyhta/vI6BbxOTJNfcqYdHUunsKsobWv7yOgMTkyTX3GHR1Lp7CrKG1r+8joDE5Mk19xh0dS6ewqyhta/vI6AxOTJNfcYdHUunsKsobWv7yOgMTkyTX3GHR1Lp7G3RWADFF0ih5LjxqQeMRKUiWYytkkj8xxJt8kjFaqJ595ncewsY5HIq+XeRLRRLoAHHwkwcawiYQl01JxDNRKQZTtKRlaR2HZsIT7PtDoVVW/kgn2dsyIi/gj9WUNrX95HQLWJyZJr7lbDo6l09jvYNYNtYONLJo1qNZkajWZTsKwrCKwpntMVto2l0ypvfgswbO2FF3fydoVycACIUj2ew9IR63VOvEpajWZEpEpnomkzF+P6hIxqNRE8u8yk/YWPcrlVfP9exrVZQ2tf3kdA6xOTJNfc4w6OpdPYVZQ2tf3kdAYnJkmvuMOjqXT2FWUNrX95HQGJyZJr7jDo6l09hVlDa1/eR0BicmSa+4w6OpdPYVZQ2tf3kdAYnJkmvuMOjqXT2FWUNrX95HQGJyZJr7jDo6l09jFE9paIeJWj9HWeKpSZ96VuKcp5vgPW/TXKiLvB31BqKqbpjrQRdl8UuQ6wx1R5iLaRWgi7L4pcgwx1QxFtIrQRdl8UuQYY6oYi2kVoIuy+KXIMMdUMRbSK0EXZfFLkGGOqGItpFaCLsvilyDDHVDEW0itBF2XxS5BhjqhiLaTp4O4cppylUskypBmSjmbhHmKegQz7CsTN9XWksO2JK/dRCS0nGFR9HOOmUybQpcp58Upy/AVI2b70bmWZH7jVdkQetBF2XxS5DRwx1RRxFtIrQRdl8UuQYY6oYi2kVoIuy+KXIMMdUMRbSK0EXZfFLkGGOqGItpFaCLsvilyDDHVDEW0itBF2XxS5BhjqhiLaRWgi7L4pcgwx1QxFtIrQRdl8UuQYY6oYi2kVoIuy+KXIMMdUMRbSK0EXZfFLkGGOqGItpFaCLsvilyDDHVDEW0mzR3aEdJRZNtQji1n5E6mz4mcpEXxMcP+n7jd5z0RDpm3b7t1rVtJsgzNBTKRytIjnb8DsmM5S+h6AHIwnp0sHqOJ1SDWRqJEiVLORnP8BPs8CzO3UWwhnmSJu8qWkVrQRdl8UuQu4Y6oqYi2kVoIuy+KXIMMdUMRbSK0EXZfFLkGGOqGItpFaCLsvilyDDHVDEW0itBF2XxS5BhjqhiLaTcobtBRSlKNskwpJrPFmbhHKwz0fARy/T1jYr970O49ua96Ns9SajPLwAAAQxzDzEpo4b9GXj953X0pSnjSI82bz+oaCbDbH4m95WWlJdt/73N3ztsJmM8ugAABCKU7REUfSTjRsLM21GiZOlbI8+YaMf09z2I7e9ShJtyMcrd30NWtBF2XxS5DvDHVHOItpFaCLsvilyDDHVDEW0itBF2XxS5BhjqhiLaRWgi7L4pcgwx1QxFtIrQRdl8UuQYY6oYi2kVoIuy+KXIMMdUMRbSV7Sn70e+0c/OY1I/4N/SGY/8Akv7X+zVHZyAAAAAAAAAASns1/i1H9Ln5RT2/7C8i5sP3k/SloYVfwzE/Yu/kMY2zfeZ+0NTafsv/AEpQw+lPnwAAAAAAAAAAAAA3KOo9VIPElBpIz9RnL8CMcPkRiWqSMjV62ITeiezM1GSoh4pZ8Vov9yi/0GdJ9ST0Y3r7fJej+nr6vXp7/BPaKolmiIfEYbJBecs5/FRnaZ/WMySV8i2vW00I4mxpY1LDdEZIABDe1X+Gk/ao/KoX/pv3eRS2/wC1zKkG4YwAAAAAAHbwK/iyG/r/ANpivtf2Hfon2b7zf3/il5D5w3wAAAizlAJPD9MRZ9Ea5fzl8jG+rFPaQuJtC3bw+Onr/ZUWBLx4nDX0/olIplsAAAKHwr/iaJ+1X/iPpdm+y39Hz+0fdd+zlCYhAAAAAAAA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http://upload.wikimedia.org/wikipedia/commons/5/51/IBM_logo.svg"/>
          <p:cNvSpPr>
            <a:spLocks noChangeAspect="1" noChangeArrowheads="1"/>
          </p:cNvSpPr>
          <p:nvPr/>
        </p:nvSpPr>
        <p:spPr bwMode="auto">
          <a:xfrm>
            <a:off x="307975" y="-1676400"/>
            <a:ext cx="9525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2860553" y="4824409"/>
            <a:ext cx="3877131" cy="276999"/>
          </a:xfrm>
          <a:prstGeom prst="rect">
            <a:avLst/>
          </a:prstGeom>
        </p:spPr>
        <p:txBody>
          <a:bodyPr wrap="square">
            <a:spAutoFit/>
          </a:bodyPr>
          <a:lstStyle/>
          <a:p>
            <a:pPr algn="ctr"/>
            <a:r>
              <a:rPr lang="en-US" sz="1200" dirty="0" smtClean="0"/>
              <a:t>Advisory &amp; Custom Trend Platforms</a:t>
            </a:r>
            <a:endParaRPr lang="en-US" sz="1200" dirty="0"/>
          </a:p>
        </p:txBody>
      </p:sp>
      <p:sp>
        <p:nvSpPr>
          <p:cNvPr id="7" name="AutoShape 8" descr="https://webec.inovisworks.net/webec/images/HUGHES%20Logo_Main.jpg"/>
          <p:cNvSpPr>
            <a:spLocks noChangeAspect="1" noChangeArrowheads="1"/>
          </p:cNvSpPr>
          <p:nvPr/>
        </p:nvSpPr>
        <p:spPr bwMode="auto">
          <a:xfrm>
            <a:off x="155575" y="-639763"/>
            <a:ext cx="3552825"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 name="Picture 4" descr="http://www.flyertalk.com/the-gate/wp-content/uploads/2012/12/InterContinental-Hote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2199" y="5135362"/>
            <a:ext cx="818811" cy="4421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http://media.rbi.com.au/MM_Media_Library/vis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30612" y="5156689"/>
            <a:ext cx="658527" cy="39950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encrypted-tbn1.gstatic.com/images?q=tbn:ANd9GcRH-H0ZPo3ZnIfW1kcnE5EGerLDFTvYtTYlFCukD3Kbu8lmioU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2485" y="5070571"/>
            <a:ext cx="552699" cy="4421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s://encrypted-tbn1.gstatic.com/images?q=tbn:ANd9GcSkxziH-S6eZLvFZlnV_Kz6lUoUpP2HHsoXUFncAoW55bxZoYx2EUTVin-W"/>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928154" y="5652251"/>
            <a:ext cx="606223" cy="4428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sansor.org/wp-content/uploads/2012/09/mccain-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4692" y="5075650"/>
            <a:ext cx="760663" cy="4451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http://www.marketingshift.com/resources/anheuser-busch-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9991" y="5538668"/>
            <a:ext cx="666911" cy="55639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http://www.cbrands.com/sites/default/files/RGB_Ver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0848" y="5591373"/>
            <a:ext cx="755534" cy="50368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http://www.logostage.com/logos/Loblaw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0284" y="5659019"/>
            <a:ext cx="1194562" cy="3683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http://media.corporate-ir.net/media_files/irol/20/202310/redesign09/cf_color_double_lr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3614" y="5081122"/>
            <a:ext cx="867181" cy="4750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http://www.anheuser-busch.com/s/uploads/Budweiser-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0949" y="5698312"/>
            <a:ext cx="663893" cy="23710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s://encrypted-tbn0.gstatic.com/images?q=tbn:ANd9GcRItENc4GMLIT-8o5GuxjFZ2utJEyLd0nREQ_hVKP-ElAYUqjME9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20054" y="6164872"/>
            <a:ext cx="894595" cy="48238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031485" y="6142209"/>
            <a:ext cx="681637" cy="47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080084" y="6239398"/>
            <a:ext cx="912595" cy="33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4738997" y="6100897"/>
            <a:ext cx="541450" cy="5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http://www.alumni.uzh.ch/benefits/zeitungen/economist/Economist_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4102" y="4405063"/>
            <a:ext cx="463982" cy="2291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rend Hunter in the New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92011" r="38864"/>
          <a:stretch/>
        </p:blipFill>
        <p:spPr bwMode="auto">
          <a:xfrm>
            <a:off x="2641336" y="4419618"/>
            <a:ext cx="895045" cy="214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rend Hunter in the New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31555" b="93111"/>
          <a:stretch/>
        </p:blipFill>
        <p:spPr bwMode="auto">
          <a:xfrm>
            <a:off x="4223084" y="4407394"/>
            <a:ext cx="1303881" cy="2408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Trend Hunter in the News"/>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62678" t="92011"/>
          <a:stretch/>
        </p:blipFill>
        <p:spPr bwMode="auto">
          <a:xfrm>
            <a:off x="3591528" y="4420483"/>
            <a:ext cx="546402" cy="214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uxuriously Restored Trailers - A 1954 Hunting Lodge Transforms into a Luxury Trailer"/>
          <p:cNvPicPr>
            <a:picLocks noChangeAspect="1" noChangeArrowheads="1"/>
          </p:cNvPicPr>
          <p:nvPr/>
        </p:nvPicPr>
        <p:blipFill rotWithShape="1">
          <a:blip r:embed="rId20">
            <a:extLst>
              <a:ext uri="{28A0092B-C50C-407E-A947-70E740481C1C}">
                <a14:useLocalDpi xmlns:a14="http://schemas.microsoft.com/office/drawing/2010/main" val="0"/>
              </a:ext>
            </a:extLst>
          </a:blip>
          <a:srcRect t="14631" b="4878"/>
          <a:stretch/>
        </p:blipFill>
        <p:spPr bwMode="auto">
          <a:xfrm>
            <a:off x="4546051" y="2022103"/>
            <a:ext cx="2124960" cy="1185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5 Portable Healthy Snack Ideas - From Sprinkled Banana Bites to Fresh Fruit Pretzels"/>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4597" t="5855" r="1916" b="23506"/>
          <a:stretch/>
        </p:blipFill>
        <p:spPr bwMode="auto">
          <a:xfrm>
            <a:off x="2797520" y="3187069"/>
            <a:ext cx="1748531" cy="8771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dy-Syncing Music Apps - The BioBeats "/>
          <p:cNvPicPr>
            <a:picLocks noChangeAspect="1" noChangeArrowheads="1"/>
          </p:cNvPicPr>
          <p:nvPr/>
        </p:nvPicPr>
        <p:blipFill rotWithShape="1">
          <a:blip r:embed="rId22">
            <a:extLst>
              <a:ext uri="{28A0092B-C50C-407E-A947-70E740481C1C}">
                <a14:useLocalDpi xmlns:a14="http://schemas.microsoft.com/office/drawing/2010/main" val="0"/>
              </a:ext>
            </a:extLst>
          </a:blip>
          <a:srcRect l="220" t="26431" r="343" b="6443"/>
          <a:stretch/>
        </p:blipFill>
        <p:spPr bwMode="auto">
          <a:xfrm>
            <a:off x="4546051" y="3187069"/>
            <a:ext cx="2124961" cy="87713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6965151" y="2022103"/>
            <a:ext cx="1905606" cy="4524315"/>
          </a:xfrm>
          <a:prstGeom prst="rect">
            <a:avLst/>
          </a:prstGeom>
        </p:spPr>
        <p:txBody>
          <a:bodyPr wrap="square">
            <a:spAutoFit/>
          </a:bodyPr>
          <a:lstStyle/>
          <a:p>
            <a:r>
              <a:rPr lang="en-US" b="1" dirty="0" smtClean="0">
                <a:solidFill>
                  <a:schemeClr val="accent6"/>
                </a:solidFill>
              </a:rPr>
              <a:t>Demographics</a:t>
            </a:r>
          </a:p>
          <a:p>
            <a:r>
              <a:rPr lang="en-US" b="1" dirty="0" smtClean="0">
                <a:solidFill>
                  <a:schemeClr val="accent6"/>
                </a:solidFill>
              </a:rPr>
              <a:t>Economics</a:t>
            </a:r>
          </a:p>
          <a:p>
            <a:r>
              <a:rPr lang="en-US" b="1" dirty="0" smtClean="0">
                <a:solidFill>
                  <a:schemeClr val="accent6"/>
                </a:solidFill>
              </a:rPr>
              <a:t>Entertainment</a:t>
            </a:r>
          </a:p>
          <a:p>
            <a:r>
              <a:rPr lang="en-US" b="1" dirty="0" smtClean="0">
                <a:solidFill>
                  <a:schemeClr val="accent6"/>
                </a:solidFill>
              </a:rPr>
              <a:t>Lifestyle Shifts</a:t>
            </a:r>
          </a:p>
          <a:p>
            <a:r>
              <a:rPr lang="en-US" b="1" dirty="0" smtClean="0">
                <a:solidFill>
                  <a:schemeClr val="accent6"/>
                </a:solidFill>
                <a:latin typeface="+mj-lt"/>
              </a:rPr>
              <a:t>Boomers</a:t>
            </a:r>
          </a:p>
          <a:p>
            <a:r>
              <a:rPr lang="en-US" b="1" dirty="0" err="1" smtClean="0">
                <a:solidFill>
                  <a:schemeClr val="accent6"/>
                </a:solidFill>
                <a:latin typeface="+mj-lt"/>
              </a:rPr>
              <a:t>Millenials</a:t>
            </a:r>
            <a:endParaRPr lang="en-US" b="1" dirty="0" smtClean="0">
              <a:solidFill>
                <a:schemeClr val="accent6"/>
              </a:solidFill>
              <a:latin typeface="+mj-lt"/>
            </a:endParaRPr>
          </a:p>
          <a:p>
            <a:r>
              <a:rPr lang="en-US" b="1" dirty="0" smtClean="0">
                <a:solidFill>
                  <a:schemeClr val="accent6"/>
                </a:solidFill>
                <a:latin typeface="+mj-lt"/>
              </a:rPr>
              <a:t>Credit Crunch</a:t>
            </a:r>
          </a:p>
          <a:p>
            <a:r>
              <a:rPr lang="en-US" b="1" dirty="0">
                <a:solidFill>
                  <a:schemeClr val="accent6"/>
                </a:solidFill>
                <a:latin typeface="+mj-lt"/>
              </a:rPr>
              <a:t>Sports </a:t>
            </a:r>
            <a:endParaRPr lang="en-US" b="1" dirty="0" smtClean="0">
              <a:solidFill>
                <a:schemeClr val="accent6"/>
              </a:solidFill>
              <a:latin typeface="+mj-lt"/>
            </a:endParaRPr>
          </a:p>
          <a:p>
            <a:r>
              <a:rPr lang="en-US" b="1" dirty="0" smtClean="0">
                <a:solidFill>
                  <a:schemeClr val="accent6"/>
                </a:solidFill>
                <a:latin typeface="+mj-lt"/>
              </a:rPr>
              <a:t>Food &amp; Flavor</a:t>
            </a:r>
          </a:p>
          <a:p>
            <a:r>
              <a:rPr lang="en-US" b="1" dirty="0" smtClean="0">
                <a:solidFill>
                  <a:schemeClr val="accent6"/>
                </a:solidFill>
                <a:latin typeface="+mj-lt"/>
              </a:rPr>
              <a:t>Life on the Go</a:t>
            </a:r>
          </a:p>
          <a:p>
            <a:r>
              <a:rPr lang="en-US" b="1" dirty="0" smtClean="0">
                <a:solidFill>
                  <a:schemeClr val="accent6"/>
                </a:solidFill>
                <a:latin typeface="+mj-lt"/>
              </a:rPr>
              <a:t>Drinking  </a:t>
            </a:r>
          </a:p>
          <a:p>
            <a:r>
              <a:rPr lang="en-US" b="1" dirty="0">
                <a:solidFill>
                  <a:schemeClr val="accent6"/>
                </a:solidFill>
              </a:rPr>
              <a:t>Health </a:t>
            </a:r>
          </a:p>
          <a:p>
            <a:r>
              <a:rPr lang="en-US" b="1" dirty="0" smtClean="0">
                <a:solidFill>
                  <a:schemeClr val="accent6"/>
                </a:solidFill>
                <a:latin typeface="+mj-lt"/>
              </a:rPr>
              <a:t>Hobbies</a:t>
            </a:r>
          </a:p>
          <a:p>
            <a:r>
              <a:rPr lang="en-US" b="1" dirty="0" smtClean="0">
                <a:solidFill>
                  <a:schemeClr val="accent6"/>
                </a:solidFill>
                <a:latin typeface="+mj-lt"/>
              </a:rPr>
              <a:t>Romance  </a:t>
            </a:r>
            <a:r>
              <a:rPr lang="en-US" b="1" dirty="0">
                <a:solidFill>
                  <a:schemeClr val="accent6"/>
                </a:solidFill>
                <a:latin typeface="+mj-lt"/>
              </a:rPr>
              <a:t>Weddings  </a:t>
            </a:r>
            <a:endParaRPr lang="en-US" b="1" dirty="0" smtClean="0">
              <a:solidFill>
                <a:schemeClr val="accent6"/>
              </a:solidFill>
              <a:latin typeface="+mj-lt"/>
            </a:endParaRPr>
          </a:p>
          <a:p>
            <a:r>
              <a:rPr lang="en-US" b="1" dirty="0" smtClean="0">
                <a:solidFill>
                  <a:schemeClr val="accent6"/>
                </a:solidFill>
                <a:latin typeface="+mj-lt"/>
              </a:rPr>
              <a:t>Travel</a:t>
            </a:r>
          </a:p>
        </p:txBody>
      </p:sp>
      <p:sp>
        <p:nvSpPr>
          <p:cNvPr id="57" name="Rectangle 5"/>
          <p:cNvSpPr>
            <a:spLocks noChangeArrowheads="1"/>
          </p:cNvSpPr>
          <p:nvPr/>
        </p:nvSpPr>
        <p:spPr bwMode="auto">
          <a:xfrm>
            <a:off x="-2" y="0"/>
            <a:ext cx="162755" cy="6858000"/>
          </a:xfrm>
          <a:prstGeom prst="rect">
            <a:avLst/>
          </a:prstGeom>
          <a:solidFill>
            <a:schemeClr val="accent6"/>
          </a:solidFill>
          <a:ln>
            <a:noFill/>
          </a:ln>
          <a:extLst/>
        </p:spPr>
        <p:txBody>
          <a:bodyPr anchor="ctr"/>
          <a:lstStyle/>
          <a:p>
            <a:pPr algn="ctr" fontAlgn="base">
              <a:lnSpc>
                <a:spcPct val="80000"/>
              </a:lnSpc>
              <a:spcBef>
                <a:spcPct val="0"/>
              </a:spcBef>
              <a:spcAft>
                <a:spcPct val="0"/>
              </a:spcAft>
            </a:pPr>
            <a:endParaRPr lang="en-US" sz="1400" b="1" dirty="0">
              <a:solidFill>
                <a:srgbClr val="FFFFFF"/>
              </a:solidFill>
              <a:latin typeface="Arial" charset="0"/>
            </a:endParaRPr>
          </a:p>
        </p:txBody>
      </p:sp>
    </p:spTree>
    <p:extLst>
      <p:ext uri="{BB962C8B-B14F-4D97-AF65-F5344CB8AC3E}">
        <p14:creationId xmlns:p14="http://schemas.microsoft.com/office/powerpoint/2010/main" val="2338421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12 Water Bottle Branding Techniques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12 Ideas + 88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http://www.trendhunter.com/id/181390</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7.4</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39052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4095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763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Turbine-Topped Bottles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Activate Vitamin Water Packaging Embodies the Vitality of the Beverage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42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Bagged Beverage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82go Purely Portable Water is Eco-Friendly and Easy to Drink</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6286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Political Aqua Bottles </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Republican National Committee 'Nobama' Water Shows Liquid Campaigning</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57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Painted Porcelain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Vitis Vinifera Wine Branding Assumes the Aesthetic Elegance of China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14 Pasta Packaging Designs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Divided Portion Packages to Home Cooking Kits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These playful pasta packaging designs demonstrate the multiplicity in both the branding and noodles. With hundreds of different shapes, sizes and types of pasta on today's market, standing out is crucial to winning it in this competitive market.While some brands are decking out its boxes with retro, artisanal designs, others are opting for minimalism and abstract motifs. Some are even taking the traditional rectangular box to new levels, c [continued online]
By: Shiori Mine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14 Ideas + 120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http://www.trendhunter.com/id/161708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572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857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1239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Stripped-Down Labels</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New Ikea Food Packaging is Minimal and Literal</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9906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Divided Portion Packages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Neal Fletcher's Spaghetti Packaging Ensures You Cook Enough For All</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2"/>
          <a:stretch>
            <a:fillRect/>
          </a:stretch>
        </p:blipFill>
        <p:spPr>
          <a:xfrm>
            <a:off x="4714875" y="3143250"/>
            <a:ext cx="9906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 Cooking Kits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Scratch Food Collection Makes You an Instant Chef</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10287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Home-Cooked Pasta Packaging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Pasta Nona Branding Embraces Grandma's Culinary Cachet</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9144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Affordable Artisan Edibles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President's Choice Black Label is a Foodie's Dream Come True</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10668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Open-Faced Pasta Boxes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Melanie Chernock Redesigns Packaging for De Cecco</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9525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Super-Sized Pasta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Ashley Walker Creates a Noodle-Shaped Packaging Concept for Kraft</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8191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Simple Sleek Pasta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Bryan Ku's Student Work is Perfect for the Spaghetti Lover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14 Pasta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14 Ideas + 120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7.8</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572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857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143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Personified Pasta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Ravioli 'Uralskaya Metelitsa' by Brand-B is Deliciously Inviting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04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Family Bonding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Dinner Time Pasta Project Captures the Essence of Meals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5524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Pyramidal Pasta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Brodofino Stelline Packaging Puts on a Face for Young Consumers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304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Self-Heating Meal Packs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MREs for Soldiers, Firefighters and Emergencies</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048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Abstract Spaghetti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iPates Pasta Packaging Appeals to the Young and Hungry</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2857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Purifying Pasta</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Spaghetti Scrub is a Natural Cleaner Made From Corn Cobs and Peach Pits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Discrete Drinking Sets to Apothecary Tropical Toiletries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Enjoy a blast from the past and indulge in a little nostalgia with these rad retro packaging designs. With the future as an unknowable dot on the horizon and the present fraught with uncertainty, it makes perfect sense that people tend to romanticize the past. Humans are notoriously nostalgic. Hindsight has a way of softening the unsavoury moments of life while the fond memories taking on an almost-mythical level of importance.Understandin [continued online]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953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906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Exquisitely Sketched Branding</a:t>
            </a:r>
          </a:p>
        </p:txBody>
      </p:sp>
      <p:sp>
        <p:nvSpPr>
          <p:cNvPr id="32" name="TextBox 31"/>
          <p:cNvSpPr txBox="1"/>
          <p:nvPr/>
        </p:nvSpPr>
        <p:spPr>
          <a:xfrm>
            <a:off x="2381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Pavilion Garden Tea Packaging is Etched with Elegant Vintage Designs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1811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Zombie-Fighting Gadgets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Vintage Vampire Killing Kits Will Help You Defend Yourself</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1430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Cruel Ugliness Cures</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Genuine Ugly Bag</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7155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Deco Diamond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Rock Candy Packaging Becomes a Precious Stone with a Contemporary Edge</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2763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Optical Illusion Packaging</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Cafe Brasileiro Java Wrapper is Visually Arresting</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8001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Board Game Designs</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Tim Liddy Recreates Nostalgic Gaming Memories in Paintings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11620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Intriguing Icing Attire Branding</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Frosting T-Shirts Sport Sweet Deceptive Packaging</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10858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Bold Textual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Szelet Identity Design is Punchy and Combo of Retro and Contemporary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181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Poster Pop Packaging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Peter Gregson Coca-Cola Cans Celebrate Coke's 125 Anniversary</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8382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Nostalgic Soda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Jordan Puopolo's Vintage-Inspired Sprite Redesign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9906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Personal Botanical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'ilovedust' Team Creates the Ultimate Design for Allotinabox</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11049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Vibrant Patterned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Helios and Uniform Creative Vivacious Packaging for Organic Food</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10096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Pop Can Ads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 and Mountain Dew Bring Back Old Designs and Ingredients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9906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Coffee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One Tree Coffee Co Gets a Brand Boost From Boheem</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28"/>
          <a:stretch>
            <a:fillRect/>
          </a:stretch>
        </p:blipFill>
        <p:spPr>
          <a:xfrm>
            <a:off x="4714875" y="4857750"/>
            <a:ext cx="11049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Frozen Treat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Beachy Cream Wrapper Exudes Fun, Nostalgia, and Style</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10287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Popsicle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Bar Gelato Branding Brings Authenticity and Credibility to Iced Snacks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334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California Vino Branding</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Sangwine Packaging Design Celebrates the Sunshine State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914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Apothecary Tropical Toiletries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Royall Lyme Bermuda Limited Offers Island-Fresh Signature Scents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085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Ornate Cosmetic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Daniel Pelavin Crafts Lavish Vintage-Inspire Containers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9525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Retro-Modern Beer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Big Boss Brewing Branding Design by McKinney is a Motley Iconic Mix</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8572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Corked Beer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VooBrew Packaging Takes on an American Western Theme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9715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Tetris Ring Boxes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Klotz Jewelry Packaging Takes on a Wooden, Game-Like Feel</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10096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Chip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Doritos Taco is Released With Packaging from the 1960s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895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Bifunctional Bottle Stoppers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Vino Cork by Studio Macura Seals and Serves Your Drink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33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Eau So Cool</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MetroMint Spearmint Drink</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Milk Carton Gardens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Cultivating the Half Pint Garden is as Easy as Drinking Your Daily Calcium</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8191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Quirky Restoration Kits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Knock Knock Recovery Gifts Make You Feel Better in Any Occasion</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00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Fashion Water</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Paul &amp; Joe Design for Perrier</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7810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Pre-Prohibition Beer</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Batch 19 Beer Offers Pre-Prohibition Flavor With Rare Retro Recipe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8572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PC Scratch Pads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SUCK UK 'Floppy Disk Sticky Notes' Will Jog Your Memory</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6858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Rousing Desserts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Stay Puft Caffeinated Marshmallows Keep You Deliciously Awake</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286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Pop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SANS Natural Diet Soda is All Natural &amp; Brilliantly Branded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7429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Love Potions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Adam Gerstner Red Elixir Package Design is for the Vintage Lover</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533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Cursive Cabernet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Pirie Tasmania Wine Packaging has a Fetching Fluidity</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5715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Retrofied Chocolate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Studio AG Wraps Up John and Kira's Sweet Treats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6096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Brash Beer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Austin Beerworks is Swathed in Boldly Vibrant Packaging</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5905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Fab Four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Darrell Bell Pays Homage to The Beatles with His Liverpool Collection of Ales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5143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Sneaky Literary Campaigns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Weller Book Works Places Novels in High Traffic Areas of Salt Lake City</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10477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Superhero Kitchen Appliances</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Wonder Woman Stand Mixer is for Cooks and Comic Book Lovers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14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Licensed Bird-Watching Labels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W.Wagtail Wine Packaging Has an Academic Avian Flair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48</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667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50s Bologna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Oscar Mayer Collector's Edition Packaging is a Taste of Scrumptious Nostalgia</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23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Entomological Alcohol Branding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Or Wine Packaging is Regionally Labeled by Bugs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8382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Animated Bottle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Chin8neri Packaging Gives a Vintage Beverage New Flavor</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048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Candy Wrapper Cleansers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Murphy and Daughters Soap Packaging Will Satisfy your Sweet Tooth</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7429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Floral Watercolor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 Dozen Roses' Perfume is Packaged in Beautiful Vintage Bottles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419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Word Play Radio Ads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Kiss Radio Ads Cater to Every Musical Flavor</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4572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Bonbon Bars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 Gallen Chocolate Packaging Keeps it Sweet and Simple</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286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Rad Retro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Sam Kittinger Creates Simplistic Designs for Popular Board Games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49 to 56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Glowing Goddess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Sarah Swanton Creates an Art Nouveau-Inspired Rebranding for Lindt</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6477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Tattoo-Etched Tequila Bottles</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2011 Reserva De La Familia is Adorned With Alternative Art</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4572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Lunch Boxes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Take a Blast to the Past With Geeky Vintage Lunch Boxes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620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Retro-Inspired Egg Packaging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Rahal Farms Celebrates Its Chickens with a Cute Carton Design</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4953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Typography Hair Wax</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'Bold Bald' by Steph Davlantes Adds Whimsy to Men's Grooming</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5715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Arcade Notepads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Moleskine Pac-Man Looks Back to Retro Games for the New Line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6096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Dairy Pot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Tesco Cream Takes Style Cues From Vintage Milk Bottles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14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Cinematic Showdown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Alamo Drafthouse Cinemas Wine Pays Homage to the Princess Bride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817" y="0"/>
            <a:ext cx="9144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H Pro logo" descr="TH Pro logo"/>
          <p:cNvPicPr>
            <a:picLocks noChangeAspect="1"/>
          </p:cNvPicPr>
          <p:nvPr/>
        </p:nvPicPr>
        <p:blipFill>
          <a:blip r:embed="rId2"/>
          <a:stretch>
            <a:fillRect/>
          </a:stretch>
        </p:blipFill>
        <p:spPr>
          <a:xfrm>
            <a:off x="5238750" y="142875"/>
            <a:ext cx="3810000" cy="933450"/>
          </a:xfrm>
          <a:prstGeom prst="rect">
            <a:avLst/>
          </a:prstGeom>
        </p:spPr>
      </p:pic>
      <p:sp>
        <p:nvSpPr>
          <p:cNvPr id="3" name="TextBox 2"/>
          <p:cNvSpPr txBox="1"/>
          <p:nvPr/>
        </p:nvSpPr>
        <p:spPr>
          <a:xfrm>
            <a:off x="190500" y="1752600"/>
            <a:ext cx="8572500" cy="3785652"/>
          </a:xfrm>
          <a:prstGeom prst="rect">
            <a:avLst/>
          </a:prstGeom>
        </p:spPr>
        <p:txBody>
          <a:bodyPr vertOverflow="overflow" horzOverflow="overflow" wrap="square" lIns="91440" tIns="45720" rIns="91440" bIns="45720" numCol="1" rtlCol="0">
            <a:spAutoFit/>
          </a:bodyPr>
          <a:lstStyle/>
          <a:p>
            <a:pPr marL="0" marR="0" lvl="0" indent="0" algn="l" fontAlgn="base"/>
            <a:r>
              <a:rPr lang="en-US" sz="7200" b="1" i="0" u="none" strike="noStrike" dirty="0" smtClean="0">
                <a:solidFill>
                  <a:srgbClr val="FFFFFF"/>
                </a:solidFill>
                <a:latin typeface="Arial"/>
              </a:rPr>
              <a:t>We Filter Ideas </a:t>
            </a:r>
            <a:br>
              <a:rPr lang="en-US" sz="7200" b="1" i="0" u="none" strike="noStrike" dirty="0" smtClean="0">
                <a:solidFill>
                  <a:srgbClr val="FFFFFF"/>
                </a:solidFill>
                <a:latin typeface="Arial"/>
              </a:rPr>
            </a:br>
            <a:r>
              <a:rPr lang="en-US" sz="7200" b="1" i="0" u="none" strike="noStrike" dirty="0" smtClean="0">
                <a:solidFill>
                  <a:srgbClr val="FFFFFF"/>
                </a:solidFill>
                <a:latin typeface="Arial"/>
              </a:rPr>
              <a:t>For You, Faster</a:t>
            </a:r>
          </a:p>
          <a:p>
            <a:pPr marL="347663" marR="0" lvl="0" indent="-347663" algn="l" fontAlgn="base">
              <a:buAutoNum type="arabicPeriod"/>
            </a:pPr>
            <a:endParaRPr lang="en-US" sz="2400" b="1" dirty="0" smtClean="0">
              <a:solidFill>
                <a:srgbClr val="FFFFFF"/>
              </a:solidFill>
              <a:latin typeface="Arial"/>
            </a:endParaRPr>
          </a:p>
          <a:p>
            <a:pPr marL="347663" marR="0" lvl="0" indent="-347663" algn="l" fontAlgn="base">
              <a:buAutoNum type="arabicPeriod"/>
            </a:pPr>
            <a:r>
              <a:rPr lang="en-US" sz="2400" b="1" dirty="0" smtClean="0">
                <a:solidFill>
                  <a:srgbClr val="FFFFFF"/>
                </a:solidFill>
                <a:latin typeface="Arial"/>
              </a:rPr>
              <a:t>PRO Trends (High Level)</a:t>
            </a:r>
          </a:p>
          <a:p>
            <a:pPr marL="347663" marR="0" lvl="0" indent="-347663" algn="l" fontAlgn="base">
              <a:buAutoNum type="arabicPeriod"/>
            </a:pPr>
            <a:r>
              <a:rPr lang="en-US" sz="2400" b="1" dirty="0" smtClean="0">
                <a:solidFill>
                  <a:srgbClr val="FFFFFF"/>
                </a:solidFill>
                <a:latin typeface="Arial"/>
              </a:rPr>
              <a:t>Clusters (Specific Lists)</a:t>
            </a:r>
          </a:p>
          <a:p>
            <a:pPr marL="347663" marR="0" lvl="0" indent="-347663" algn="l" fontAlgn="base">
              <a:buAutoNum type="arabicPeriod"/>
            </a:pPr>
            <a:r>
              <a:rPr lang="en-US" sz="2400" b="1" dirty="0" smtClean="0">
                <a:solidFill>
                  <a:srgbClr val="FFFFFF"/>
                </a:solidFill>
                <a:latin typeface="Arial"/>
              </a:rPr>
              <a:t>Micro-Trends (Specific Examples)</a:t>
            </a:r>
            <a:endParaRPr lang="en-US" sz="7200" b="1" dirty="0" smtClean="0">
              <a:solidFill>
                <a:srgbClr val="FFFFFF"/>
              </a:solidFill>
              <a:latin typeface="Arial"/>
            </a:endParaRPr>
          </a:p>
        </p:txBody>
      </p:sp>
    </p:spTree>
    <p:extLst>
      <p:ext uri="{BB962C8B-B14F-4D97-AF65-F5344CB8AC3E}">
        <p14:creationId xmlns:p14="http://schemas.microsoft.com/office/powerpoint/2010/main" val="670339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57 to 64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09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Jet-Black Booze Bottles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Highland Park 1970 Vintage is Ultra Exclusive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4762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Pin-Up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Deep Eddy Sweet Tea Vodka Features a Sultry Design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4000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Herbal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Revamped 'Marks and Spencer' Tea Box is Symbolically Artistic</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2476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Modern Calligraphy</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Soulseven by Sam Soulek Covers Everything in Style</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4572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Repackaged Arcade Sodas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'Space Invaders' VS 'Space Invader' Pits Retro Games Against Graffiti</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6286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Apothecary Beauty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Antique Bottles Inspire Packaging for Benefit Cosmetics b.right! Line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2476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Purifying Retro Wipes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Wash Away Sins Towelette Cleans Away Deep Dirt</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715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Laced Charity Campaigns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#EndAIDS (Nike) Red Laces Raises Awareness of the Disease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72 Rad Retro Packaging Designs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72 Ideas + 561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http://www.trendhunter.com/id/151708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65 to 72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8.0</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4953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33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Discrete Drinking Sets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Speakeasy Prohibition Preparedness Kit Will Keep Your Hooch Hidden</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3619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Bad Breath Bankrolls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Cory Etzkorn for Peppermint is a Patriotic Breath-Mint Design</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23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Ice Sport-Inspired Vino</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Hat Trick Wine Launches at the Hockey Hall of Fame</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419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Graphic Wine Labels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Jeff Booth's Wines are Named and Styled After the 50s Era</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048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Guitar Accessories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DrNo Effects Creates Vintage Pedals with a Vibrant Retro Look</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2095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Nostalgic Rural Watercolors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 the Wilds by Nigel Peake is a Collection of Retro Rural Images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3429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Perplexing Polygonal Typeface Packaging</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Cuboid Takes Consumers Back in Time with Retro Fonts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143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$300,000 Wines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1947 Cheval Blanc Wine Sets Record as World's Most Expensive Wine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Cat Wine Labels to Clumsy Animal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Critters have a way of adding a personable and charming touch aesthetically, which is likely why animal packaging design is such an influential aspect in the branding world. From wines to products actually targeted toward pet owners, animals seem to symbolize a number of things, and can be designed to suit a variety of moods. For children's products, animals take on a more whimsical form, creating an intriguing and familiar aesthetic sure  [continued online]
By: Courtney Scharf</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810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191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716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Antique Entomology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3 Pairs Packaging Channels Insect-Collecting Nostalgia</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4478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Adorably Animated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Unquestionably Cute Muyum Packaging is Good Enough to Eat</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3525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Nutritional Dog Treat Branding</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NuBone Packaging Creates a Visual Link Between Bone and Ingredients</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2573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Animated Bovine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Dynamic Chilly Moo Packaging Promotes the Delectable Qualities of Dairy</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3906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Fresh Vintage Branding</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Lucky Layla Farms Packaging Employs an Old Style for New Products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9906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Printed Pooch Packaging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Doggie Dazzle Branding Wraps Pup Products with their Fetching Faces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12954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Roughly Drawn Labels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Vins de Pedra Wine Packaging Expresses the Innate Art of the Beverage</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11430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Bonehead Biscuit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Darling Dog Food Packaging Combines Canine Icons for a Clever Image</a:t>
            </a:r>
          </a:p>
        </p:txBody>
      </p:sp>
    </p:spTree>
    <p:extLst>
      <p:ext uri="{BB962C8B-B14F-4D97-AF65-F5344CB8AC3E}">
        <p14:creationId xmlns:p14="http://schemas.microsoft.com/office/powerpoint/2010/main" val="2723437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11811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Bathing Hound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Dogs &amp; Drops Packaging Presents Loofah-Loving Pooches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9334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Splattered Bovine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Spotted Cow Packaging Features Spilled Liquid for a Sweet Logo</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143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Self-Contained Egg Cookers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Gogol Mogol Lets You Instantly Create Hard Boiled Huevos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8572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Robust Brew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Rhino Coffee Packaging Makes a Bold Appearance in the Morning Beverage Market</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13144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Endearing Animal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Pediatric Babe Packaging is Clean, Crisp and Utterly Adorable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10287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Amazing Animalistic Labels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Chinese Zodiac Wine Labels are for Star Gazers and Animal Lovers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57300"/>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13716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Cartoony Baby Food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Squooshi Packaging Appeals to the Eyes, the Tummy and the Planet</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11430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Egg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&amp;#201;va Valicsek Egg Carton Cracks the Standard Mould</a:t>
            </a:r>
          </a:p>
        </p:txBody>
      </p:sp>
    </p:spTree>
    <p:extLst>
      <p:ext uri="{BB962C8B-B14F-4D97-AF65-F5344CB8AC3E}">
        <p14:creationId xmlns:p14="http://schemas.microsoft.com/office/powerpoint/2010/main" val="3305582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953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Cat-Man Wine Labels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Teusner Wines Features Humanimal Branding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Alchemic Alcohol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Hypnos Wine Packaging Embodies the History Behind this Italian Drink</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2"/>
          <a:stretch>
            <a:fillRect/>
          </a:stretch>
        </p:blipFill>
        <p:spPr>
          <a:xfrm>
            <a:off x="4714875" y="2762250"/>
            <a:ext cx="1085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Fruity Prophylactic Branding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Durex Banana Packaging Marks a New Taste for Condom Marketing</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11811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Monkey Business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Ooh Ooh Ah Ah! Packaging Expresses an Instinctive Enthusiasm for Jam</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2954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Peacocking Beverage Branding</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Bellacock Cocktail Packaging Entices with a Coat of Vivid Color</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9906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Pooch Products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Dapper Dog' is a Pet Grooming Collection for Spoiled Pups</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11620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Banana Puree Jams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'OOH OOH AH AH Banana Jams' are Gooey Great Spreads</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914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Recycled Chair Leg Sculptures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Lars Beller Fjetland Crafts Birds Using Old Furniture Parts</a:t>
            </a:r>
          </a:p>
        </p:txBody>
      </p:sp>
    </p:spTree>
    <p:extLst>
      <p:ext uri="{BB962C8B-B14F-4D97-AF65-F5344CB8AC3E}">
        <p14:creationId xmlns:p14="http://schemas.microsoft.com/office/powerpoint/2010/main" val="1595081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914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Baked-View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Kefalonia Fish Packaging Serves Up a Sneak Peek of Your Cooked Cod</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Critter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Method Hand Wash Packaging Asserts its Adoration for Animals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10668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Food-Infused Fish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Cicero Sardines Packaging Suggests the Sea of Flavors Within</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685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Sketched Bottle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Michelberger Booze Enchants with Fairytale-Inspired Packaging</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6667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50s Bologna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Oscar Mayer Collector's Edition Packaging is a Taste of Scrumptious Nostalgia</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7048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Animalistic Tea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Dianelle Kroll Designs Packaging Drawing from Chinese and Polish Culture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7429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Packaged Toy Illustrations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Simon Monk Explores How Much Seemingly Meaningless Object Can Tell</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09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Wind-Blown Animal Labels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Carhatt Vineyards Sports Packaging Design Inspired by Weathervanes</a:t>
            </a:r>
          </a:p>
        </p:txBody>
      </p:sp>
    </p:spTree>
    <p:extLst>
      <p:ext uri="{BB962C8B-B14F-4D97-AF65-F5344CB8AC3E}">
        <p14:creationId xmlns:p14="http://schemas.microsoft.com/office/powerpoint/2010/main" val="2889160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0000"/>
                </a:solidFill>
                <a:latin typeface="Arial"/>
              </a:rPr>
              <a:t>40 Examples of Animal Packaging Design</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40 Ideas + 313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http://www.trendhunter.com/id/199438</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8.2</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38100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41910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819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Insect-Inspired Fragrances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Marc Jacobs 'Dot' Perfume is Endearing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10858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Illustrated Avian Supplement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Pearlfisher's Avian Packaging is Beautifully Minimalist</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5334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Flying Animal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Bara Goat Dairy Products Are Swathed in a Serene Wrapper</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239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Eggcellent Skincare Packaging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'TONYMOLY Egg Pore Silky Smooth Balm' is Hard to Crack</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5905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Egg-Shaped Beverage Bottles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Mara Rodriguez Creates Outdoorsy Packaging for 'Deer You' Juices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8763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Branded Festive Primates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 Bathing Ape BABY MILO 2012 Christmas Toy is Cute</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4191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Flirty Feline Fragrances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Katy Perry Meow Perfume is a Follow-Up to Last Year's Purr</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6858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Clumsy Animal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Pekabesko Pate Packaging Features Cartoon Creatures in Dangerous Situations</a:t>
            </a:r>
          </a:p>
        </p:txBody>
      </p:sp>
    </p:spTree>
    <p:extLst>
      <p:ext uri="{BB962C8B-B14F-4D97-AF65-F5344CB8AC3E}">
        <p14:creationId xmlns:p14="http://schemas.microsoft.com/office/powerpoint/2010/main" val="2652309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Cute Nudist Branding to Whisky-Infused Syrups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These clever condiment packages are almost as exotic and sassy as the spices they contain. As seasoning and sauces become more adventurous so does the packaging they come housed in. From blister packed spices to tool-inspired dispensers, these clever condiment packages are a playful addition to any pantry.For connoisseurs of spice there is an ample amount of hot sauces currently available. Bearing names like zombie hot sauce housed in medi [continued online]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514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Nudist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Zest Packaging Promises that its Contents Have Nothing to Hide</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0096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Alchemist Spice Branding</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Sheffield &amp; Sons Packaging Evokes an Ingredient Purity</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10287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Seasoning Selfvertising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Tell Others Your Flavor with These Condiment Business Cards</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9906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Chemistry Class Condiments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Earl Salt and Pepper Shakers are Fit for the Lab</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7810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Condiment Cartons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Temma Packaging has a Delightfully Delicious Disposition</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4"/>
          <a:stretch>
            <a:fillRect/>
          </a:stretch>
        </p:blipFill>
        <p:spPr>
          <a:xfrm>
            <a:off x="2524125" y="5238750"/>
            <a:ext cx="6286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Freehand Condiment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Senor John's BBQ Sauces Packaging Helps the Homeless</a:t>
            </a:r>
          </a:p>
        </p:txBody>
      </p:sp>
      <p:pic>
        <p:nvPicPr>
          <p:cNvPr id="58" name="Image" descr="Image">
            <a:hlinkClick r:id="rId35" tooltip="Go to trend"/>
          </p:cNvPr>
          <p:cNvPicPr>
            <a:picLocks noChangeAspect="1"/>
          </p:cNvPicPr>
          <p:nvPr/>
        </p:nvPicPr>
        <p:blipFill>
          <a:blip r:embed="rId36"/>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7"/>
          <a:stretch>
            <a:fillRect/>
          </a:stretch>
        </p:blipFill>
        <p:spPr>
          <a:xfrm>
            <a:off x="4714875" y="5238750"/>
            <a:ext cx="7620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Sumptuous Sandwich Spreaders</a:t>
            </a:r>
          </a:p>
        </p:txBody>
      </p:sp>
      <p:sp>
        <p:nvSpPr>
          <p:cNvPr id="62" name="TextBox 61"/>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Empire Mayonnaise Elevates Condiments to Classy Snacks</a:t>
            </a:r>
          </a:p>
        </p:txBody>
      </p:sp>
      <p:pic>
        <p:nvPicPr>
          <p:cNvPr id="63" name="Image" descr="Image">
            <a:hlinkClick r:id="rId38" tooltip="Go to trend"/>
          </p:cNvPr>
          <p:cNvPicPr>
            <a:picLocks noChangeAspect="1"/>
          </p:cNvPicPr>
          <p:nvPr/>
        </p:nvPicPr>
        <p:blipFill>
          <a:blip r:embed="rId39"/>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40"/>
          <a:stretch>
            <a:fillRect/>
          </a:stretch>
        </p:blipFill>
        <p:spPr>
          <a:xfrm>
            <a:off x="6905625" y="5238750"/>
            <a:ext cx="4572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Police Tape Packaging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Luisa Conserve Branding Screams Danger in the Form of Spice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85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Amputating Condiment Sachets</a:t>
            </a:r>
          </a:p>
        </p:txBody>
      </p:sp>
      <p:sp>
        <p:nvSpPr>
          <p:cNvPr id="31" name="TextBox 30"/>
          <p:cNvSpPr txBox="1"/>
          <p:nvPr/>
        </p:nvSpPr>
        <p:spPr>
          <a:xfrm>
            <a:off x="2381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Shocking and Horrific Landmine Ketchup Packages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5143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Ornamental Sauce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Sauce Tubes by Tamer Koseli are Cute Condiment Carriers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9715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Classy Condiment Upgrades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Heinz Ketchup Balsamic Vinegar is for More Refined Tastes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7810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Elegant Oil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Sua Maesta Balsamic Vinegar Packaging Embodies an Old World Aesthetic</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4191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Cooking Condiments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Golden Olive Oil is Infused With Real Flakes of Gold</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6858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Caulking Branded Condiments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Montage Saus Packaging Looks More Like Epoxy Applicators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4381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Undead Pallette Burners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Enjoy the Scrumptious Fleshy Taste of the Zombie Hot Sauce</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7"/>
          <a:stretch>
            <a:fillRect/>
          </a:stretch>
        </p:blipFill>
        <p:spPr>
          <a:xfrm>
            <a:off x="6905625" y="4857750"/>
            <a:ext cx="4381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Artsy Condiment Cases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Sushi Palette by Arthur Xin Lets You Feed Your Inner Artist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609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Chef-Endorsed Condiments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Real Tomato Ketchup is Jamie Oliver-Approved</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6667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Compact Cocktail Condiments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'Barmaid Drink Rimmer' Adds Spice to Your Sangria</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23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Customer Appreciation Condiments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Imaginaria Creative Roasts Some Jalapenos to Give Thanks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3238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Medicative Seasoning Merchandizing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S-Capsule Concept Standardizes Salt Serving</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619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Sultry Sauce Packaging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Mina Harissa Combines Tradition with Modern Minimalist Aesthetics</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1714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Giant Gastronomic Condiments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Sir Kensington's Gourmet Scooping Ketchup is Fancy</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25"/>
          <a:stretch>
            <a:fillRect/>
          </a:stretch>
        </p:blipFill>
        <p:spPr>
          <a:xfrm>
            <a:off x="4714875" y="4857750"/>
            <a:ext cx="3238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Super Spicy Sweeteners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Mike's Hot Honey Packs a Lot of Heat into a Traditional Condiment</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228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Miniature Condiment Containers (UPDATE)</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Sir Kensington's Gourmet Scooping Ketchup is Tiny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1246495"/>
          </a:xfrm>
          <a:prstGeom prst="rect">
            <a:avLst/>
          </a:prstGeom>
        </p:spPr>
        <p:txBody>
          <a:bodyPr vertOverflow="overflow" horzOverflow="overflow" wrap="square" lIns="91440" tIns="45720" rIns="91440" bIns="45720" numCol="1" rtlCol="0">
            <a:spAutoFit/>
          </a:bodyPr>
          <a:lstStyle/>
          <a:p>
            <a:pPr marL="0" marR="0" lvl="0" indent="0" algn="l" fontAlgn="base"/>
            <a:r>
              <a:rPr lang="en-US" sz="7500" b="1" i="0" u="none" strike="noStrike" dirty="0" smtClean="0">
                <a:solidFill>
                  <a:srgbClr val="000000"/>
                </a:solidFill>
                <a:latin typeface="Arial"/>
              </a:rPr>
              <a:t>1. </a:t>
            </a:r>
            <a:r>
              <a:rPr sz="7500" b="1" i="0" u="none" strike="noStrike" dirty="0" smtClean="0">
                <a:solidFill>
                  <a:srgbClr val="000000"/>
                </a:solidFill>
                <a:latin typeface="Arial"/>
              </a:rPr>
              <a:t>Pro </a:t>
            </a:r>
            <a:r>
              <a:rPr sz="7500" b="1" i="0" u="none" strike="noStrike" dirty="0">
                <a:solidFill>
                  <a:srgbClr val="000000"/>
                </a:solidFill>
                <a:latin typeface="Arial"/>
              </a:rPr>
              <a:t>Trends</a:t>
            </a: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FF0000"/>
                </a:solidFill>
                <a:latin typeface="Arial"/>
              </a:rPr>
              <a:t>High-Level Ideas</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PRO Trends are the crown jewel of Trend Hunter. They are premium, subscriber-only articles based on clusters of consumer insight. Each insight is identified using our crowdsourced, crowd-filtered methodology.  We use a combination of algorithms, consumer data and editorial curation to identify patterns of ideas that score highly among our audience. PRO Trends are intended to teach you about creativity in other industries, so that you can bring unique, high-level creativity to your own brand. Competitive advantage comes not from closely benchmarking yourself to the developments of your competitor, but by looking for inspiration that can revolutionize your industry.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30 Clever Condiment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30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http://www.trendhunter.com/id/135305</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0482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9550"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3048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Whiskey-Infused Syrups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Noble Bourbon Maple Syrup Mans Up Your Pancakes</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4953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Pork-Flavored Condiments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Bacon Hot Sauce is for the Truly Devout Bacon Lover</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81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Creepy Crawly Condiments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Spread Olde Fashioned Brain Jam and Thickest Human Snot on Your Toast</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1905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Instant Gourmet Condiments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Kunsei Smoked Soy Sauce and Olive Oil Offers Loads of Flavor</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2667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Fatal Palette-Burning Condiments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Lethal Ingestion Challenges You to Handle the Heat</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2095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Medieval Lizard Condiments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Dragon's Blood Elixir Transforms Bland Food into Scrumptious Cuisine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Risque Beer Packaging to Anti-Energy Drinks</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beverage can has always been a beneficial canvas for branding and with the popularity of canned soda, beer and energy drinks, corporations are often pushing the boundaries of can branding and marketing.While small corporations are using humor and referencing popular culture to sell their product, large-scale corporations are reinventing classic can designs and surprising their customer. Companies like Coca Cola and Pepsi re-release a v [continued online]
By: Jana Pijak</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23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5255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Pin-Up Pop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125th Anniversary Soda Cans Celebrate the Past</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905000"/>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0858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$100,000 Jeweled Pepsi Can</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Bling Bling Boring</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2573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Reinvented Pop Can Packaging</a:t>
            </a:r>
          </a:p>
        </p:txBody>
      </p:sp>
      <p:sp>
        <p:nvSpPr>
          <p:cNvPr id="42" name="TextBox 41"/>
          <p:cNvSpPr txBox="1"/>
          <p:nvPr/>
        </p:nvSpPr>
        <p:spPr>
          <a:xfrm>
            <a:off x="461962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New 7UP International Packaging is Unveiled</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11430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Pop Cans</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Creative Coca-Cola Packaging by Orly Peimer Rimon</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102870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Alcohol Can Collections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This 'Beer' Book by Dan Becker and Lance Wilson is Brilliantly Brewtiful</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112395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Risque Beer Packaging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Ramm ND's Lingerie-Clad Beer Cans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7239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Arrousing Beverages</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Australia's Hot Love Drink, Turn On</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11811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Vintage Poster Pop Packaging</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Peter Gregson Coca-Cola Cans Celebrate Coke's 125 Anniversary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12001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Bejeweled Beverage Cans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These Sung Ji-Hyun Pieces are for Glitzy Guzzlers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10287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Cartoon-Inspired Cans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Simpsons Duff Beer &amp; Flaming Moe Energy Drinks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9906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Diet Coke Design Cans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Inspired By Irish Designers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953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Anti-Energy Drinks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Slow Cow is the Cure For Too Much Red Bull or General Hyperactivity</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9906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Colorless Soda Cans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Harc Lee Design Makes a Coca-Cola Can Eco-Friendly</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10858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Celebratory Pop Cans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James Jarvis x Coca-Cola 125th Anniversary Cans are Fun and Quirky</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9144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Fake Movie Energy Drinks Become Real</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Booty Sweat from Tropical Thunder</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24"/>
          <a:stretch>
            <a:fillRect/>
          </a:stretch>
        </p:blipFill>
        <p:spPr>
          <a:xfrm>
            <a:off x="6905625" y="4857750"/>
            <a:ext cx="9906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Paper Soda Cans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Yoshio Hasegawa Creates Pop Containers Using Recycled Sheets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9334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Kaleidoscopic Pop Cans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Neumeister Glow Cans are Psychedelic Alcohol Holders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8001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American Pride Packaging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21st Amendment Beer Cases Pay Homage to Forefathers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8001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Kooky Caricature Cans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Greg Mike's POPSTARS AND COKEHEADS Series Displays Wacky Characters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6667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Summer-Ready Soda Cans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Coca-Cola Can Gets All-New Design</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8953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Skinny Soda Cans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Diet Pepsi Skinny Can Hop on The Thinner-is-better bandwagon</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21"/>
          <a:stretch>
            <a:fillRect/>
          </a:stretch>
        </p:blipFill>
        <p:spPr>
          <a:xfrm>
            <a:off x="2524125" y="4857750"/>
            <a:ext cx="8001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Energy Drinks That Come With Condoms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Billy Boy</a:t>
            </a:r>
          </a:p>
        </p:txBody>
      </p:sp>
      <p:pic>
        <p:nvPicPr>
          <p:cNvPr id="57" name="Image" descr="Image">
            <a:hlinkClick r:id="rId33" tooltip="Go to trend"/>
          </p:cNvPr>
          <p:cNvPicPr>
            <a:picLocks noChangeAspect="1"/>
          </p:cNvPicPr>
          <p:nvPr/>
        </p:nvPicPr>
        <p:blipFill>
          <a:blip r:embed="rId34"/>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5"/>
          <a:stretch>
            <a:fillRect/>
          </a:stretch>
        </p:blipFill>
        <p:spPr>
          <a:xfrm>
            <a:off x="4714875" y="4857750"/>
            <a:ext cx="8191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Landmark Packaging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Estrella Damm Beer Packaging by Erik G. de Lopidana Ties in History</a:t>
            </a:r>
          </a:p>
        </p:txBody>
      </p:sp>
      <p:pic>
        <p:nvPicPr>
          <p:cNvPr id="62" name="Image" descr="Image">
            <a:hlinkClick r:id="rId36" tooltip="Go to trend"/>
          </p:cNvPr>
          <p:cNvPicPr>
            <a:picLocks noChangeAspect="1"/>
          </p:cNvPicPr>
          <p:nvPr/>
        </p:nvPicPr>
        <p:blipFill>
          <a:blip r:embed="rId37"/>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8"/>
          <a:stretch>
            <a:fillRect/>
          </a:stretch>
        </p:blipFill>
        <p:spPr>
          <a:xfrm>
            <a:off x="6905625" y="4857750"/>
            <a:ext cx="6286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Anti-Energy Drinks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Drank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5905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Couture Cola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Christian Lacroix for Kronenbourg Bottles Make an Impression</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5715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Shocking Energy Drinks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P*ssy is Full of Attitude &amp; Decadence</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6286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 Pop Packaging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SANS Natural Diet Soda is All Natural &amp; Brilliantly Branded</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191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Abuzz Beverage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Rhythm Energy Drink Packaging Keeps the Party Going</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8953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Wildlife Protective Containers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White Coca-Cola Cans Support the Polar Bears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4381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Artful Can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Cans Get a Makeover With Interesting Results</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5715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Animated Beverage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Lipton Packaging by Cesar Evangelista Features Chaotic Cartooning</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6667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Pentagonal Pop Cans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Dzmitry Samal Unveils Geometric Coke Design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40</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6667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Cinnamon Soft Drinks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Organic Beaver Soda Uses Ingredients Like Coriander and Nutmeg</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723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Tattooed Energy Boosters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Wicked Energy Drink Gets a Facelift From a Tattoo Artist</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4191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High Gloss Mini Cans</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Coke Slims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7239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Battery Beverages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Duracell Energy Drink is From the Nether-Regions of Bratislava</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4572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 Pop Cans</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Save the Environment with the Haoshi Design Studio Cup</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4762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Design Cans 2</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Pepsi Artco Cans</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4572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Repackaged Arcade Sodas</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'Space Invaders' VS 'Space Invader' Pits Retro Games Against Graffiti</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7239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Celebrilicious Energy Drinks</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Steven Seagal's Lightning Bolt Quenches the Thirst Down Below</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44 Distinctively Branded Cans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44 Ideas + 234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http://www.trendhunter.com/id/134132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41 to 44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7.9</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23875"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9550"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400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Spooky Sodas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Pepsi Halloween Edition is Frightfully Fabulous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5143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Reusable Soda Cans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Eco Can Encourages Healthier Drinks Choices With Same Opening Satisfaction</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361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Real Sci-Fi Animated Beverages</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Futurama Slurm Energy Drink Springs From the Screen to Reality</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5334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Cocaine Is Legal (FOLLOW UP)</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Energy Drink Not Banned Despite Rumours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Boxed Video Games to Fruity Prophylactic Branding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Everything and anything may one day come in cardboard packaging if all of these examples of cardboard branding are any indication of the substance's popularity. Companies have recently been turning to cardboard for several reasons. The main reason is that it helps them go green easily. Cardboard is recyclable after all and the same sheet can be used dozens of times in a variety of ways.Another reason why cardboard branding has become so po [continued online]
By: Michael Hines</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14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514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7"/>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8"/>
          <a:stretch>
            <a:fillRect/>
          </a:stretch>
        </p:blipFill>
        <p:spPr>
          <a:xfrm>
            <a:off x="333375" y="3143250"/>
            <a:ext cx="13716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Mad Monkey Branding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Sustain Soap Packaging Features Ecstatic Endangered Species</a:t>
            </a:r>
          </a:p>
        </p:txBody>
      </p:sp>
      <p:pic>
        <p:nvPicPr>
          <p:cNvPr id="33" name="Image" descr="Image">
            <a:hlinkClick r:id="rId19" tooltip="Go to trend"/>
          </p:cNvPr>
          <p:cNvPicPr>
            <a:picLocks noChangeAspect="1"/>
          </p:cNvPicPr>
          <p:nvPr/>
        </p:nvPicPr>
        <p:blipFill>
          <a:blip r:embed="rId20"/>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7"/>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1"/>
          <a:stretch>
            <a:fillRect/>
          </a:stretch>
        </p:blipFill>
        <p:spPr>
          <a:xfrm>
            <a:off x="2524125" y="3143250"/>
            <a:ext cx="127635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Cheeky Packaging Designs</a:t>
            </a:r>
          </a:p>
        </p:txBody>
      </p:sp>
      <p:sp>
        <p:nvSpPr>
          <p:cNvPr id="37" name="TextBox 36"/>
          <p:cNvSpPr txBox="1"/>
          <p:nvPr/>
        </p:nvSpPr>
        <p:spPr>
          <a:xfrm>
            <a:off x="24288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Brooklyn Fare's Branding Puts the Fun in Functional</a:t>
            </a:r>
          </a:p>
        </p:txBody>
      </p:sp>
      <p:pic>
        <p:nvPicPr>
          <p:cNvPr id="38" name="Image" descr="Image">
            <a:hlinkClick r:id="rId22" tooltip="Go to trend"/>
          </p:cNvPr>
          <p:cNvPicPr>
            <a:picLocks noChangeAspect="1"/>
          </p:cNvPicPr>
          <p:nvPr/>
        </p:nvPicPr>
        <p:blipFill>
          <a:blip r:embed="rId23"/>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7"/>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4"/>
          <a:stretch>
            <a:fillRect/>
          </a:stretch>
        </p:blipFill>
        <p:spPr>
          <a:xfrm>
            <a:off x="4714875" y="3143250"/>
            <a:ext cx="139065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Bow-Shaped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Aufschwung Swing Packaging Celebrates the Crescent Form of its Contents</a:t>
            </a:r>
          </a:p>
        </p:txBody>
      </p:sp>
      <p:pic>
        <p:nvPicPr>
          <p:cNvPr id="43" name="Image" descr="Image">
            <a:hlinkClick r:id="rId25" tooltip="Go to trend"/>
          </p:cNvPr>
          <p:cNvPicPr>
            <a:picLocks noChangeAspect="1"/>
          </p:cNvPicPr>
          <p:nvPr/>
        </p:nvPicPr>
        <p:blipFill>
          <a:blip r:embed="rId26"/>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7"/>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7"/>
          <a:stretch>
            <a:fillRect/>
          </a:stretch>
        </p:blipFill>
        <p:spPr>
          <a:xfrm>
            <a:off x="6905625" y="3143250"/>
            <a:ext cx="9144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Outlined Bake Dish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Falcon Enamelware Packaging Employs the Simplicity of its Plate Design</a:t>
            </a:r>
          </a:p>
        </p:txBody>
      </p:sp>
      <p:pic>
        <p:nvPicPr>
          <p:cNvPr id="48" name="Image" descr="Image">
            <a:hlinkClick r:id="rId28" tooltip="Go to trend"/>
          </p:cNvPr>
          <p:cNvPicPr>
            <a:picLocks noChangeAspect="1"/>
          </p:cNvPicPr>
          <p:nvPr/>
        </p:nvPicPr>
        <p:blipFill>
          <a:blip r:embed="rId29"/>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7"/>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0"/>
          <a:stretch>
            <a:fillRect/>
          </a:stretch>
        </p:blipFill>
        <p:spPr>
          <a:xfrm>
            <a:off x="333375" y="5238750"/>
            <a:ext cx="9334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Cute Cardboard Branding</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Mama, Papa and Gloria Packaging Embraces a Youthful Theme</a:t>
            </a:r>
          </a:p>
        </p:txBody>
      </p:sp>
      <p:pic>
        <p:nvPicPr>
          <p:cNvPr id="53" name="Image" descr="Image">
            <a:hlinkClick r:id="rId31" tooltip="Go to trend"/>
          </p:cNvPr>
          <p:cNvPicPr>
            <a:picLocks noChangeAspect="1"/>
          </p:cNvPicPr>
          <p:nvPr/>
        </p:nvPicPr>
        <p:blipFill>
          <a:blip r:embed="rId32"/>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7"/>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33"/>
          <a:stretch>
            <a:fillRect/>
          </a:stretch>
        </p:blipFill>
        <p:spPr>
          <a:xfrm>
            <a:off x="2524125" y="5238750"/>
            <a:ext cx="12192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Beer Branding</a:t>
            </a:r>
          </a:p>
        </p:txBody>
      </p:sp>
      <p:sp>
        <p:nvSpPr>
          <p:cNvPr id="57" name="TextBox 56"/>
          <p:cNvSpPr txBox="1"/>
          <p:nvPr/>
        </p:nvSpPr>
        <p:spPr>
          <a:xfrm>
            <a:off x="24288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Mug Pub by Ivan Maximov is for Eco-Friendly Boozers</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7"/>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121920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Packaging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'Milk' by Darren Custance Keeps Things Simple</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7"/>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118110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Hand-Drawn Wine Branding</a:t>
            </a:r>
          </a:p>
        </p:txBody>
      </p:sp>
      <p:sp>
        <p:nvSpPr>
          <p:cNvPr id="67" name="TextBox 66"/>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Promenade Wine Packaging Illustrates the Parisian Experience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9144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Cracked Flask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Broken Bottle Beer Packaging Will Start a Bar Fight</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9144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Charming Cardboard Branding</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Librito de Mi Packaging Makes Recipients Feel Special</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11430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Crosswise Coffee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Starbucks Special Edition Packaging Seeks a Different Approach</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9715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Seed-Embedded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Cardboard Life Box Will Grow a Tree When It's Chucked</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0287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Insightful Packaging Campaigns</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Blind Foundation Guerrilla Grocery Ads Highlight Lack of Braille</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10477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Brewed Business Branding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SD Coffee Cup is a Caffeinated Client Handout</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10287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Home-Cooked Pasta Packaging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Pasta Nona Branding Embraces Grandma's Culinary Cachet</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8572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Fetching Pet Food Branding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Fish, Bird, Dog &amp; Cat Packaging is Pussycat-Approved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781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Organic Hairbrush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All Natural Brushes Packaging Includes Fruit-Inspired Tress Treatments</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76350"/>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8001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Promotional Cardboard Seats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'Cheekseat' is Perfect for Useful Mass Mobile Advertis</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6286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Freehand Condiment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Senor John's BBQ Sauces Packaging Helps the Homeless</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7429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Graffiti Accessory Packaging</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Doodle-Covered Cardboard Boxes by Peter Gregson</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1085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Fruity Prophylactic Branding</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Durex Banana Packaging Marks a New Taste for Condom Marketing</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9144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Homemade Distillery Branding</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Brooklyn Brew Shop 'Beer Making Kit' is Refreshingly Fun</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6096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 Modular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Urbino Packaging Embodies the Formal Regularity of its Contents</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9525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Boxed Video Games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Teagueduino Offers Mario in a Fun Low-Tech Manner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3"/>
          <p:cNvSpPr txBox="1">
            <a:spLocks noChangeArrowheads="1"/>
          </p:cNvSpPr>
          <p:nvPr/>
        </p:nvSpPr>
        <p:spPr bwMode="auto">
          <a:xfrm>
            <a:off x="285750" y="587830"/>
            <a:ext cx="8705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bg1"/>
                </a:solidFill>
                <a:latin typeface="Arial" charset="0"/>
                <a:cs typeface="Arial" charset="0"/>
              </a:defRPr>
            </a:lvl1pPr>
            <a:lvl2pPr marL="742950" indent="-285750" eaLnBrk="0" hangingPunct="0">
              <a:defRPr sz="1900">
                <a:solidFill>
                  <a:schemeClr val="bg1"/>
                </a:solidFill>
                <a:latin typeface="Arial" charset="0"/>
                <a:cs typeface="Arial" charset="0"/>
              </a:defRPr>
            </a:lvl2pPr>
            <a:lvl3pPr marL="1143000" indent="-228600" eaLnBrk="0" hangingPunct="0">
              <a:defRPr sz="1900">
                <a:solidFill>
                  <a:schemeClr val="bg1"/>
                </a:solidFill>
                <a:latin typeface="Arial" charset="0"/>
                <a:cs typeface="Arial" charset="0"/>
              </a:defRPr>
            </a:lvl3pPr>
            <a:lvl4pPr marL="1600200" indent="-228600" eaLnBrk="0" hangingPunct="0">
              <a:defRPr sz="1900">
                <a:solidFill>
                  <a:schemeClr val="bg1"/>
                </a:solidFill>
                <a:latin typeface="Arial" charset="0"/>
                <a:cs typeface="Arial" charset="0"/>
              </a:defRPr>
            </a:lvl4pPr>
            <a:lvl5pPr marL="2057400" indent="-228600" eaLnBrk="0" hangingPunct="0">
              <a:defRPr sz="1900">
                <a:solidFill>
                  <a:schemeClr val="bg1"/>
                </a:solidFill>
                <a:latin typeface="Arial" charset="0"/>
                <a:cs typeface="Arial" charset="0"/>
              </a:defRPr>
            </a:lvl5pPr>
            <a:lvl6pPr marL="2514600" indent="-228600" eaLnBrk="0" fontAlgn="base" hangingPunct="0">
              <a:spcBef>
                <a:spcPct val="0"/>
              </a:spcBef>
              <a:spcAft>
                <a:spcPct val="0"/>
              </a:spcAft>
              <a:defRPr sz="1900">
                <a:solidFill>
                  <a:schemeClr val="bg1"/>
                </a:solidFill>
                <a:latin typeface="Arial" charset="0"/>
                <a:cs typeface="Arial" charset="0"/>
              </a:defRPr>
            </a:lvl6pPr>
            <a:lvl7pPr marL="2971800" indent="-228600" eaLnBrk="0" fontAlgn="base" hangingPunct="0">
              <a:spcBef>
                <a:spcPct val="0"/>
              </a:spcBef>
              <a:spcAft>
                <a:spcPct val="0"/>
              </a:spcAft>
              <a:defRPr sz="1900">
                <a:solidFill>
                  <a:schemeClr val="bg1"/>
                </a:solidFill>
                <a:latin typeface="Arial" charset="0"/>
                <a:cs typeface="Arial" charset="0"/>
              </a:defRPr>
            </a:lvl7pPr>
            <a:lvl8pPr marL="3429000" indent="-228600" eaLnBrk="0" fontAlgn="base" hangingPunct="0">
              <a:spcBef>
                <a:spcPct val="0"/>
              </a:spcBef>
              <a:spcAft>
                <a:spcPct val="0"/>
              </a:spcAft>
              <a:defRPr sz="1900">
                <a:solidFill>
                  <a:schemeClr val="bg1"/>
                </a:solidFill>
                <a:latin typeface="Arial" charset="0"/>
                <a:cs typeface="Arial" charset="0"/>
              </a:defRPr>
            </a:lvl8pPr>
            <a:lvl9pPr marL="3886200" indent="-228600" eaLnBrk="0" fontAlgn="base" hangingPunct="0">
              <a:spcBef>
                <a:spcPct val="0"/>
              </a:spcBef>
              <a:spcAft>
                <a:spcPct val="0"/>
              </a:spcAft>
              <a:defRPr sz="1900">
                <a:solidFill>
                  <a:schemeClr val="bg1"/>
                </a:solidFill>
                <a:latin typeface="Arial" charset="0"/>
                <a:cs typeface="Arial" charset="0"/>
              </a:defRPr>
            </a:lvl9pPr>
          </a:lstStyle>
          <a:p>
            <a:pPr lvl="0" fontAlgn="base"/>
            <a:r>
              <a:rPr lang="en-US" sz="1800" dirty="0" smtClean="0">
                <a:solidFill>
                  <a:schemeClr val="tx1">
                    <a:lumMod val="50000"/>
                    <a:lumOff val="50000"/>
                  </a:schemeClr>
                </a:solidFill>
                <a:latin typeface="Arial"/>
              </a:rPr>
              <a:t>If you view this PowerPoint in Slide Show mode, each example is hyperlinked to a full article, images, and in some cases, videos on TrendHunter.com</a:t>
            </a:r>
            <a:endParaRPr lang="en-US" sz="1800" dirty="0">
              <a:solidFill>
                <a:schemeClr val="tx1">
                  <a:lumMod val="50000"/>
                  <a:lumOff val="50000"/>
                </a:schemeClr>
              </a:solidFill>
              <a:latin typeface="Arial"/>
            </a:endParaRPr>
          </a:p>
        </p:txBody>
      </p:sp>
      <p:grpSp>
        <p:nvGrpSpPr>
          <p:cNvPr id="2" name="Group 1"/>
          <p:cNvGrpSpPr/>
          <p:nvPr/>
        </p:nvGrpSpPr>
        <p:grpSpPr>
          <a:xfrm>
            <a:off x="579612" y="1600201"/>
            <a:ext cx="8411988" cy="4654594"/>
            <a:chOff x="348005" y="1600200"/>
            <a:chExt cx="8812037" cy="4875953"/>
          </a:xfrm>
        </p:grpSpPr>
        <p:pic>
          <p:nvPicPr>
            <p:cNvPr id="20" name="Picture 11" descr="C:\Users\Jeremy\Desktop\Trend Reports\trend-report-2013\Slide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005" y="1600200"/>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9" descr="C:\Users\Jeremy\Desktop\Trend Reports\trend-report-2013\Slide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8054" y="2010709"/>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0" descr="C:\Users\Jeremy\Desktop\Trend Reports\trend-report-2013\Slide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9055" y="2450727"/>
              <a:ext cx="4814545" cy="3610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1616242" y="2877275"/>
              <a:ext cx="7543800" cy="3598878"/>
              <a:chOff x="609601" y="2057400"/>
              <a:chExt cx="8305799" cy="3962400"/>
            </a:xfrm>
          </p:grpSpPr>
          <p:sp>
            <p:nvSpPr>
              <p:cNvPr id="15" name="Rectangle 68"/>
              <p:cNvSpPr>
                <a:spLocks noChangeArrowheads="1"/>
              </p:cNvSpPr>
              <p:nvPr/>
            </p:nvSpPr>
            <p:spPr bwMode="auto">
              <a:xfrm>
                <a:off x="6436812" y="2062045"/>
                <a:ext cx="2478588" cy="35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Business Implication </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Each PRO Trend is written in terms of its implications across multiple industries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Hyperlinked Examples</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Each example is hyperlinked to a full article</a:t>
                </a:r>
                <a:r>
                  <a:rPr lang="en-US" sz="1200" dirty="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and images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Demographics &amp; Performance</a:t>
                </a:r>
                <a:br>
                  <a:rPr lang="en-US" sz="1400" b="1"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Better filter examples and PRO Trends based on your needs</a:t>
                </a:r>
              </a:p>
              <a:p>
                <a:pPr fontAlgn="base">
                  <a:lnSpc>
                    <a:spcPct val="80000"/>
                  </a:lnSpc>
                  <a:spcBef>
                    <a:spcPct val="0"/>
                  </a:spcBef>
                  <a:spcAft>
                    <a:spcPct val="0"/>
                  </a:spcAft>
                </a:pPr>
                <a:endParaRPr lang="en-US" sz="1400" dirty="0">
                  <a:solidFill>
                    <a:srgbClr val="000000"/>
                  </a:solidFill>
                  <a:latin typeface="Arial" pitchFamily="34" charset="0"/>
                  <a:cs typeface="Arial" pitchFamily="34" charset="0"/>
                </a:endParaRPr>
              </a:p>
              <a:p>
                <a:pPr fontAlgn="base">
                  <a:lnSpc>
                    <a:spcPct val="80000"/>
                  </a:lnSpc>
                  <a:spcBef>
                    <a:spcPct val="0"/>
                  </a:spcBef>
                  <a:spcAft>
                    <a:spcPct val="0"/>
                  </a:spcAft>
                </a:pPr>
                <a:r>
                  <a:rPr lang="en-US" sz="1400" b="1" dirty="0" smtClean="0">
                    <a:solidFill>
                      <a:srgbClr val="000000"/>
                    </a:solidFill>
                    <a:latin typeface="Arial" pitchFamily="34" charset="0"/>
                    <a:cs typeface="Arial" pitchFamily="34" charset="0"/>
                  </a:rPr>
                  <a:t>Online Links</a:t>
                </a:r>
              </a:p>
              <a:p>
                <a:pPr fontAlgn="base">
                  <a:lnSpc>
                    <a:spcPct val="80000"/>
                  </a:lnSpc>
                  <a:spcBef>
                    <a:spcPct val="0"/>
                  </a:spcBef>
                  <a:spcAft>
                    <a:spcPct val="0"/>
                  </a:spcAft>
                </a:pPr>
                <a:r>
                  <a:rPr lang="en-US" sz="1200" dirty="0" smtClean="0">
                    <a:solidFill>
                      <a:srgbClr val="000000"/>
                    </a:solidFill>
                    <a:latin typeface="Arial" pitchFamily="34" charset="0"/>
                    <a:cs typeface="Arial" pitchFamily="34" charset="0"/>
                  </a:rPr>
                  <a:t>Each PRO Trend links to an online version, which can have up to 100 examples, images &amp; videos</a:t>
                </a:r>
              </a:p>
            </p:txBody>
          </p:sp>
          <p:pic>
            <p:nvPicPr>
              <p:cNvPr id="4098" name="Picture 2" descr="C:\Users\Jeremy\Desktop\Sample PRO Tren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1" y="2057400"/>
                <a:ext cx="52832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5493796" y="2524326"/>
                <a:ext cx="949033"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493796" y="3210126"/>
                <a:ext cx="955048" cy="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895604" y="3990609"/>
                <a:ext cx="3553241" cy="1581716"/>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62602" y="4913475"/>
                <a:ext cx="886243" cy="735052"/>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304800" y="27210"/>
            <a:ext cx="7010400" cy="584775"/>
          </a:xfrm>
          <a:prstGeom prst="rect">
            <a:avLst/>
          </a:prstGeom>
        </p:spPr>
        <p:txBody>
          <a:bodyPr vertOverflow="overflow" horzOverflow="overflow" wrap="square" lIns="91440" tIns="45720" rIns="91440" bIns="45720" numCol="1" rtlCol="0">
            <a:spAutoFit/>
          </a:bodyPr>
          <a:lstStyle/>
          <a:p>
            <a:pPr lvl="0" fontAlgn="base"/>
            <a:r>
              <a:rPr lang="en-US" sz="3200" b="1" dirty="0" smtClean="0">
                <a:solidFill>
                  <a:srgbClr val="FF0000"/>
                </a:solidFill>
                <a:latin typeface="Arial" pitchFamily="34" charset="0"/>
                <a:cs typeface="Arial" pitchFamily="34" charset="0"/>
              </a:rPr>
              <a:t>CONTEXT: How PRO Trends Work</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5880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32</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8572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Reusable Auction Packaging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eBay Box is Meant to Be Sent Back and Forth</a:t>
            </a:r>
          </a:p>
        </p:txBody>
      </p:sp>
      <p:pic>
        <p:nvPicPr>
          <p:cNvPr id="32" name="Image" descr="Image">
            <a:hlinkClick r:id="rId19" tooltip="Go to trend"/>
          </p:cNvPr>
          <p:cNvPicPr>
            <a:picLocks noChangeAspect="1"/>
          </p:cNvPicPr>
          <p:nvPr/>
        </p:nvPicPr>
        <p:blipFill>
          <a:blip r:embed="rId20"/>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7"/>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1"/>
          <a:stretch>
            <a:fillRect/>
          </a:stretch>
        </p:blipFill>
        <p:spPr>
          <a:xfrm>
            <a:off x="2524125" y="2762250"/>
            <a:ext cx="6096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Grass in a Box</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Nine99 Design Offers A Square of Spring Delivered in a Peek-A-Boo Package</a:t>
            </a:r>
          </a:p>
        </p:txBody>
      </p:sp>
      <p:pic>
        <p:nvPicPr>
          <p:cNvPr id="37" name="Image" descr="Image">
            <a:hlinkClick r:id="rId22" tooltip="Go to trend"/>
          </p:cNvPr>
          <p:cNvPicPr>
            <a:picLocks noChangeAspect="1"/>
          </p:cNvPicPr>
          <p:nvPr/>
        </p:nvPicPr>
        <p:blipFill>
          <a:blip r:embed="rId23"/>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7"/>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4"/>
          <a:stretch>
            <a:fillRect/>
          </a:stretch>
        </p:blipFill>
        <p:spPr>
          <a:xfrm>
            <a:off x="4714875" y="2762250"/>
            <a:ext cx="53340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Pierced Pin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Jobeur Nail Packaging Demonstrates Creative Handiwork</a:t>
            </a:r>
          </a:p>
        </p:txBody>
      </p:sp>
      <p:pic>
        <p:nvPicPr>
          <p:cNvPr id="42" name="Image" descr="Image">
            <a:hlinkClick r:id="rId25" tooltip="Go to trend"/>
          </p:cNvPr>
          <p:cNvPicPr>
            <a:picLocks noChangeAspect="1"/>
          </p:cNvPicPr>
          <p:nvPr/>
        </p:nvPicPr>
        <p:blipFill>
          <a:blip r:embed="rId26"/>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7"/>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7"/>
          <a:stretch>
            <a:fillRect/>
          </a:stretch>
        </p:blipFill>
        <p:spPr>
          <a:xfrm>
            <a:off x="6905625" y="2762250"/>
            <a:ext cx="8382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Bio-Conscious Drink Containers</a:t>
            </a:r>
          </a:p>
        </p:txBody>
      </p:sp>
      <p:sp>
        <p:nvSpPr>
          <p:cNvPr id="46" name="TextBox 45"/>
          <p:cNvSpPr txBox="1"/>
          <p:nvPr/>
        </p:nvSpPr>
        <p:spPr>
          <a:xfrm>
            <a:off x="68103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Ecologic Sustainable Packaging Can be Recycled</a:t>
            </a:r>
          </a:p>
        </p:txBody>
      </p:sp>
      <p:pic>
        <p:nvPicPr>
          <p:cNvPr id="47" name="Image" descr="Image">
            <a:hlinkClick r:id="rId28" tooltip="Go to trend"/>
          </p:cNvPr>
          <p:cNvPicPr>
            <a:picLocks noChangeAspect="1"/>
          </p:cNvPicPr>
          <p:nvPr/>
        </p:nvPicPr>
        <p:blipFill>
          <a:blip r:embed="rId29"/>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7"/>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0"/>
          <a:stretch>
            <a:fillRect/>
          </a:stretch>
        </p:blipFill>
        <p:spPr>
          <a:xfrm>
            <a:off x="333375" y="4857750"/>
            <a:ext cx="70485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Family Bonding Branding</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Dinner Time Pasta Project Captures the Essence of Meals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7"/>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7620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Cardboard Sneaker Packaging</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Air Jordan XIV Pizza Box Offers a Blueprint for the Shoe</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7"/>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8191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Brown-Bagged Beer</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Doss Blockos Beer Gives You That "Drinking in Public" Feel</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7"/>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8001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Paper Wine Bottles</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Chateau GreenBottle Would Help Alleviate Stuffed UK Landfills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Eco</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08B400"/>
                </a:solidFill>
                <a:latin typeface="Arial"/>
              </a:rPr>
              <a:t>33 Examples of Cardboard Branding</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33 Ideas + 219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http://www.trendhunter.com/id/133472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33 to 33</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9"/>
          <a:stretch>
            <a:fillRect/>
          </a:stretch>
        </p:blipFill>
        <p:spPr>
          <a:xfrm>
            <a:off x="1190625" y="6457950"/>
            <a:ext cx="514350"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0"/>
          <a:stretch>
            <a:fillRect/>
          </a:stretch>
        </p:blipFill>
        <p:spPr>
          <a:xfrm>
            <a:off x="1190625" y="6610350"/>
            <a:ext cx="200025" cy="66675"/>
          </a:xfrm>
          <a:prstGeom prst="rect">
            <a:avLst/>
          </a:prstGeom>
        </p:spPr>
      </p:pic>
      <p:pic>
        <p:nvPicPr>
          <p:cNvPr id="24"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5"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6"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7" name="Image" descr="Image">
            <a:hlinkClick r:id="rId15" tooltip="Go to trend"/>
          </p:cNvPr>
          <p:cNvPicPr>
            <a:picLocks noChangeAspect="1"/>
          </p:cNvPicPr>
          <p:nvPr/>
        </p:nvPicPr>
        <p:blipFill>
          <a:blip r:embed="rId16"/>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7"/>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8"/>
          <a:stretch>
            <a:fillRect/>
          </a:stretch>
        </p:blipFill>
        <p:spPr>
          <a:xfrm>
            <a:off x="333375" y="2762250"/>
            <a:ext cx="2286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Toothy Beverage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Kido Milk Packaging Smiles About Calcium for Your Pearly Whites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From Sweet Stripped Branding to Delicious Postcard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growing number of artisan chocolate companies has given rise to an astounding amount of tempting chocolate packages. In an industry that faces such a stiff level of competition, serious chocolatiers have been turning to numerous design firms to create interesting, eye-catching wrappers to ensure their brand stands head and shoulder above the rest. From minimalist packaging to vibrant handcrafted wrappers, these sweet examples of brandi [continued online]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143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5238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16" tooltip="Go to trend"/>
          </p:cNvPr>
          <p:cNvPicPr>
            <a:picLocks noChangeAspect="1"/>
          </p:cNvPicPr>
          <p:nvPr/>
        </p:nvPicPr>
        <p:blipFill>
          <a:blip r:embed="rId17"/>
          <a:stretch>
            <a:fillRect/>
          </a:stretch>
        </p:blipFill>
        <p:spPr>
          <a:xfrm>
            <a:off x="333375" y="1905000"/>
            <a:ext cx="1905000" cy="1247775"/>
          </a:xfrm>
          <a:prstGeom prst="rect">
            <a:avLst/>
          </a:prstGeom>
        </p:spPr>
      </p:pic>
      <p:pic>
        <p:nvPicPr>
          <p:cNvPr id="29" name="bar1" descr="bar1"/>
          <p:cNvPicPr>
            <a:picLocks noChangeAspect="1"/>
          </p:cNvPicPr>
          <p:nvPr/>
        </p:nvPicPr>
        <p:blipFill>
          <a:blip r:embed="rId18"/>
          <a:stretch>
            <a:fillRect/>
          </a:stretch>
        </p:blipFill>
        <p:spPr>
          <a:xfrm>
            <a:off x="333375" y="3143250"/>
            <a:ext cx="1905000" cy="38100"/>
          </a:xfrm>
          <a:prstGeom prst="rect">
            <a:avLst/>
          </a:prstGeom>
        </p:spPr>
      </p:pic>
      <p:pic>
        <p:nvPicPr>
          <p:cNvPr id="30" name="bar1" descr="bar1"/>
          <p:cNvPicPr>
            <a:picLocks noChangeAspect="1"/>
          </p:cNvPicPr>
          <p:nvPr/>
        </p:nvPicPr>
        <p:blipFill>
          <a:blip r:embed="rId19"/>
          <a:stretch>
            <a:fillRect/>
          </a:stretch>
        </p:blipFill>
        <p:spPr>
          <a:xfrm>
            <a:off x="333375" y="3143250"/>
            <a:ext cx="1333500" cy="38100"/>
          </a:xfrm>
          <a:prstGeom prst="rect">
            <a:avLst/>
          </a:prstGeom>
        </p:spPr>
      </p:pic>
      <p:sp>
        <p:nvSpPr>
          <p:cNvPr id="31" name="TextBox 30"/>
          <p:cNvSpPr txBox="1"/>
          <p:nvPr/>
        </p:nvSpPr>
        <p:spPr>
          <a:xfrm>
            <a:off x="2381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Typographic Treat Packaging</a:t>
            </a:r>
          </a:p>
        </p:txBody>
      </p:sp>
      <p:sp>
        <p:nvSpPr>
          <p:cNvPr id="32" name="TextBox 31"/>
          <p:cNvSpPr txBox="1"/>
          <p:nvPr/>
        </p:nvSpPr>
        <p:spPr>
          <a:xfrm>
            <a:off x="2381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Abracadabra Chocolate Branding is Too Tasty for Words</a:t>
            </a:r>
          </a:p>
        </p:txBody>
      </p:sp>
      <p:pic>
        <p:nvPicPr>
          <p:cNvPr id="33" name="Image" descr="Image">
            <a:hlinkClick r:id="rId20" tooltip="Go to trend"/>
          </p:cNvPr>
          <p:cNvPicPr>
            <a:picLocks noChangeAspect="1"/>
          </p:cNvPicPr>
          <p:nvPr/>
        </p:nvPicPr>
        <p:blipFill>
          <a:blip r:embed="rId21"/>
          <a:stretch>
            <a:fillRect/>
          </a:stretch>
        </p:blipFill>
        <p:spPr>
          <a:xfrm>
            <a:off x="2524125" y="1905000"/>
            <a:ext cx="1905000" cy="1247775"/>
          </a:xfrm>
          <a:prstGeom prst="rect">
            <a:avLst/>
          </a:prstGeom>
        </p:spPr>
      </p:pic>
      <p:pic>
        <p:nvPicPr>
          <p:cNvPr id="34" name="bar1" descr="bar1"/>
          <p:cNvPicPr>
            <a:picLocks noChangeAspect="1"/>
          </p:cNvPicPr>
          <p:nvPr/>
        </p:nvPicPr>
        <p:blipFill>
          <a:blip r:embed="rId18"/>
          <a:stretch>
            <a:fillRect/>
          </a:stretch>
        </p:blipFill>
        <p:spPr>
          <a:xfrm>
            <a:off x="2524125" y="3143250"/>
            <a:ext cx="1905000" cy="38100"/>
          </a:xfrm>
          <a:prstGeom prst="rect">
            <a:avLst/>
          </a:prstGeom>
        </p:spPr>
      </p:pic>
      <p:pic>
        <p:nvPicPr>
          <p:cNvPr id="35" name="bar1" descr="bar1"/>
          <p:cNvPicPr>
            <a:picLocks noChangeAspect="1"/>
          </p:cNvPicPr>
          <p:nvPr/>
        </p:nvPicPr>
        <p:blipFill>
          <a:blip r:embed="rId22"/>
          <a:stretch>
            <a:fillRect/>
          </a:stretch>
        </p:blipFill>
        <p:spPr>
          <a:xfrm>
            <a:off x="2524125" y="3143250"/>
            <a:ext cx="1219200" cy="38100"/>
          </a:xfrm>
          <a:prstGeom prst="rect">
            <a:avLst/>
          </a:prstGeom>
        </p:spPr>
      </p:pic>
      <p:sp>
        <p:nvSpPr>
          <p:cNvPr id="36" name="TextBox 35"/>
          <p:cNvSpPr txBox="1"/>
          <p:nvPr/>
        </p:nvSpPr>
        <p:spPr>
          <a:xfrm>
            <a:off x="24288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Colorful Cutout Candy Branding</a:t>
            </a:r>
          </a:p>
        </p:txBody>
      </p:sp>
      <p:sp>
        <p:nvSpPr>
          <p:cNvPr id="37" name="TextBox 36"/>
          <p:cNvSpPr txBox="1"/>
          <p:nvPr/>
        </p:nvSpPr>
        <p:spPr>
          <a:xfrm>
            <a:off x="2428875" y="3476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Cacao Monkey Packaging is Delectably Designed</a:t>
            </a:r>
          </a:p>
        </p:txBody>
      </p:sp>
      <p:pic>
        <p:nvPicPr>
          <p:cNvPr id="38" name="Image" descr="Image">
            <a:hlinkClick r:id="rId23" tooltip="Go to trend"/>
          </p:cNvPr>
          <p:cNvPicPr>
            <a:picLocks noChangeAspect="1"/>
          </p:cNvPicPr>
          <p:nvPr/>
        </p:nvPicPr>
        <p:blipFill>
          <a:blip r:embed="rId24"/>
          <a:stretch>
            <a:fillRect/>
          </a:stretch>
        </p:blipFill>
        <p:spPr>
          <a:xfrm>
            <a:off x="4714875" y="1905000"/>
            <a:ext cx="1905000" cy="1247775"/>
          </a:xfrm>
          <a:prstGeom prst="rect">
            <a:avLst/>
          </a:prstGeom>
        </p:spPr>
      </p:pic>
      <p:pic>
        <p:nvPicPr>
          <p:cNvPr id="39" name="bar1" descr="bar1"/>
          <p:cNvPicPr>
            <a:picLocks noChangeAspect="1"/>
          </p:cNvPicPr>
          <p:nvPr/>
        </p:nvPicPr>
        <p:blipFill>
          <a:blip r:embed="rId18"/>
          <a:stretch>
            <a:fillRect/>
          </a:stretch>
        </p:blipFill>
        <p:spPr>
          <a:xfrm>
            <a:off x="4714875" y="3143250"/>
            <a:ext cx="1905000" cy="38100"/>
          </a:xfrm>
          <a:prstGeom prst="rect">
            <a:avLst/>
          </a:prstGeom>
        </p:spPr>
      </p:pic>
      <p:pic>
        <p:nvPicPr>
          <p:cNvPr id="40" name="bar1" descr="bar1"/>
          <p:cNvPicPr>
            <a:picLocks noChangeAspect="1"/>
          </p:cNvPicPr>
          <p:nvPr/>
        </p:nvPicPr>
        <p:blipFill>
          <a:blip r:embed="rId25"/>
          <a:stretch>
            <a:fillRect/>
          </a:stretch>
        </p:blipFill>
        <p:spPr>
          <a:xfrm>
            <a:off x="4714875" y="3143250"/>
            <a:ext cx="952500" cy="38100"/>
          </a:xfrm>
          <a:prstGeom prst="rect">
            <a:avLst/>
          </a:prstGeom>
        </p:spPr>
      </p:pic>
      <p:sp>
        <p:nvSpPr>
          <p:cNvPr id="41" name="TextBox 40"/>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Hypnotic Chocolate Branding</a:t>
            </a:r>
          </a:p>
        </p:txBody>
      </p:sp>
      <p:sp>
        <p:nvSpPr>
          <p:cNvPr id="42" name="TextBox 41"/>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Mr. Brigadier Packaging Harkens to the Treat's History</a:t>
            </a:r>
          </a:p>
        </p:txBody>
      </p:sp>
      <p:pic>
        <p:nvPicPr>
          <p:cNvPr id="43" name="Image" descr="Image">
            <a:hlinkClick r:id="rId26" tooltip="Go to trend"/>
          </p:cNvPr>
          <p:cNvPicPr>
            <a:picLocks noChangeAspect="1"/>
          </p:cNvPicPr>
          <p:nvPr/>
        </p:nvPicPr>
        <p:blipFill>
          <a:blip r:embed="rId27"/>
          <a:stretch>
            <a:fillRect/>
          </a:stretch>
        </p:blipFill>
        <p:spPr>
          <a:xfrm>
            <a:off x="6905625" y="1905000"/>
            <a:ext cx="1905000" cy="1247775"/>
          </a:xfrm>
          <a:prstGeom prst="rect">
            <a:avLst/>
          </a:prstGeom>
        </p:spPr>
      </p:pic>
      <p:pic>
        <p:nvPicPr>
          <p:cNvPr id="44" name="bar1" descr="bar1"/>
          <p:cNvPicPr>
            <a:picLocks noChangeAspect="1"/>
          </p:cNvPicPr>
          <p:nvPr/>
        </p:nvPicPr>
        <p:blipFill>
          <a:blip r:embed="rId18"/>
          <a:stretch>
            <a:fillRect/>
          </a:stretch>
        </p:blipFill>
        <p:spPr>
          <a:xfrm>
            <a:off x="6905625" y="3143250"/>
            <a:ext cx="1905000" cy="38100"/>
          </a:xfrm>
          <a:prstGeom prst="rect">
            <a:avLst/>
          </a:prstGeom>
        </p:spPr>
      </p:pic>
      <p:pic>
        <p:nvPicPr>
          <p:cNvPr id="45" name="bar1" descr="bar1"/>
          <p:cNvPicPr>
            <a:picLocks noChangeAspect="1"/>
          </p:cNvPicPr>
          <p:nvPr/>
        </p:nvPicPr>
        <p:blipFill>
          <a:blip r:embed="rId28"/>
          <a:stretch>
            <a:fillRect/>
          </a:stretch>
        </p:blipFill>
        <p:spPr>
          <a:xfrm>
            <a:off x="6905625" y="3143250"/>
            <a:ext cx="1104900" cy="38100"/>
          </a:xfrm>
          <a:prstGeom prst="rect">
            <a:avLst/>
          </a:prstGeom>
        </p:spPr>
      </p:pic>
      <p:sp>
        <p:nvSpPr>
          <p:cNvPr id="46" name="TextBox 45"/>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Home-Baked Branding</a:t>
            </a:r>
          </a:p>
        </p:txBody>
      </p:sp>
      <p:sp>
        <p:nvSpPr>
          <p:cNvPr id="47" name="TextBox 46"/>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Sugar Cafe Packaging Stirs Up a Sweet Stylus Emblem</a:t>
            </a:r>
          </a:p>
        </p:txBody>
      </p:sp>
      <p:pic>
        <p:nvPicPr>
          <p:cNvPr id="48" name="Image" descr="Image">
            <a:hlinkClick r:id="rId29" tooltip="Go to trend"/>
          </p:cNvPr>
          <p:cNvPicPr>
            <a:picLocks noChangeAspect="1"/>
          </p:cNvPicPr>
          <p:nvPr/>
        </p:nvPicPr>
        <p:blipFill>
          <a:blip r:embed="rId30"/>
          <a:stretch>
            <a:fillRect/>
          </a:stretch>
        </p:blipFill>
        <p:spPr>
          <a:xfrm>
            <a:off x="333375" y="4000500"/>
            <a:ext cx="1905000" cy="1247775"/>
          </a:xfrm>
          <a:prstGeom prst="rect">
            <a:avLst/>
          </a:prstGeom>
        </p:spPr>
      </p:pic>
      <p:pic>
        <p:nvPicPr>
          <p:cNvPr id="49" name="bar1" descr="bar1"/>
          <p:cNvPicPr>
            <a:picLocks noChangeAspect="1"/>
          </p:cNvPicPr>
          <p:nvPr/>
        </p:nvPicPr>
        <p:blipFill>
          <a:blip r:embed="rId18"/>
          <a:stretch>
            <a:fillRect/>
          </a:stretch>
        </p:blipFill>
        <p:spPr>
          <a:xfrm>
            <a:off x="333375" y="5238750"/>
            <a:ext cx="1905000" cy="38100"/>
          </a:xfrm>
          <a:prstGeom prst="rect">
            <a:avLst/>
          </a:prstGeom>
        </p:spPr>
      </p:pic>
      <p:pic>
        <p:nvPicPr>
          <p:cNvPr id="50" name="bar1" descr="bar1"/>
          <p:cNvPicPr>
            <a:picLocks noChangeAspect="1"/>
          </p:cNvPicPr>
          <p:nvPr/>
        </p:nvPicPr>
        <p:blipFill>
          <a:blip r:embed="rId31"/>
          <a:stretch>
            <a:fillRect/>
          </a:stretch>
        </p:blipFill>
        <p:spPr>
          <a:xfrm>
            <a:off x="333375" y="5238750"/>
            <a:ext cx="1162050" cy="38100"/>
          </a:xfrm>
          <a:prstGeom prst="rect">
            <a:avLst/>
          </a:prstGeom>
        </p:spPr>
      </p:pic>
      <p:sp>
        <p:nvSpPr>
          <p:cNvPr id="51" name="TextBox 50"/>
          <p:cNvSpPr txBox="1"/>
          <p:nvPr/>
        </p:nvSpPr>
        <p:spPr>
          <a:xfrm>
            <a:off x="2381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Sweet-Filled Syringes</a:t>
            </a:r>
          </a:p>
        </p:txBody>
      </p:sp>
      <p:sp>
        <p:nvSpPr>
          <p:cNvPr id="52" name="TextBox 51"/>
          <p:cNvSpPr txBox="1"/>
          <p:nvPr/>
        </p:nvSpPr>
        <p:spPr>
          <a:xfrm>
            <a:off x="2381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Zotter's Chocoshots are the Perfect Prescription for Chocoholics</a:t>
            </a:r>
          </a:p>
        </p:txBody>
      </p:sp>
      <p:pic>
        <p:nvPicPr>
          <p:cNvPr id="53" name="Image" descr="Image">
            <a:hlinkClick r:id="rId32" tooltip="Go to trend"/>
          </p:cNvPr>
          <p:cNvPicPr>
            <a:picLocks noChangeAspect="1"/>
          </p:cNvPicPr>
          <p:nvPr/>
        </p:nvPicPr>
        <p:blipFill>
          <a:blip r:embed="rId33"/>
          <a:stretch>
            <a:fillRect/>
          </a:stretch>
        </p:blipFill>
        <p:spPr>
          <a:xfrm>
            <a:off x="2524125" y="4000500"/>
            <a:ext cx="1905000" cy="1247775"/>
          </a:xfrm>
          <a:prstGeom prst="rect">
            <a:avLst/>
          </a:prstGeom>
        </p:spPr>
      </p:pic>
      <p:pic>
        <p:nvPicPr>
          <p:cNvPr id="54" name="bar1" descr="bar1"/>
          <p:cNvPicPr>
            <a:picLocks noChangeAspect="1"/>
          </p:cNvPicPr>
          <p:nvPr/>
        </p:nvPicPr>
        <p:blipFill>
          <a:blip r:embed="rId18"/>
          <a:stretch>
            <a:fillRect/>
          </a:stretch>
        </p:blipFill>
        <p:spPr>
          <a:xfrm>
            <a:off x="2524125" y="5238750"/>
            <a:ext cx="1905000" cy="38100"/>
          </a:xfrm>
          <a:prstGeom prst="rect">
            <a:avLst/>
          </a:prstGeom>
        </p:spPr>
      </p:pic>
      <p:pic>
        <p:nvPicPr>
          <p:cNvPr id="55" name="bar1" descr="bar1"/>
          <p:cNvPicPr>
            <a:picLocks noChangeAspect="1"/>
          </p:cNvPicPr>
          <p:nvPr/>
        </p:nvPicPr>
        <p:blipFill>
          <a:blip r:embed="rId28"/>
          <a:stretch>
            <a:fillRect/>
          </a:stretch>
        </p:blipFill>
        <p:spPr>
          <a:xfrm>
            <a:off x="2524125" y="5238750"/>
            <a:ext cx="1104900" cy="38100"/>
          </a:xfrm>
          <a:prstGeom prst="rect">
            <a:avLst/>
          </a:prstGeom>
        </p:spPr>
      </p:pic>
      <p:sp>
        <p:nvSpPr>
          <p:cNvPr id="56" name="TextBox 55"/>
          <p:cNvSpPr txBox="1"/>
          <p:nvPr/>
        </p:nvSpPr>
        <p:spPr>
          <a:xfrm>
            <a:off x="24288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Charming Confectionery Branding</a:t>
            </a:r>
          </a:p>
        </p:txBody>
      </p:sp>
      <p:sp>
        <p:nvSpPr>
          <p:cNvPr id="57" name="TextBox 56"/>
          <p:cNvSpPr txBox="1"/>
          <p:nvPr/>
        </p:nvSpPr>
        <p:spPr>
          <a:xfrm>
            <a:off x="24288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'Dude, Sweet' Chocolate by Tractorbeam is Creatively Simple</a:t>
            </a:r>
          </a:p>
        </p:txBody>
      </p:sp>
      <p:pic>
        <p:nvPicPr>
          <p:cNvPr id="58" name="Image" descr="Image">
            <a:hlinkClick r:id="rId34" tooltip="Go to trend"/>
          </p:cNvPr>
          <p:cNvPicPr>
            <a:picLocks noChangeAspect="1"/>
          </p:cNvPicPr>
          <p:nvPr/>
        </p:nvPicPr>
        <p:blipFill>
          <a:blip r:embed="rId35"/>
          <a:stretch>
            <a:fillRect/>
          </a:stretch>
        </p:blipFill>
        <p:spPr>
          <a:xfrm>
            <a:off x="4714875" y="4000500"/>
            <a:ext cx="1905000" cy="1247775"/>
          </a:xfrm>
          <a:prstGeom prst="rect">
            <a:avLst/>
          </a:prstGeom>
        </p:spPr>
      </p:pic>
      <p:pic>
        <p:nvPicPr>
          <p:cNvPr id="59" name="bar1" descr="bar1"/>
          <p:cNvPicPr>
            <a:picLocks noChangeAspect="1"/>
          </p:cNvPicPr>
          <p:nvPr/>
        </p:nvPicPr>
        <p:blipFill>
          <a:blip r:embed="rId18"/>
          <a:stretch>
            <a:fillRect/>
          </a:stretch>
        </p:blipFill>
        <p:spPr>
          <a:xfrm>
            <a:off x="4714875" y="5238750"/>
            <a:ext cx="1905000" cy="38100"/>
          </a:xfrm>
          <a:prstGeom prst="rect">
            <a:avLst/>
          </a:prstGeom>
        </p:spPr>
      </p:pic>
      <p:pic>
        <p:nvPicPr>
          <p:cNvPr id="60" name="bar1" descr="bar1"/>
          <p:cNvPicPr>
            <a:picLocks noChangeAspect="1"/>
          </p:cNvPicPr>
          <p:nvPr/>
        </p:nvPicPr>
        <p:blipFill>
          <a:blip r:embed="rId36"/>
          <a:stretch>
            <a:fillRect/>
          </a:stretch>
        </p:blipFill>
        <p:spPr>
          <a:xfrm>
            <a:off x="4714875" y="5238750"/>
            <a:ext cx="895350" cy="38100"/>
          </a:xfrm>
          <a:prstGeom prst="rect">
            <a:avLst/>
          </a:prstGeom>
        </p:spPr>
      </p:pic>
      <p:sp>
        <p:nvSpPr>
          <p:cNvPr id="61" name="TextBox 60"/>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Bubbly Treat Branding</a:t>
            </a:r>
          </a:p>
        </p:txBody>
      </p:sp>
      <p:sp>
        <p:nvSpPr>
          <p:cNvPr id="62" name="TextBox 61"/>
          <p:cNvSpPr txBox="1"/>
          <p:nvPr/>
        </p:nvSpPr>
        <p:spPr>
          <a:xfrm>
            <a:off x="461962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Agostoni Chocolate Packaging Appeals to a Contemporary Taste</a:t>
            </a:r>
          </a:p>
        </p:txBody>
      </p:sp>
      <p:pic>
        <p:nvPicPr>
          <p:cNvPr id="63" name="Image" descr="Image">
            <a:hlinkClick r:id="rId37" tooltip="Go to trend"/>
          </p:cNvPr>
          <p:cNvPicPr>
            <a:picLocks noChangeAspect="1"/>
          </p:cNvPicPr>
          <p:nvPr/>
        </p:nvPicPr>
        <p:blipFill>
          <a:blip r:embed="rId38"/>
          <a:stretch>
            <a:fillRect/>
          </a:stretch>
        </p:blipFill>
        <p:spPr>
          <a:xfrm>
            <a:off x="6905625" y="4000500"/>
            <a:ext cx="1905000" cy="1247775"/>
          </a:xfrm>
          <a:prstGeom prst="rect">
            <a:avLst/>
          </a:prstGeom>
        </p:spPr>
      </p:pic>
      <p:pic>
        <p:nvPicPr>
          <p:cNvPr id="64" name="bar1" descr="bar1"/>
          <p:cNvPicPr>
            <a:picLocks noChangeAspect="1"/>
          </p:cNvPicPr>
          <p:nvPr/>
        </p:nvPicPr>
        <p:blipFill>
          <a:blip r:embed="rId18"/>
          <a:stretch>
            <a:fillRect/>
          </a:stretch>
        </p:blipFill>
        <p:spPr>
          <a:xfrm>
            <a:off x="6905625" y="5238750"/>
            <a:ext cx="1905000" cy="38100"/>
          </a:xfrm>
          <a:prstGeom prst="rect">
            <a:avLst/>
          </a:prstGeom>
        </p:spPr>
      </p:pic>
      <p:pic>
        <p:nvPicPr>
          <p:cNvPr id="65" name="bar1" descr="bar1"/>
          <p:cNvPicPr>
            <a:picLocks noChangeAspect="1"/>
          </p:cNvPicPr>
          <p:nvPr/>
        </p:nvPicPr>
        <p:blipFill>
          <a:blip r:embed="rId39"/>
          <a:stretch>
            <a:fillRect/>
          </a:stretch>
        </p:blipFill>
        <p:spPr>
          <a:xfrm>
            <a:off x="6905625" y="5238750"/>
            <a:ext cx="971550" cy="38100"/>
          </a:xfrm>
          <a:prstGeom prst="rect">
            <a:avLst/>
          </a:prstGeom>
        </p:spPr>
      </p:pic>
      <p:sp>
        <p:nvSpPr>
          <p:cNvPr id="66" name="TextBox 65"/>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Mountainous Chocolate Packaging</a:t>
            </a:r>
          </a:p>
        </p:txBody>
      </p:sp>
      <p:sp>
        <p:nvSpPr>
          <p:cNvPr id="67" name="TextBox 66"/>
          <p:cNvSpPr txBox="1"/>
          <p:nvPr/>
        </p:nvSpPr>
        <p:spPr>
          <a:xfrm>
            <a:off x="681037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Gabriela Nisizaki Designs Wrapping Paper that Requires Zero Glue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9 to 16</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78105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Tasty Prehistoric Treats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'Jurassic Chocolat' is an Archeologist's Sweet Dream</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97155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Delicious Postcard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Post Chocolate From Lilla Toth is a Sweet Piece of Mail</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7048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Tongue-Tied Branding</a:t>
            </a:r>
          </a:p>
        </p:txBody>
      </p:sp>
      <p:sp>
        <p:nvSpPr>
          <p:cNvPr id="41" name="TextBox 40"/>
          <p:cNvSpPr txBox="1"/>
          <p:nvPr/>
        </p:nvSpPr>
        <p:spPr>
          <a:xfrm>
            <a:off x="46196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Macskanyelv Chocolate Packaging is Taste-Approved by the Public</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5715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Warped Perforated Packaging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SeriousMilk Chocolate Branding Captures Abstract Creaminess</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28"/>
          <a:stretch>
            <a:fillRect/>
          </a:stretch>
        </p:blipFill>
        <p:spPr>
          <a:xfrm>
            <a:off x="333375" y="4857750"/>
            <a:ext cx="5715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Retrofied Chocolate Packaging</a:t>
            </a:r>
          </a:p>
        </p:txBody>
      </p:sp>
      <p:sp>
        <p:nvSpPr>
          <p:cNvPr id="51" name="TextBox 50"/>
          <p:cNvSpPr txBox="1"/>
          <p:nvPr/>
        </p:nvSpPr>
        <p:spPr>
          <a:xfrm>
            <a:off x="2381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Studio AG Wraps Up John and Kira's Sweet Treats</a:t>
            </a:r>
          </a:p>
        </p:txBody>
      </p:sp>
      <p:pic>
        <p:nvPicPr>
          <p:cNvPr id="52" name="Image" descr="Image">
            <a:hlinkClick r:id="rId31" tooltip="Go to trend"/>
          </p:cNvPr>
          <p:cNvPicPr>
            <a:picLocks noChangeAspect="1"/>
          </p:cNvPicPr>
          <p:nvPr/>
        </p:nvPicPr>
        <p:blipFill>
          <a:blip r:embed="rId32"/>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3"/>
          <a:stretch>
            <a:fillRect/>
          </a:stretch>
        </p:blipFill>
        <p:spPr>
          <a:xfrm>
            <a:off x="2524125" y="4857750"/>
            <a:ext cx="76200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Luxurious Taste Odysseys</a:t>
            </a:r>
          </a:p>
        </p:txBody>
      </p:sp>
      <p:sp>
        <p:nvSpPr>
          <p:cNvPr id="56" name="TextBox 55"/>
          <p:cNvSpPr txBox="1"/>
          <p:nvPr/>
        </p:nvSpPr>
        <p:spPr>
          <a:xfrm>
            <a:off x="24288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Mysteries of the Angles Gift Box Marries Chocolate and Cognac</a:t>
            </a:r>
          </a:p>
        </p:txBody>
      </p:sp>
      <p:pic>
        <p:nvPicPr>
          <p:cNvPr id="57" name="Image" descr="Image">
            <a:hlinkClick r:id="rId34" tooltip="Go to trend"/>
          </p:cNvPr>
          <p:cNvPicPr>
            <a:picLocks noChangeAspect="1"/>
          </p:cNvPicPr>
          <p:nvPr/>
        </p:nvPicPr>
        <p:blipFill>
          <a:blip r:embed="rId35"/>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6"/>
          <a:stretch>
            <a:fillRect/>
          </a:stretch>
        </p:blipFill>
        <p:spPr>
          <a:xfrm>
            <a:off x="4714875" y="4857750"/>
            <a:ext cx="47625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Heart-Fluttering Confection Branding</a:t>
            </a:r>
          </a:p>
        </p:txBody>
      </p:sp>
      <p:sp>
        <p:nvSpPr>
          <p:cNvPr id="61" name="TextBox 60"/>
          <p:cNvSpPr txBox="1"/>
          <p:nvPr/>
        </p:nvSpPr>
        <p:spPr>
          <a:xfrm>
            <a:off x="461962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Carli Choklad Packaging Makes Your Ticker Skip a Beat</a:t>
            </a:r>
          </a:p>
        </p:txBody>
      </p:sp>
      <p:pic>
        <p:nvPicPr>
          <p:cNvPr id="62" name="Image" descr="Image">
            <a:hlinkClick r:id="rId37" tooltip="Go to trend"/>
          </p:cNvPr>
          <p:cNvPicPr>
            <a:picLocks noChangeAspect="1"/>
          </p:cNvPicPr>
          <p:nvPr/>
        </p:nvPicPr>
        <p:blipFill>
          <a:blip r:embed="rId38"/>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39"/>
          <a:stretch>
            <a:fillRect/>
          </a:stretch>
        </p:blipFill>
        <p:spPr>
          <a:xfrm>
            <a:off x="6905625" y="4857750"/>
            <a:ext cx="74295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Artistic Candy Packaging</a:t>
            </a:r>
          </a:p>
        </p:txBody>
      </p:sp>
      <p:sp>
        <p:nvSpPr>
          <p:cNvPr id="66" name="TextBox 65"/>
          <p:cNvSpPr txBox="1"/>
          <p:nvPr/>
        </p:nvSpPr>
        <p:spPr>
          <a:xfrm>
            <a:off x="681037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Bessermachen DesignStudio Makes Multiple Designs for Henrik Konnerup</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17 to 24</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4572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Minimalist Bonbon Bars</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St Gallen Chocolate Packaging Keeps it Sweet and Simple</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723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Deceptive Palatable Packaging</a:t>
            </a:r>
          </a:p>
        </p:txBody>
      </p:sp>
      <p:sp>
        <p:nvSpPr>
          <p:cNvPr id="36" name="TextBox 35"/>
          <p:cNvSpPr txBox="1"/>
          <p:nvPr/>
        </p:nvSpPr>
        <p:spPr>
          <a:xfrm>
            <a:off x="242887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Kleenex Dessert Boxes Look Sickeningly Sweet</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4381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Embossed Chocolate Packaging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Sweet Moonstruck Chocolatier Wrappers by Sandstrom Partners</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68580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Bold Mouthwatering Branding</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JJAAKK Melt Milk Chocolate Packaging is Delectable</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3810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Eco-Conscious Cocoa</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Socola Chocolatier Cares for Constituents, Trade and Taste</a:t>
            </a:r>
          </a:p>
        </p:txBody>
      </p:sp>
      <p:pic>
        <p:nvPicPr>
          <p:cNvPr id="52" name="Image" descr="Image">
            <a:hlinkClick r:id="rId32" tooltip="Go to trend"/>
          </p:cNvPr>
          <p:cNvPicPr>
            <a:picLocks noChangeAspect="1"/>
          </p:cNvPicPr>
          <p:nvPr/>
        </p:nvPicPr>
        <p:blipFill>
          <a:blip r:embed="rId33"/>
          <a:stretch>
            <a:fillRect/>
          </a:stretch>
        </p:blipFill>
        <p:spPr>
          <a:xfrm>
            <a:off x="2524125" y="3619500"/>
            <a:ext cx="1905000" cy="1247775"/>
          </a:xfrm>
          <a:prstGeom prst="rect">
            <a:avLst/>
          </a:prstGeom>
        </p:spPr>
      </p:pic>
      <p:pic>
        <p:nvPicPr>
          <p:cNvPr id="53" name="bar1" descr="bar1"/>
          <p:cNvPicPr>
            <a:picLocks noChangeAspect="1"/>
          </p:cNvPicPr>
          <p:nvPr/>
        </p:nvPicPr>
        <p:blipFill>
          <a:blip r:embed="rId18"/>
          <a:stretch>
            <a:fillRect/>
          </a:stretch>
        </p:blipFill>
        <p:spPr>
          <a:xfrm>
            <a:off x="2524125" y="4857750"/>
            <a:ext cx="1905000" cy="38100"/>
          </a:xfrm>
          <a:prstGeom prst="rect">
            <a:avLst/>
          </a:prstGeom>
        </p:spPr>
      </p:pic>
      <p:pic>
        <p:nvPicPr>
          <p:cNvPr id="54" name="bar1" descr="bar1"/>
          <p:cNvPicPr>
            <a:picLocks noChangeAspect="1"/>
          </p:cNvPicPr>
          <p:nvPr/>
        </p:nvPicPr>
        <p:blipFill>
          <a:blip r:embed="rId34"/>
          <a:stretch>
            <a:fillRect/>
          </a:stretch>
        </p:blipFill>
        <p:spPr>
          <a:xfrm>
            <a:off x="2524125" y="4857750"/>
            <a:ext cx="781050" cy="38100"/>
          </a:xfrm>
          <a:prstGeom prst="rect">
            <a:avLst/>
          </a:prstGeom>
        </p:spPr>
      </p:pic>
      <p:sp>
        <p:nvSpPr>
          <p:cNvPr id="55" name="TextBox 54"/>
          <p:cNvSpPr txBox="1"/>
          <p:nvPr/>
        </p:nvSpPr>
        <p:spPr>
          <a:xfrm>
            <a:off x="24288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Customized Luxury Chocolates</a:t>
            </a:r>
          </a:p>
        </p:txBody>
      </p:sp>
      <p:sp>
        <p:nvSpPr>
          <p:cNvPr id="56" name="TextBox 55"/>
          <p:cNvSpPr txBox="1"/>
          <p:nvPr/>
        </p:nvSpPr>
        <p:spPr>
          <a:xfrm>
            <a:off x="24288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Nestle's Maison Cailler Sweets are Personalized to Individual Tastes</a:t>
            </a:r>
          </a:p>
        </p:txBody>
      </p:sp>
      <p:pic>
        <p:nvPicPr>
          <p:cNvPr id="57" name="Image" descr="Image">
            <a:hlinkClick r:id="rId35" tooltip="Go to trend"/>
          </p:cNvPr>
          <p:cNvPicPr>
            <a:picLocks noChangeAspect="1"/>
          </p:cNvPicPr>
          <p:nvPr/>
        </p:nvPicPr>
        <p:blipFill>
          <a:blip r:embed="rId36"/>
          <a:stretch>
            <a:fillRect/>
          </a:stretch>
        </p:blipFill>
        <p:spPr>
          <a:xfrm>
            <a:off x="4714875" y="3619500"/>
            <a:ext cx="1905000" cy="1247775"/>
          </a:xfrm>
          <a:prstGeom prst="rect">
            <a:avLst/>
          </a:prstGeom>
        </p:spPr>
      </p:pic>
      <p:pic>
        <p:nvPicPr>
          <p:cNvPr id="58" name="bar1" descr="bar1"/>
          <p:cNvPicPr>
            <a:picLocks noChangeAspect="1"/>
          </p:cNvPicPr>
          <p:nvPr/>
        </p:nvPicPr>
        <p:blipFill>
          <a:blip r:embed="rId18"/>
          <a:stretch>
            <a:fillRect/>
          </a:stretch>
        </p:blipFill>
        <p:spPr>
          <a:xfrm>
            <a:off x="4714875" y="4857750"/>
            <a:ext cx="1905000" cy="38100"/>
          </a:xfrm>
          <a:prstGeom prst="rect">
            <a:avLst/>
          </a:prstGeom>
        </p:spPr>
      </p:pic>
      <p:pic>
        <p:nvPicPr>
          <p:cNvPr id="59" name="bar1" descr="bar1"/>
          <p:cNvPicPr>
            <a:picLocks noChangeAspect="1"/>
          </p:cNvPicPr>
          <p:nvPr/>
        </p:nvPicPr>
        <p:blipFill>
          <a:blip r:embed="rId37"/>
          <a:stretch>
            <a:fillRect/>
          </a:stretch>
        </p:blipFill>
        <p:spPr>
          <a:xfrm>
            <a:off x="4714875" y="4857750"/>
            <a:ext cx="381000" cy="38100"/>
          </a:xfrm>
          <a:prstGeom prst="rect">
            <a:avLst/>
          </a:prstGeom>
        </p:spPr>
      </p:pic>
      <p:sp>
        <p:nvSpPr>
          <p:cNvPr id="60" name="TextBox 59"/>
          <p:cNvSpPr txBox="1"/>
          <p:nvPr/>
        </p:nvSpPr>
        <p:spPr>
          <a:xfrm>
            <a:off x="46196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Sweet Striped Branding</a:t>
            </a:r>
          </a:p>
        </p:txBody>
      </p:sp>
      <p:sp>
        <p:nvSpPr>
          <p:cNvPr id="61" name="TextBox 60"/>
          <p:cNvSpPr txBox="1"/>
          <p:nvPr/>
        </p:nvSpPr>
        <p:spPr>
          <a:xfrm>
            <a:off x="46196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Baru Packaging is Sugar-Coated with Scrumptious Swirls</a:t>
            </a:r>
          </a:p>
        </p:txBody>
      </p:sp>
      <p:pic>
        <p:nvPicPr>
          <p:cNvPr id="62" name="Image" descr="Image">
            <a:hlinkClick r:id="rId38" tooltip="Go to trend"/>
          </p:cNvPr>
          <p:cNvPicPr>
            <a:picLocks noChangeAspect="1"/>
          </p:cNvPicPr>
          <p:nvPr/>
        </p:nvPicPr>
        <p:blipFill>
          <a:blip r:embed="rId39"/>
          <a:stretch>
            <a:fillRect/>
          </a:stretch>
        </p:blipFill>
        <p:spPr>
          <a:xfrm>
            <a:off x="6905625" y="3619500"/>
            <a:ext cx="1905000" cy="1247775"/>
          </a:xfrm>
          <a:prstGeom prst="rect">
            <a:avLst/>
          </a:prstGeom>
        </p:spPr>
      </p:pic>
      <p:pic>
        <p:nvPicPr>
          <p:cNvPr id="63" name="bar1" descr="bar1"/>
          <p:cNvPicPr>
            <a:picLocks noChangeAspect="1"/>
          </p:cNvPicPr>
          <p:nvPr/>
        </p:nvPicPr>
        <p:blipFill>
          <a:blip r:embed="rId18"/>
          <a:stretch>
            <a:fillRect/>
          </a:stretch>
        </p:blipFill>
        <p:spPr>
          <a:xfrm>
            <a:off x="6905625" y="4857750"/>
            <a:ext cx="1905000" cy="38100"/>
          </a:xfrm>
          <a:prstGeom prst="rect">
            <a:avLst/>
          </a:prstGeom>
        </p:spPr>
      </p:pic>
      <p:pic>
        <p:nvPicPr>
          <p:cNvPr id="64" name="bar1" descr="bar1"/>
          <p:cNvPicPr>
            <a:picLocks noChangeAspect="1"/>
          </p:cNvPicPr>
          <p:nvPr/>
        </p:nvPicPr>
        <p:blipFill>
          <a:blip r:embed="rId40"/>
          <a:stretch>
            <a:fillRect/>
          </a:stretch>
        </p:blipFill>
        <p:spPr>
          <a:xfrm>
            <a:off x="6905625" y="4857750"/>
            <a:ext cx="533400" cy="38100"/>
          </a:xfrm>
          <a:prstGeom prst="rect">
            <a:avLst/>
          </a:prstGeom>
        </p:spPr>
      </p:pic>
      <p:sp>
        <p:nvSpPr>
          <p:cNvPr id="65" name="TextBox 64"/>
          <p:cNvSpPr txBox="1"/>
          <p:nvPr/>
        </p:nvSpPr>
        <p:spPr>
          <a:xfrm>
            <a:off x="681037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Stimulating Chocolate Branding</a:t>
            </a:r>
          </a:p>
        </p:txBody>
      </p:sp>
      <p:sp>
        <p:nvSpPr>
          <p:cNvPr id="66" name="TextBox 65"/>
          <p:cNvSpPr txBox="1"/>
          <p:nvPr/>
        </p:nvSpPr>
        <p:spPr>
          <a:xfrm>
            <a:off x="6810375" y="5191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Hersheys Press Kit Features Wrapper-Like Tin Foil</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29 Tempting Chocolate Packages</a:t>
            </a:r>
          </a:p>
        </p:txBody>
      </p:sp>
      <p:sp>
        <p:nvSpPr>
          <p:cNvPr id="4" name="TextBox 3">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29 Ideas + 185 Related Examples</a:t>
            </a:r>
          </a:p>
        </p:txBody>
      </p:sp>
      <p:pic>
        <p:nvPicPr>
          <p:cNvPr id="5"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6" name="TextBox 5">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http://www.trendhunter.com/id/130492</a:t>
            </a:r>
          </a:p>
        </p:txBody>
      </p:sp>
      <p:sp>
        <p:nvSpPr>
          <p:cNvPr id="7" name="TextBox 6">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8" name="TextBox 7"/>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Continued 25 to 29</a:t>
            </a:r>
          </a:p>
        </p:txBody>
      </p:sp>
      <p:pic>
        <p:nvPicPr>
          <p:cNvPr id="9"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0"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1" name="TextBox 10"/>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7.7</a:t>
            </a:r>
          </a:p>
        </p:txBody>
      </p:sp>
      <p:sp>
        <p:nvSpPr>
          <p:cNvPr id="12" name="TextBox 11"/>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3"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4" name="TextBox 13"/>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5" name="TextBox 14"/>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6"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7" name="bar1" descr="bar1"/>
          <p:cNvPicPr>
            <a:picLocks noChangeAspect="1"/>
          </p:cNvPicPr>
          <p:nvPr/>
        </p:nvPicPr>
        <p:blipFill>
          <a:blip r:embed="rId9"/>
          <a:stretch>
            <a:fillRect/>
          </a:stretch>
        </p:blipFill>
        <p:spPr>
          <a:xfrm>
            <a:off x="1190625" y="6305550"/>
            <a:ext cx="514350" cy="66675"/>
          </a:xfrm>
          <a:prstGeom prst="rect">
            <a:avLst/>
          </a:prstGeom>
        </p:spPr>
      </p:pic>
      <p:sp>
        <p:nvSpPr>
          <p:cNvPr id="18" name="TextBox 17"/>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19"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0" name="bar1" descr="bar1"/>
          <p:cNvPicPr>
            <a:picLocks noChangeAspect="1"/>
          </p:cNvPicPr>
          <p:nvPr/>
        </p:nvPicPr>
        <p:blipFill>
          <a:blip r:embed="rId10"/>
          <a:stretch>
            <a:fillRect/>
          </a:stretch>
        </p:blipFill>
        <p:spPr>
          <a:xfrm>
            <a:off x="1190625" y="6457950"/>
            <a:ext cx="523875" cy="66675"/>
          </a:xfrm>
          <a:prstGeom prst="rect">
            <a:avLst/>
          </a:prstGeom>
        </p:spPr>
      </p:pic>
      <p:sp>
        <p:nvSpPr>
          <p:cNvPr id="21" name="TextBox 20"/>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2"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3" name="bar1" descr="bar1"/>
          <p:cNvPicPr>
            <a:picLocks noChangeAspect="1"/>
          </p:cNvPicPr>
          <p:nvPr/>
        </p:nvPicPr>
        <p:blipFill>
          <a:blip r:embed="rId11"/>
          <a:stretch>
            <a:fillRect/>
          </a:stretch>
        </p:blipFill>
        <p:spPr>
          <a:xfrm>
            <a:off x="1190625" y="6610350"/>
            <a:ext cx="200025" cy="66675"/>
          </a:xfrm>
          <a:prstGeom prst="rect">
            <a:avLst/>
          </a:prstGeom>
        </p:spPr>
      </p:pic>
      <p:pic>
        <p:nvPicPr>
          <p:cNvPr id="24"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5"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6"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7" name="Image" descr="Image">
            <a:hlinkClick r:id="rId16" tooltip="Go to trend"/>
          </p:cNvPr>
          <p:cNvPicPr>
            <a:picLocks noChangeAspect="1"/>
          </p:cNvPicPr>
          <p:nvPr/>
        </p:nvPicPr>
        <p:blipFill>
          <a:blip r:embed="rId17"/>
          <a:stretch>
            <a:fillRect/>
          </a:stretch>
        </p:blipFill>
        <p:spPr>
          <a:xfrm>
            <a:off x="333375" y="1524000"/>
            <a:ext cx="1905000" cy="1247775"/>
          </a:xfrm>
          <a:prstGeom prst="rect">
            <a:avLst/>
          </a:prstGeom>
        </p:spPr>
      </p:pic>
      <p:pic>
        <p:nvPicPr>
          <p:cNvPr id="28" name="bar1" descr="bar1"/>
          <p:cNvPicPr>
            <a:picLocks noChangeAspect="1"/>
          </p:cNvPicPr>
          <p:nvPr/>
        </p:nvPicPr>
        <p:blipFill>
          <a:blip r:embed="rId18"/>
          <a:stretch>
            <a:fillRect/>
          </a:stretch>
        </p:blipFill>
        <p:spPr>
          <a:xfrm>
            <a:off x="333375" y="2762250"/>
            <a:ext cx="1905000" cy="38100"/>
          </a:xfrm>
          <a:prstGeom prst="rect">
            <a:avLst/>
          </a:prstGeom>
        </p:spPr>
      </p:pic>
      <p:pic>
        <p:nvPicPr>
          <p:cNvPr id="29" name="bar1" descr="bar1"/>
          <p:cNvPicPr>
            <a:picLocks noChangeAspect="1"/>
          </p:cNvPicPr>
          <p:nvPr/>
        </p:nvPicPr>
        <p:blipFill>
          <a:blip r:embed="rId19"/>
          <a:stretch>
            <a:fillRect/>
          </a:stretch>
        </p:blipFill>
        <p:spPr>
          <a:xfrm>
            <a:off x="333375" y="2762250"/>
            <a:ext cx="571500" cy="38100"/>
          </a:xfrm>
          <a:prstGeom prst="rect">
            <a:avLst/>
          </a:prstGeom>
        </p:spPr>
      </p:pic>
      <p:sp>
        <p:nvSpPr>
          <p:cNvPr id="30" name="TextBox 29"/>
          <p:cNvSpPr txBox="1"/>
          <p:nvPr/>
        </p:nvSpPr>
        <p:spPr>
          <a:xfrm>
            <a:off x="2381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Indulgent Avian Branding</a:t>
            </a:r>
          </a:p>
        </p:txBody>
      </p:sp>
      <p:sp>
        <p:nvSpPr>
          <p:cNvPr id="31" name="TextBox 30"/>
          <p:cNvSpPr txBox="1"/>
          <p:nvPr/>
        </p:nvSpPr>
        <p:spPr>
          <a:xfrm>
            <a:off x="23812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Eguale Chocolate Packaging Delivers Dessert by Wing</a:t>
            </a:r>
          </a:p>
        </p:txBody>
      </p:sp>
      <p:pic>
        <p:nvPicPr>
          <p:cNvPr id="32" name="Image" descr="Image">
            <a:hlinkClick r:id="rId20" tooltip="Go to trend"/>
          </p:cNvPr>
          <p:cNvPicPr>
            <a:picLocks noChangeAspect="1"/>
          </p:cNvPicPr>
          <p:nvPr/>
        </p:nvPicPr>
        <p:blipFill>
          <a:blip r:embed="rId21"/>
          <a:stretch>
            <a:fillRect/>
          </a:stretch>
        </p:blipFill>
        <p:spPr>
          <a:xfrm>
            <a:off x="2524125" y="1524000"/>
            <a:ext cx="1905000" cy="1247775"/>
          </a:xfrm>
          <a:prstGeom prst="rect">
            <a:avLst/>
          </a:prstGeom>
        </p:spPr>
      </p:pic>
      <p:pic>
        <p:nvPicPr>
          <p:cNvPr id="33" name="bar1" descr="bar1"/>
          <p:cNvPicPr>
            <a:picLocks noChangeAspect="1"/>
          </p:cNvPicPr>
          <p:nvPr/>
        </p:nvPicPr>
        <p:blipFill>
          <a:blip r:embed="rId18"/>
          <a:stretch>
            <a:fillRect/>
          </a:stretch>
        </p:blipFill>
        <p:spPr>
          <a:xfrm>
            <a:off x="2524125" y="2762250"/>
            <a:ext cx="1905000" cy="38100"/>
          </a:xfrm>
          <a:prstGeom prst="rect">
            <a:avLst/>
          </a:prstGeom>
        </p:spPr>
      </p:pic>
      <p:pic>
        <p:nvPicPr>
          <p:cNvPr id="34" name="bar1" descr="bar1"/>
          <p:cNvPicPr>
            <a:picLocks noChangeAspect="1"/>
          </p:cNvPicPr>
          <p:nvPr/>
        </p:nvPicPr>
        <p:blipFill>
          <a:blip r:embed="rId22"/>
          <a:stretch>
            <a:fillRect/>
          </a:stretch>
        </p:blipFill>
        <p:spPr>
          <a:xfrm>
            <a:off x="2524125" y="2762250"/>
            <a:ext cx="342900" cy="38100"/>
          </a:xfrm>
          <a:prstGeom prst="rect">
            <a:avLst/>
          </a:prstGeom>
        </p:spPr>
      </p:pic>
      <p:sp>
        <p:nvSpPr>
          <p:cNvPr id="35" name="TextBox 34"/>
          <p:cNvSpPr txBox="1"/>
          <p:nvPr/>
        </p:nvSpPr>
        <p:spPr>
          <a:xfrm>
            <a:off x="24288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Spiced Chocolate Packages</a:t>
            </a:r>
          </a:p>
        </p:txBody>
      </p:sp>
      <p:sp>
        <p:nvSpPr>
          <p:cNvPr id="36" name="TextBox 35"/>
          <p:cNvSpPr txBox="1"/>
          <p:nvPr/>
        </p:nvSpPr>
        <p:spPr>
          <a:xfrm>
            <a:off x="24288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Sweet &amp; Hot Packaging by Ivanna Shashkina Features Quirky Faces</a:t>
            </a:r>
          </a:p>
        </p:txBody>
      </p:sp>
      <p:pic>
        <p:nvPicPr>
          <p:cNvPr id="37" name="Image" descr="Image">
            <a:hlinkClick r:id="rId23" tooltip="Go to trend"/>
          </p:cNvPr>
          <p:cNvPicPr>
            <a:picLocks noChangeAspect="1"/>
          </p:cNvPicPr>
          <p:nvPr/>
        </p:nvPicPr>
        <p:blipFill>
          <a:blip r:embed="rId24"/>
          <a:stretch>
            <a:fillRect/>
          </a:stretch>
        </p:blipFill>
        <p:spPr>
          <a:xfrm>
            <a:off x="4714875" y="1524000"/>
            <a:ext cx="1905000" cy="1247775"/>
          </a:xfrm>
          <a:prstGeom prst="rect">
            <a:avLst/>
          </a:prstGeom>
        </p:spPr>
      </p:pic>
      <p:pic>
        <p:nvPicPr>
          <p:cNvPr id="38" name="bar1" descr="bar1"/>
          <p:cNvPicPr>
            <a:picLocks noChangeAspect="1"/>
          </p:cNvPicPr>
          <p:nvPr/>
        </p:nvPicPr>
        <p:blipFill>
          <a:blip r:embed="rId18"/>
          <a:stretch>
            <a:fillRect/>
          </a:stretch>
        </p:blipFill>
        <p:spPr>
          <a:xfrm>
            <a:off x="4714875" y="2762250"/>
            <a:ext cx="1905000" cy="38100"/>
          </a:xfrm>
          <a:prstGeom prst="rect">
            <a:avLst/>
          </a:prstGeom>
        </p:spPr>
      </p:pic>
      <p:pic>
        <p:nvPicPr>
          <p:cNvPr id="39" name="bar1" descr="bar1"/>
          <p:cNvPicPr>
            <a:picLocks noChangeAspect="1"/>
          </p:cNvPicPr>
          <p:nvPr/>
        </p:nvPicPr>
        <p:blipFill>
          <a:blip r:embed="rId25"/>
          <a:stretch>
            <a:fillRect/>
          </a:stretch>
        </p:blipFill>
        <p:spPr>
          <a:xfrm>
            <a:off x="4714875" y="2762250"/>
            <a:ext cx="361950" cy="38100"/>
          </a:xfrm>
          <a:prstGeom prst="rect">
            <a:avLst/>
          </a:prstGeom>
        </p:spPr>
      </p:pic>
      <p:sp>
        <p:nvSpPr>
          <p:cNvPr id="40" name="TextBox 39"/>
          <p:cNvSpPr txBox="1"/>
          <p:nvPr/>
        </p:nvSpPr>
        <p:spPr>
          <a:xfrm>
            <a:off x="461962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Bare-Bones Chocolate Branding</a:t>
            </a:r>
          </a:p>
        </p:txBody>
      </p:sp>
      <p:sp>
        <p:nvSpPr>
          <p:cNvPr id="41" name="TextBox 40"/>
          <p:cNvSpPr txBox="1"/>
          <p:nvPr/>
        </p:nvSpPr>
        <p:spPr>
          <a:xfrm>
            <a:off x="4619625" y="30956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Kyla Tom Packages Sweets in the Most Minimalist Manner Possible</a:t>
            </a:r>
          </a:p>
        </p:txBody>
      </p:sp>
      <p:pic>
        <p:nvPicPr>
          <p:cNvPr id="42" name="Image" descr="Image">
            <a:hlinkClick r:id="rId26" tooltip="Go to trend"/>
          </p:cNvPr>
          <p:cNvPicPr>
            <a:picLocks noChangeAspect="1"/>
          </p:cNvPicPr>
          <p:nvPr/>
        </p:nvPicPr>
        <p:blipFill>
          <a:blip r:embed="rId27"/>
          <a:stretch>
            <a:fillRect/>
          </a:stretch>
        </p:blipFill>
        <p:spPr>
          <a:xfrm>
            <a:off x="6905625" y="1524000"/>
            <a:ext cx="1905000" cy="1247775"/>
          </a:xfrm>
          <a:prstGeom prst="rect">
            <a:avLst/>
          </a:prstGeom>
        </p:spPr>
      </p:pic>
      <p:pic>
        <p:nvPicPr>
          <p:cNvPr id="43" name="bar1" descr="bar1"/>
          <p:cNvPicPr>
            <a:picLocks noChangeAspect="1"/>
          </p:cNvPicPr>
          <p:nvPr/>
        </p:nvPicPr>
        <p:blipFill>
          <a:blip r:embed="rId18"/>
          <a:stretch>
            <a:fillRect/>
          </a:stretch>
        </p:blipFill>
        <p:spPr>
          <a:xfrm>
            <a:off x="6905625" y="2762250"/>
            <a:ext cx="1905000" cy="38100"/>
          </a:xfrm>
          <a:prstGeom prst="rect">
            <a:avLst/>
          </a:prstGeom>
        </p:spPr>
      </p:pic>
      <p:pic>
        <p:nvPicPr>
          <p:cNvPr id="44" name="bar1" descr="bar1"/>
          <p:cNvPicPr>
            <a:picLocks noChangeAspect="1"/>
          </p:cNvPicPr>
          <p:nvPr/>
        </p:nvPicPr>
        <p:blipFill>
          <a:blip r:embed="rId28"/>
          <a:stretch>
            <a:fillRect/>
          </a:stretch>
        </p:blipFill>
        <p:spPr>
          <a:xfrm>
            <a:off x="6905625" y="2762250"/>
            <a:ext cx="438150" cy="38100"/>
          </a:xfrm>
          <a:prstGeom prst="rect">
            <a:avLst/>
          </a:prstGeom>
        </p:spPr>
      </p:pic>
      <p:sp>
        <p:nvSpPr>
          <p:cNvPr id="45" name="TextBox 44"/>
          <p:cNvSpPr txBox="1"/>
          <p:nvPr/>
        </p:nvSpPr>
        <p:spPr>
          <a:xfrm>
            <a:off x="6810375" y="2781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Spring Blossom Chocolates</a:t>
            </a:r>
          </a:p>
        </p:txBody>
      </p:sp>
      <p:sp>
        <p:nvSpPr>
          <p:cNvPr id="46" name="TextBox 45"/>
          <p:cNvSpPr txBox="1"/>
          <p:nvPr/>
        </p:nvSpPr>
        <p:spPr>
          <a:xfrm>
            <a:off x="6810375" y="2933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The Green Tea Cherry Kit Kat Bar Says Goodbye to Winter</a:t>
            </a:r>
          </a:p>
        </p:txBody>
      </p:sp>
      <p:pic>
        <p:nvPicPr>
          <p:cNvPr id="47" name="Image" descr="Image">
            <a:hlinkClick r:id="rId29" tooltip="Go to trend"/>
          </p:cNvPr>
          <p:cNvPicPr>
            <a:picLocks noChangeAspect="1"/>
          </p:cNvPicPr>
          <p:nvPr/>
        </p:nvPicPr>
        <p:blipFill>
          <a:blip r:embed="rId30"/>
          <a:stretch>
            <a:fillRect/>
          </a:stretch>
        </p:blipFill>
        <p:spPr>
          <a:xfrm>
            <a:off x="333375" y="3619500"/>
            <a:ext cx="1905000" cy="1247775"/>
          </a:xfrm>
          <a:prstGeom prst="rect">
            <a:avLst/>
          </a:prstGeom>
        </p:spPr>
      </p:pic>
      <p:pic>
        <p:nvPicPr>
          <p:cNvPr id="48" name="bar1" descr="bar1"/>
          <p:cNvPicPr>
            <a:picLocks noChangeAspect="1"/>
          </p:cNvPicPr>
          <p:nvPr/>
        </p:nvPicPr>
        <p:blipFill>
          <a:blip r:embed="rId18"/>
          <a:stretch>
            <a:fillRect/>
          </a:stretch>
        </p:blipFill>
        <p:spPr>
          <a:xfrm>
            <a:off x="333375" y="4857750"/>
            <a:ext cx="1905000" cy="38100"/>
          </a:xfrm>
          <a:prstGeom prst="rect">
            <a:avLst/>
          </a:prstGeom>
        </p:spPr>
      </p:pic>
      <p:pic>
        <p:nvPicPr>
          <p:cNvPr id="49" name="bar1" descr="bar1"/>
          <p:cNvPicPr>
            <a:picLocks noChangeAspect="1"/>
          </p:cNvPicPr>
          <p:nvPr/>
        </p:nvPicPr>
        <p:blipFill>
          <a:blip r:embed="rId31"/>
          <a:stretch>
            <a:fillRect/>
          </a:stretch>
        </p:blipFill>
        <p:spPr>
          <a:xfrm>
            <a:off x="333375" y="4857750"/>
            <a:ext cx="228600" cy="38100"/>
          </a:xfrm>
          <a:prstGeom prst="rect">
            <a:avLst/>
          </a:prstGeom>
        </p:spPr>
      </p:pic>
      <p:sp>
        <p:nvSpPr>
          <p:cNvPr id="50" name="TextBox 49"/>
          <p:cNvSpPr txBox="1"/>
          <p:nvPr/>
        </p:nvSpPr>
        <p:spPr>
          <a:xfrm>
            <a:off x="238125" y="4876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Online Customized Chocolate</a:t>
            </a:r>
          </a:p>
        </p:txBody>
      </p:sp>
      <p:sp>
        <p:nvSpPr>
          <p:cNvPr id="51" name="TextBox 50"/>
          <p:cNvSpPr txBox="1"/>
          <p:nvPr/>
        </p:nvSpPr>
        <p:spPr>
          <a:xfrm>
            <a:off x="238125" y="5029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DecoCho Chocolate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 Pro logo" descr="TH Pro logo"/>
          <p:cNvPicPr>
            <a:picLocks noChangeAspect="1"/>
          </p:cNvPicPr>
          <p:nvPr/>
        </p:nvPicPr>
        <p:blipFill>
          <a:blip r:embed="rId2"/>
          <a:stretch>
            <a:fillRect/>
          </a:stretch>
        </p:blipFill>
        <p:spPr>
          <a:xfrm>
            <a:off x="7143750" y="47625"/>
            <a:ext cx="1724025" cy="476250"/>
          </a:xfrm>
          <a:prstGeom prst="rect">
            <a:avLst/>
          </a:prstGeom>
        </p:spPr>
      </p:pic>
      <p:pic>
        <p:nvPicPr>
          <p:cNvPr id="2" name="sidebar image" descr="sidebar image"/>
          <p:cNvPicPr>
            <a:picLocks noChangeAspect="1"/>
          </p:cNvPicPr>
          <p:nvPr/>
        </p:nvPicPr>
        <p:blipFill>
          <a:blip r:embed="rId3"/>
          <a:stretch>
            <a:fillRect/>
          </a:stretch>
        </p:blipFill>
        <p:spPr>
          <a:xfrm>
            <a:off x="0" y="0"/>
            <a:ext cx="142875" cy="6858000"/>
          </a:xfrm>
          <a:prstGeom prst="rect">
            <a:avLst/>
          </a:prstGeom>
        </p:spPr>
      </p:pic>
      <p:sp>
        <p:nvSpPr>
          <p:cNvPr id="3" name="TextBox 2"/>
          <p:cNvSpPr txBox="1"/>
          <p:nvPr/>
        </p:nvSpPr>
        <p:spPr>
          <a:xfrm>
            <a:off x="333375" y="1905000"/>
            <a:ext cx="8572500" cy="1246495"/>
          </a:xfrm>
          <a:prstGeom prst="rect">
            <a:avLst/>
          </a:prstGeom>
        </p:spPr>
        <p:txBody>
          <a:bodyPr vertOverflow="overflow" horzOverflow="overflow" wrap="square" lIns="91440" tIns="45720" rIns="91440" bIns="45720" numCol="1" rtlCol="0">
            <a:spAutoFit/>
          </a:bodyPr>
          <a:lstStyle/>
          <a:p>
            <a:pPr marL="0" marR="0" lvl="0" indent="0" algn="l" fontAlgn="base"/>
            <a:r>
              <a:rPr lang="en-US" sz="7500" b="1" i="0" u="none" strike="noStrike" dirty="0" smtClean="0">
                <a:solidFill>
                  <a:srgbClr val="000000"/>
                </a:solidFill>
                <a:latin typeface="Arial"/>
              </a:rPr>
              <a:t>3. </a:t>
            </a:r>
            <a:r>
              <a:rPr sz="7500" b="1" i="0" u="none" strike="noStrike" dirty="0" smtClean="0">
                <a:solidFill>
                  <a:srgbClr val="000000"/>
                </a:solidFill>
                <a:latin typeface="Arial"/>
              </a:rPr>
              <a:t>Micro-Trends</a:t>
            </a:r>
            <a:endParaRPr sz="7500" b="1" i="0" u="none" strike="noStrike" dirty="0">
              <a:solidFill>
                <a:srgbClr val="000000"/>
              </a:solidFill>
              <a:latin typeface="Arial"/>
            </a:endParaRPr>
          </a:p>
        </p:txBody>
      </p:sp>
      <p:sp>
        <p:nvSpPr>
          <p:cNvPr id="4" name="TextBox 3">
            <a:hlinkClick r:id="rId4"/>
          </p:cNvPr>
          <p:cNvSpPr txBox="1"/>
          <p:nvPr/>
        </p:nvSpPr>
        <p:spPr>
          <a:xfrm>
            <a:off x="4981575" y="6600825"/>
            <a:ext cx="3810000" cy="381000"/>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sp>
        <p:nvSpPr>
          <p:cNvPr id="5" name="TextBox 4"/>
          <p:cNvSpPr txBox="1"/>
          <p:nvPr/>
        </p:nvSpPr>
        <p:spPr>
          <a:xfrm>
            <a:off x="381000" y="3190875"/>
            <a:ext cx="8096250" cy="571500"/>
          </a:xfrm>
          <a:prstGeom prst="rect">
            <a:avLst/>
          </a:prstGeom>
        </p:spPr>
        <p:txBody>
          <a:bodyPr vertOverflow="overflow" horzOverflow="overflow" wrap="square" lIns="91440" tIns="45720" rIns="91440" bIns="45720" numCol="1" rtlCol="0">
            <a:spAutoFit/>
          </a:bodyPr>
          <a:lstStyle/>
          <a:p>
            <a:pPr marL="0" marR="0" lvl="0" indent="0" algn="l" fontAlgn="base"/>
            <a:r>
              <a:rPr sz="4000" b="1" i="0" u="none" strike="noStrike">
                <a:solidFill>
                  <a:srgbClr val="FF0000"/>
                </a:solidFill>
                <a:latin typeface="Arial"/>
              </a:rPr>
              <a:t>Unique Examples of Innovation</a:t>
            </a:r>
          </a:p>
        </p:txBody>
      </p:sp>
      <p:sp>
        <p:nvSpPr>
          <p:cNvPr id="6" name="TextBox 5"/>
          <p:cNvSpPr txBox="1"/>
          <p:nvPr/>
        </p:nvSpPr>
        <p:spPr>
          <a:xfrm>
            <a:off x="381000" y="4286250"/>
            <a:ext cx="8382000" cy="1143000"/>
          </a:xfrm>
          <a:prstGeom prst="rect">
            <a:avLst/>
          </a:prstGeom>
        </p:spPr>
        <p:txBody>
          <a:bodyPr vertOverflow="overflow" horzOverflow="overflow" wrap="square" lIns="91440" tIns="45720" rIns="91440" bIns="45720" numCol="1" rtlCol="0">
            <a:spAutoFit/>
          </a:bodyPr>
          <a:lstStyle/>
          <a:p>
            <a:pPr marL="0" marR="0" lvl="0" indent="0" algn="l" fontAlgn="base"/>
            <a:r>
              <a:rPr sz="1400" b="0" i="0" u="none" strike="noStrike">
                <a:solidFill>
                  <a:srgbClr val="000000"/>
                </a:solidFill>
                <a:latin typeface="Arial"/>
              </a:rPr>
              <a:t>Micro-Trends are unique examples of innovation which have been featured on Trend Hunter. A micro-trend might be a newly released product or service, but in many cases, the idea is something that has not been commercially released.  Our database includes several hundred thousand articles of micro-trends, spanning thousands of topics, so make sure to filter your topics at: TrendHunter.com/dashboard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400" b="1" i="0" u="none" strike="noStrike">
                <a:solidFill>
                  <a:srgbClr val="FF8D13"/>
                </a:solidFill>
                <a:latin typeface="Arial"/>
              </a:rPr>
              <a:t>Illustrated Avian Supplement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Pearlfisher's Avian Packaging is Beautifully Minimalist</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In a supplement branding effort to differentiate 'Strong' supplements, designers at Pearlfisher created a series of symbolic avians to adorn the bottles. Each supplement bottle is branded with a different flying animal illustration that represents the product's contents. Combined with a minimalist bottle design, the illustrations make for some beautiful packaging.
Each bird illustration was designed to give the user a convenient representation of the supplement's benefits. The 'brain box' is adorned with a drawing of an owl to represent wisdom while the 'chill pill' supplement has a relaxed pigeon. The 'sunshine pill' is illustrated with a bright yellow canary.
Pearlfisher's amazing designs come from experience designing packaging for conglomerates such as Starbucks and Cadbury. With minimalist illustrations to augment an already simple value proposition, Strong's supplements are sure to carve a strong position in the nutrition market.
By: Alexander Lam</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http://www.trendhunter.com/id/198214</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5.7</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1333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5238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Burrito Bouquet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Taco Ole Packaging Makes it Easy to Carry and Serve Snacks for 20</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There are carriers available for enormous quantities of donuts, but there isn't anything much for buying more substantial meals in greater numbers and making it easy to transport them. Taco Ole packaging solves this problem with a clever paper caddy that boasts the ability to store up to 20 individually wrapped hard-shell tortillas. From this, they can be simply plucked off by hungry people at parties and other events.
The colorful triangular takeout packages that contain the delicious Mexican dish are slotted into a cylindrical holder. Guo Wei Chen's concept makes it so that this doubles as a container for salsa and other sauces. A handle at the top enables you to get four fingers through Taco Ole packaging, facilitating a good grip for a successful delivery of dinner for many.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http://www.trendhunter.com/id/187385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6.8</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714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476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Laundry-Line Biscuit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BBROOD Packaging Leaves Over-Designed Competitors Out to Dry</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A great shift is occurring in the world of packaging in which designers are starting to simplify the brand identities of products. BBROOD packaging embodies the lovely clarity that likely arose from the rejection of the increasingly chaotic appearances of food wrappers. 
Working with Bureau Stoer, Iconic Design devised a very minimalist approach to containing and displaying a line of cookies and crackers for the Amsterdam bakery. Clear plastic pouches were chosen to hold neat stacks and clusters of the scrumptious snacks, labeled quite delicately by pieces of paper that have been creased over the their tops. The most endearing aspect of BBROOD packaging is definitely the little wooden clothespins that pinch the cards in place, delivering the impression that the delicious goods have the comforting quality of homemade treats.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http://www.trendhunter.com/id/185339</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524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4381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Branded Obvious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Creating product focus through literal and simplified packaging</a:t>
            </a:r>
          </a:p>
        </p:txBody>
      </p:sp>
      <p:sp>
        <p:nvSpPr>
          <p:cNvPr id="5" name="TextBox 4"/>
          <p:cNvSpPr txBox="1"/>
          <p:nvPr/>
        </p:nvSpPr>
        <p:spPr>
          <a:xfrm>
            <a:off x="190500" y="904875"/>
            <a:ext cx="89535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Implications - Packaging is often just as important as the product contained within, but many brands are beginning to eschew busy and artistic exterior designs in favor of very simple and literal packaging. In doing so, a brand can highlight a product's integrity. There is no need for attention-grabbing artistry to persuade the consumer to buy--the product's quality is implied. What's more, this type of "obvious" packaging fits with the over [continued online]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5 Ideas + 45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http://www.trendhunter.com/id/178017</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143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9"/>
          <a:stretch>
            <a:fillRect/>
          </a:stretch>
        </p:blipFill>
        <p:spPr>
          <a:xfrm>
            <a:off x="1190625" y="6457950"/>
            <a:ext cx="3143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0"/>
          <a:stretch>
            <a:fillRect/>
          </a:stretch>
        </p:blipFill>
        <p:spPr>
          <a:xfrm>
            <a:off x="1190625" y="6610350"/>
            <a:ext cx="400050" cy="66675"/>
          </a:xfrm>
          <a:prstGeom prst="rect">
            <a:avLst/>
          </a:prstGeom>
        </p:spPr>
      </p:pic>
      <p:pic>
        <p:nvPicPr>
          <p:cNvPr id="25" name="Gender Image" descr="Gender Image">
            <a:hlinkClick r:id="rId11" tooltip="Trendreports"/>
          </p:cNvPr>
          <p:cNvPicPr>
            <a:picLocks noChangeAspect="1"/>
          </p:cNvPicPr>
          <p:nvPr/>
        </p:nvPicPr>
        <p:blipFill>
          <a:blip r:embed="rId12"/>
          <a:stretch>
            <a:fillRect/>
          </a:stretch>
        </p:blipFill>
        <p:spPr>
          <a:xfrm>
            <a:off x="1762125" y="6286500"/>
            <a:ext cx="676275" cy="400050"/>
          </a:xfrm>
          <a:prstGeom prst="rect">
            <a:avLst/>
          </a:prstGeom>
        </p:spPr>
      </p:pic>
      <p:pic>
        <p:nvPicPr>
          <p:cNvPr id="26" name="Region Image" descr="Region Image">
            <a:hlinkClick r:id="rId11" tooltip="Trendreports"/>
          </p:cNvPr>
          <p:cNvPicPr>
            <a:picLocks noChangeAspect="1"/>
          </p:cNvPicPr>
          <p:nvPr/>
        </p:nvPicPr>
        <p:blipFill>
          <a:blip r:embed="rId13"/>
          <a:stretch>
            <a:fillRect/>
          </a:stretch>
        </p:blipFill>
        <p:spPr>
          <a:xfrm>
            <a:off x="3429000" y="6248400"/>
            <a:ext cx="1085850" cy="561975"/>
          </a:xfrm>
          <a:prstGeom prst="rect">
            <a:avLst/>
          </a:prstGeom>
        </p:spPr>
      </p:pic>
      <p:pic>
        <p:nvPicPr>
          <p:cNvPr id="27" name="Age Image" descr="Age Image">
            <a:hlinkClick r:id="rId11" tooltip="Trendreports"/>
          </p:cNvPr>
          <p:cNvPicPr>
            <a:picLocks noChangeAspect="1"/>
          </p:cNvPicPr>
          <p:nvPr/>
        </p:nvPicPr>
        <p:blipFill>
          <a:blip r:embed="rId14"/>
          <a:stretch>
            <a:fillRect/>
          </a:stretch>
        </p:blipFill>
        <p:spPr>
          <a:xfrm>
            <a:off x="2476500" y="6438900"/>
            <a:ext cx="895350" cy="285750"/>
          </a:xfrm>
          <a:prstGeom prst="rect">
            <a:avLst/>
          </a:prstGeom>
        </p:spPr>
      </p:pic>
      <p:pic>
        <p:nvPicPr>
          <p:cNvPr id="28" name="Image" descr="Image">
            <a:hlinkClick r:id="rId15" tooltip="Go to trend"/>
          </p:cNvPr>
          <p:cNvPicPr>
            <a:picLocks noChangeAspect="1"/>
          </p:cNvPicPr>
          <p:nvPr/>
        </p:nvPicPr>
        <p:blipFill>
          <a:blip r:embed="rId16"/>
          <a:stretch>
            <a:fillRect/>
          </a:stretch>
        </p:blipFill>
        <p:spPr>
          <a:xfrm>
            <a:off x="333375" y="1905000"/>
            <a:ext cx="4095750" cy="3333750"/>
          </a:xfrm>
          <a:prstGeom prst="rect">
            <a:avLst/>
          </a:prstGeom>
        </p:spPr>
      </p:pic>
      <p:pic>
        <p:nvPicPr>
          <p:cNvPr id="29" name="bar1" descr="bar1"/>
          <p:cNvPicPr>
            <a:picLocks noChangeAspect="1"/>
          </p:cNvPicPr>
          <p:nvPr/>
        </p:nvPicPr>
        <p:blipFill>
          <a:blip r:embed="rId17"/>
          <a:stretch>
            <a:fillRect/>
          </a:stretch>
        </p:blipFill>
        <p:spPr>
          <a:xfrm>
            <a:off x="333375" y="5238750"/>
            <a:ext cx="4095750" cy="38100"/>
          </a:xfrm>
          <a:prstGeom prst="rect">
            <a:avLst/>
          </a:prstGeom>
        </p:spPr>
      </p:pic>
      <p:pic>
        <p:nvPicPr>
          <p:cNvPr id="30" name="bar1" descr="bar1"/>
          <p:cNvPicPr>
            <a:picLocks noChangeAspect="1"/>
          </p:cNvPicPr>
          <p:nvPr/>
        </p:nvPicPr>
        <p:blipFill>
          <a:blip r:embed="rId18"/>
          <a:stretch>
            <a:fillRect/>
          </a:stretch>
        </p:blipFill>
        <p:spPr>
          <a:xfrm>
            <a:off x="333375" y="5238750"/>
            <a:ext cx="3317558" cy="38100"/>
          </a:xfrm>
          <a:prstGeom prst="rect">
            <a:avLst/>
          </a:prstGeom>
        </p:spPr>
      </p:pic>
      <p:sp>
        <p:nvSpPr>
          <p:cNvPr id="31" name="TextBox 30"/>
          <p:cNvSpPr txBox="1"/>
          <p:nvPr/>
        </p:nvSpPr>
        <p:spPr>
          <a:xfrm>
            <a:off x="238125" y="5267325"/>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000000"/>
                </a:solidFill>
                <a:latin typeface="Arial"/>
              </a:rPr>
              <a:t>See-Through Beer Cans</a:t>
            </a:r>
          </a:p>
        </p:txBody>
      </p:sp>
      <p:sp>
        <p:nvSpPr>
          <p:cNvPr id="32" name="TextBox 31"/>
          <p:cNvSpPr txBox="1"/>
          <p:nvPr/>
        </p:nvSpPr>
        <p:spPr>
          <a:xfrm>
            <a:off x="238125" y="5524500"/>
            <a:ext cx="409575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Naked Premium Beer Packaging Provides a Look at the Product Inside</a:t>
            </a:r>
          </a:p>
        </p:txBody>
      </p:sp>
      <p:pic>
        <p:nvPicPr>
          <p:cNvPr id="33" name="Image" descr="Image">
            <a:hlinkClick r:id="rId19" tooltip="Go to trend"/>
          </p:cNvPr>
          <p:cNvPicPr>
            <a:picLocks noChangeAspect="1"/>
          </p:cNvPicPr>
          <p:nvPr/>
        </p:nvPicPr>
        <p:blipFill>
          <a:blip r:embed="rId20"/>
          <a:stretch>
            <a:fillRect/>
          </a:stretch>
        </p:blipFill>
        <p:spPr>
          <a:xfrm>
            <a:off x="4714875" y="1905000"/>
            <a:ext cx="1905000" cy="1247775"/>
          </a:xfrm>
          <a:prstGeom prst="rect">
            <a:avLst/>
          </a:prstGeom>
        </p:spPr>
      </p:pic>
      <p:pic>
        <p:nvPicPr>
          <p:cNvPr id="34" name="bar1" descr="bar1"/>
          <p:cNvPicPr>
            <a:picLocks noChangeAspect="1"/>
          </p:cNvPicPr>
          <p:nvPr/>
        </p:nvPicPr>
        <p:blipFill>
          <a:blip r:embed="rId21"/>
          <a:stretch>
            <a:fillRect/>
          </a:stretch>
        </p:blipFill>
        <p:spPr>
          <a:xfrm>
            <a:off x="4714875" y="3143250"/>
            <a:ext cx="1905000" cy="38100"/>
          </a:xfrm>
          <a:prstGeom prst="rect">
            <a:avLst/>
          </a:prstGeom>
        </p:spPr>
      </p:pic>
      <p:pic>
        <p:nvPicPr>
          <p:cNvPr id="35" name="bar1" descr="bar1"/>
          <p:cNvPicPr>
            <a:picLocks noChangeAspect="1"/>
          </p:cNvPicPr>
          <p:nvPr/>
        </p:nvPicPr>
        <p:blipFill>
          <a:blip r:embed="rId22"/>
          <a:stretch>
            <a:fillRect/>
          </a:stretch>
        </p:blipFill>
        <p:spPr>
          <a:xfrm>
            <a:off x="4714875" y="3143250"/>
            <a:ext cx="1238250" cy="38100"/>
          </a:xfrm>
          <a:prstGeom prst="rect">
            <a:avLst/>
          </a:prstGeom>
        </p:spPr>
      </p:pic>
      <p:sp>
        <p:nvSpPr>
          <p:cNvPr id="36" name="TextBox 35"/>
          <p:cNvSpPr txBox="1"/>
          <p:nvPr/>
        </p:nvSpPr>
        <p:spPr>
          <a:xfrm>
            <a:off x="461962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Veggie-Branded Edibles</a:t>
            </a:r>
          </a:p>
        </p:txBody>
      </p:sp>
      <p:sp>
        <p:nvSpPr>
          <p:cNvPr id="37" name="TextBox 36"/>
          <p:cNvSpPr txBox="1"/>
          <p:nvPr/>
        </p:nvSpPr>
        <p:spPr>
          <a:xfrm>
            <a:off x="461962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 Carota Packaging Embodies the Image of its Healthy Contents</a:t>
            </a:r>
          </a:p>
        </p:txBody>
      </p:sp>
      <p:pic>
        <p:nvPicPr>
          <p:cNvPr id="38" name="Image" descr="Image">
            <a:hlinkClick r:id="rId23" tooltip="Go to trend"/>
          </p:cNvPr>
          <p:cNvPicPr>
            <a:picLocks noChangeAspect="1"/>
          </p:cNvPicPr>
          <p:nvPr/>
        </p:nvPicPr>
        <p:blipFill>
          <a:blip r:embed="rId24"/>
          <a:stretch>
            <a:fillRect/>
          </a:stretch>
        </p:blipFill>
        <p:spPr>
          <a:xfrm>
            <a:off x="6905625" y="1905000"/>
            <a:ext cx="1905000" cy="1247775"/>
          </a:xfrm>
          <a:prstGeom prst="rect">
            <a:avLst/>
          </a:prstGeom>
        </p:spPr>
      </p:pic>
      <p:pic>
        <p:nvPicPr>
          <p:cNvPr id="39" name="bar1" descr="bar1"/>
          <p:cNvPicPr>
            <a:picLocks noChangeAspect="1"/>
          </p:cNvPicPr>
          <p:nvPr/>
        </p:nvPicPr>
        <p:blipFill>
          <a:blip r:embed="rId21"/>
          <a:stretch>
            <a:fillRect/>
          </a:stretch>
        </p:blipFill>
        <p:spPr>
          <a:xfrm>
            <a:off x="6905625" y="3143250"/>
            <a:ext cx="1905000" cy="38100"/>
          </a:xfrm>
          <a:prstGeom prst="rect">
            <a:avLst/>
          </a:prstGeom>
        </p:spPr>
      </p:pic>
      <p:pic>
        <p:nvPicPr>
          <p:cNvPr id="40" name="bar1" descr="bar1"/>
          <p:cNvPicPr>
            <a:picLocks noChangeAspect="1"/>
          </p:cNvPicPr>
          <p:nvPr/>
        </p:nvPicPr>
        <p:blipFill>
          <a:blip r:embed="rId25"/>
          <a:stretch>
            <a:fillRect/>
          </a:stretch>
        </p:blipFill>
        <p:spPr>
          <a:xfrm>
            <a:off x="6905625" y="3143250"/>
            <a:ext cx="971550" cy="38100"/>
          </a:xfrm>
          <a:prstGeom prst="rect">
            <a:avLst/>
          </a:prstGeom>
        </p:spPr>
      </p:pic>
      <p:sp>
        <p:nvSpPr>
          <p:cNvPr id="41" name="TextBox 40"/>
          <p:cNvSpPr txBox="1"/>
          <p:nvPr/>
        </p:nvSpPr>
        <p:spPr>
          <a:xfrm>
            <a:off x="6810375" y="31623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Candidly Branded Cartons</a:t>
            </a:r>
          </a:p>
        </p:txBody>
      </p:sp>
      <p:sp>
        <p:nvSpPr>
          <p:cNvPr id="42" name="TextBox 41"/>
          <p:cNvSpPr txBox="1"/>
          <p:nvPr/>
        </p:nvSpPr>
        <p:spPr>
          <a:xfrm>
            <a:off x="6810375" y="33147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ts</a:t>
            </a:r>
          </a:p>
        </p:txBody>
      </p:sp>
      <p:pic>
        <p:nvPicPr>
          <p:cNvPr id="43" name="Image" descr="Image">
            <a:hlinkClick r:id="rId26" tooltip="Go to trend"/>
          </p:cNvPr>
          <p:cNvPicPr>
            <a:picLocks noChangeAspect="1"/>
          </p:cNvPicPr>
          <p:nvPr/>
        </p:nvPicPr>
        <p:blipFill>
          <a:blip r:embed="rId27"/>
          <a:stretch>
            <a:fillRect/>
          </a:stretch>
        </p:blipFill>
        <p:spPr>
          <a:xfrm>
            <a:off x="4714875" y="4000500"/>
            <a:ext cx="1905000" cy="1247775"/>
          </a:xfrm>
          <a:prstGeom prst="rect">
            <a:avLst/>
          </a:prstGeom>
        </p:spPr>
      </p:pic>
      <p:pic>
        <p:nvPicPr>
          <p:cNvPr id="44" name="bar1" descr="bar1"/>
          <p:cNvPicPr>
            <a:picLocks noChangeAspect="1"/>
          </p:cNvPicPr>
          <p:nvPr/>
        </p:nvPicPr>
        <p:blipFill>
          <a:blip r:embed="rId21"/>
          <a:stretch>
            <a:fillRect/>
          </a:stretch>
        </p:blipFill>
        <p:spPr>
          <a:xfrm>
            <a:off x="4714875" y="5238750"/>
            <a:ext cx="1905000" cy="38100"/>
          </a:xfrm>
          <a:prstGeom prst="rect">
            <a:avLst/>
          </a:prstGeom>
        </p:spPr>
      </p:pic>
      <p:pic>
        <p:nvPicPr>
          <p:cNvPr id="45" name="bar1" descr="bar1"/>
          <p:cNvPicPr>
            <a:picLocks noChangeAspect="1"/>
          </p:cNvPicPr>
          <p:nvPr/>
        </p:nvPicPr>
        <p:blipFill>
          <a:blip r:embed="rId28"/>
          <a:stretch>
            <a:fillRect/>
          </a:stretch>
        </p:blipFill>
        <p:spPr>
          <a:xfrm>
            <a:off x="4714875" y="5238750"/>
            <a:ext cx="1143000" cy="38100"/>
          </a:xfrm>
          <a:prstGeom prst="rect">
            <a:avLst/>
          </a:prstGeom>
        </p:spPr>
      </p:pic>
      <p:sp>
        <p:nvSpPr>
          <p:cNvPr id="46" name="TextBox 45"/>
          <p:cNvSpPr txBox="1"/>
          <p:nvPr/>
        </p:nvSpPr>
        <p:spPr>
          <a:xfrm>
            <a:off x="461962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Simplistic Beverage Branding</a:t>
            </a:r>
          </a:p>
        </p:txBody>
      </p:sp>
      <p:sp>
        <p:nvSpPr>
          <p:cNvPr id="47" name="TextBox 46"/>
          <p:cNvSpPr txBox="1"/>
          <p:nvPr/>
        </p:nvSpPr>
        <p:spPr>
          <a:xfrm>
            <a:off x="4619625" y="5572125"/>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BluePrint Offers New Refreshing and Cleansing Single Serving Juices</a:t>
            </a:r>
          </a:p>
        </p:txBody>
      </p:sp>
      <p:pic>
        <p:nvPicPr>
          <p:cNvPr id="48" name="Image" descr="Image">
            <a:hlinkClick r:id="rId29" tooltip="Go to trend"/>
          </p:cNvPr>
          <p:cNvPicPr>
            <a:picLocks noChangeAspect="1"/>
          </p:cNvPicPr>
          <p:nvPr/>
        </p:nvPicPr>
        <p:blipFill>
          <a:blip r:embed="rId30"/>
          <a:stretch>
            <a:fillRect/>
          </a:stretch>
        </p:blipFill>
        <p:spPr>
          <a:xfrm>
            <a:off x="6905625" y="4000500"/>
            <a:ext cx="1905000" cy="1247775"/>
          </a:xfrm>
          <a:prstGeom prst="rect">
            <a:avLst/>
          </a:prstGeom>
        </p:spPr>
      </p:pic>
      <p:pic>
        <p:nvPicPr>
          <p:cNvPr id="49" name="bar1" descr="bar1"/>
          <p:cNvPicPr>
            <a:picLocks noChangeAspect="1"/>
          </p:cNvPicPr>
          <p:nvPr/>
        </p:nvPicPr>
        <p:blipFill>
          <a:blip r:embed="rId21"/>
          <a:stretch>
            <a:fillRect/>
          </a:stretch>
        </p:blipFill>
        <p:spPr>
          <a:xfrm>
            <a:off x="6905625" y="5238750"/>
            <a:ext cx="1905000" cy="38100"/>
          </a:xfrm>
          <a:prstGeom prst="rect">
            <a:avLst/>
          </a:prstGeom>
        </p:spPr>
      </p:pic>
      <p:pic>
        <p:nvPicPr>
          <p:cNvPr id="50" name="bar1" descr="bar1"/>
          <p:cNvPicPr>
            <a:picLocks noChangeAspect="1"/>
          </p:cNvPicPr>
          <p:nvPr/>
        </p:nvPicPr>
        <p:blipFill>
          <a:blip r:embed="rId31"/>
          <a:stretch>
            <a:fillRect/>
          </a:stretch>
        </p:blipFill>
        <p:spPr>
          <a:xfrm>
            <a:off x="6905625" y="5238750"/>
            <a:ext cx="914400" cy="38100"/>
          </a:xfrm>
          <a:prstGeom prst="rect">
            <a:avLst/>
          </a:prstGeom>
        </p:spPr>
      </p:pic>
      <p:sp>
        <p:nvSpPr>
          <p:cNvPr id="51" name="TextBox 50"/>
          <p:cNvSpPr txBox="1"/>
          <p:nvPr/>
        </p:nvSpPr>
        <p:spPr>
          <a:xfrm>
            <a:off x="6810375" y="52578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1000" b="1" i="0" u="none" strike="noStrike">
                <a:solidFill>
                  <a:srgbClr val="000000"/>
                </a:solidFill>
                <a:latin typeface="Arial"/>
              </a:rPr>
              <a:t>Windowed Noodle Branding</a:t>
            </a:r>
          </a:p>
        </p:txBody>
      </p:sp>
      <p:sp>
        <p:nvSpPr>
          <p:cNvPr id="52" name="TextBox 51"/>
          <p:cNvSpPr txBox="1"/>
          <p:nvPr/>
        </p:nvSpPr>
        <p:spPr>
          <a:xfrm>
            <a:off x="6810375" y="5410200"/>
            <a:ext cx="2095500" cy="57150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000000"/>
                </a:solidFill>
                <a:latin typeface="Arial"/>
              </a:rPr>
              <a:t>DeCecco Pasta Packaging Gives Consumers a Generous View of its Contents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Monkey Business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Ooh Ooh Ah Ah! Packaging Expresses an Instinctive Enthusiasm for Jam</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Food is something that all living creatures can appreciate and Ooh Ooh Ah Ah! packaging playfully illustrates the overlap between the tastes of primates and people. Emilie Wildiers' range of banana-flavored jams is represented by an adorable cartoon monkey named Nom-Nom. He's pictured with a different consumptive facial expression on each variety of jar.
White Chocolate, Rhubarb and Rum Raisin concoctions are branded with yellow, red and blue labels respectively. Simple one-color backgrounds keep the focus on the lovable mascot as he licks his lips or begins to vocalize his sentiments about the sweet spreads.
On the box, Peck and Co. scrawled the name of the product as if it was escaping from the mouths of the chimps. Ooh Ooh Ah Ah! packaging uses the call of the wild to appeal to the hungry beast in all of us.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http://www.trendhunter.com/id/177493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6.2</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333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905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Simplistic Beverage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BluePrint Offers New Refreshing and Cleansing Single Serving Juices</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Until very recently, the beverage brand BluePrint only sold its juices to consumers via delivery or pick-up services. Now its delicious selection of juice is available for purchase in single servings of 16 oz.
The fresh juice is known for its exotic flavoring and unparalleled health benefits. 
Packaged in clear bottles (differentiated then by the rich color of the juice) and sealed with charming blue bottle caps, the packaging of the new product is as fresh as its contents. The bottle also lists the ingredients on the front of the bottle in a simple white font. Ingredients such as kale, cucumber, ginger and mint make these juices not only one of a kind, but also a very healthy alternative to pop or other sweetened juices on the market. 
By: Jaime Neely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http://www.trendhunter.com/id/167868</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6.0</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0005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286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333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See-Through Beer Cans</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Naked Premium Beer Packaging Provides a Look at the Product Inside</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If a company has pride in its products then surely an honest exposure of them is a clever merchandizing strategy. Naked Premium Beer packaging tells the consumer that the beverage has nothing to hide and everything to boast with its delicious color and carbonation apparent to all who observe its aluminum cans.
Designed by Timur Salikhov, these canisters are not actually transparent. Their all-encompassing labels have been executed to give the appearance of the refreshing alcoholic drink within. A scrumptious honey yellow color, capped with a frothy white head and speckled with tons of tiny bubbles paint a convincing picture of what's inside Naked Premium Beer packaging and have your mouth watering in a way that most logo-based branding strategies cannot.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10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http://www.trendhunter.com/id/164832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8.1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50482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762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143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Battery Beverage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Visually Stimulaing One.5 Tequila Packaging Delivers a Sensory Boost</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Mexican liquor is a favorite ingredient for a good time and One.5 Tequila packaging certainly plays this up. Bright colors, eye-catching graphics and an unusual container make for a deliciously exotic and stimulating aesthetic combination. 
At first glance, Andrew Klotz's branding concept gives each bottle the distinct resemblance to a fuel cell. Therefore it's certainly not a coincidence that the tags that accompany each vessel are outrageously stylized and anthropomorphically expressive cartoon batteries themselves.  
The top of each can is accented with a positive sign and the bottom with a negative one. The four different flavors of the enhanced alcoholic drinks have high-energy names like Zap, Jolt, Shock and Strike. For added visual punch, every piece of One.5 Tequila packaging features a cut-and-pasted face with an excited expression.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11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http://www.trendhunter.com/id/163335</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905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3048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Splattered Bovine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Spotted Cow Packaging Features Spilled Liquid for a Sweet Logo</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child in you will be udderly delighted by the look of The Spotted Cow packaging as it plays off of imagination and the fun of making a mess. An accurate representational image might have been chosen to label the bottle with black and white bovine but the graphic technique exercised by Ashleigh Hansberger is so much more endearing.
Spilt milk is a common scene in a house with young children. The mess isn't typically ideal but the act of analyzing the spatter of liquid can make for an amusing game. Much like the youthful fascination with discovering shapes within passing clouds, the designer has formed a fluid outline of a female ox for a deliciously charming graphic. Complete with a bit of peripheral spray, The Spotted Cow packaging comes in four color-coded varieties with contents as wholesome as the brand identity.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http://www.trendhunter.com/id/160142</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4.9</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1428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4290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9527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3" tooltip="Go to trend"/>
          </p:cNvPr>
          <p:cNvPicPr>
            <a:picLocks noChangeAspect="1"/>
          </p:cNvPicPr>
          <p:nvPr/>
        </p:nvPicPr>
        <p:blipFill>
          <a:blip r:embed="rId23"/>
          <a:stretch>
            <a:fillRect/>
          </a:stretch>
        </p:blipFill>
        <p:spPr>
          <a:xfrm>
            <a:off x="7358063" y="5048250"/>
            <a:ext cx="476250" cy="476250"/>
          </a:xfrm>
          <a:prstGeom prst="rect">
            <a:avLst/>
          </a:prstGeom>
        </p:spPr>
      </p:pic>
      <p:pic>
        <p:nvPicPr>
          <p:cNvPr id="36" name="Image" descr="Image">
            <a:hlinkClick r:id="rId3" tooltip="Go to trend"/>
          </p:cNvPr>
          <p:cNvPicPr>
            <a:picLocks noChangeAspect="1"/>
          </p:cNvPicPr>
          <p:nvPr/>
        </p:nvPicPr>
        <p:blipFill>
          <a:blip r:embed="rId24"/>
          <a:stretch>
            <a:fillRect/>
          </a:stretch>
        </p:blipFill>
        <p:spPr>
          <a:xfrm>
            <a:off x="7893844" y="5048250"/>
            <a:ext cx="476250" cy="476250"/>
          </a:xfrm>
          <a:prstGeom prst="rect">
            <a:avLst/>
          </a:prstGeom>
        </p:spPr>
      </p:pic>
      <p:pic>
        <p:nvPicPr>
          <p:cNvPr id="37" name="Image" descr="Image">
            <a:hlinkClick r:id="rId3" tooltip="Go to trend"/>
          </p:cNvPr>
          <p:cNvPicPr>
            <a:picLocks noChangeAspect="1"/>
          </p:cNvPicPr>
          <p:nvPr/>
        </p:nvPicPr>
        <p:blipFill>
          <a:blip r:embed="rId25"/>
          <a:stretch>
            <a:fillRect/>
          </a:stretch>
        </p:blipFill>
        <p:spPr>
          <a:xfrm>
            <a:off x="8429625" y="5048250"/>
            <a:ext cx="476250" cy="47625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8D13"/>
                </a:solidFill>
                <a:latin typeface="Arial"/>
              </a:rPr>
              <a:t>Vibrant Slice Branding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Strange Fruit Packaging Serves a Taste of Exotic with a Stimulating Look</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When it comes to merchandizing food, the consumer's eyes must become his taste buds. It's concepts like Strange Fruit packaging that get you salivating with just visuals as sensory stimulation.
Designer Samantha Salzano translated the exciting flavors of lychee, jackfruit and kumquat into vivid tropical ink colors and unconventionally shaped wrappers. The scaly textures of the juicy edibles' rinds are printed and accentuated with chromatic dimension onto disposable cases that resemble sliced fruit. 
When clustered together, the delicious-looking wedges produce what appear to be whole near-spherical yield. But when observed separately, each piece of Strange Fruit packaging incorporates a little clear window where a pip might be. This offers you a look inside at the scrumptious exotic snacks, which are bits of dried Asian and African delights.
By: Amelia Roblin</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http://www.trendhunter.com/id/156920</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7.5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4572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46672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8575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pic>
        <p:nvPicPr>
          <p:cNvPr id="32" name="Image" descr="Image">
            <a:hlinkClick r:id="rId3" tooltip="Go to trend"/>
          </p:cNvPr>
          <p:cNvPicPr>
            <a:picLocks noChangeAspect="1"/>
          </p:cNvPicPr>
          <p:nvPr/>
        </p:nvPicPr>
        <p:blipFill>
          <a:blip r:embed="rId20"/>
          <a:stretch>
            <a:fillRect/>
          </a:stretch>
        </p:blipFill>
        <p:spPr>
          <a:xfrm>
            <a:off x="5750719" y="5048250"/>
            <a:ext cx="476250" cy="476250"/>
          </a:xfrm>
          <a:prstGeom prst="rect">
            <a:avLst/>
          </a:prstGeom>
        </p:spPr>
      </p:pic>
      <p:pic>
        <p:nvPicPr>
          <p:cNvPr id="33" name="Image" descr="Image">
            <a:hlinkClick r:id="rId3" tooltip="Go to trend"/>
          </p:cNvPr>
          <p:cNvPicPr>
            <a:picLocks noChangeAspect="1"/>
          </p:cNvPicPr>
          <p:nvPr/>
        </p:nvPicPr>
        <p:blipFill>
          <a:blip r:embed="rId21"/>
          <a:stretch>
            <a:fillRect/>
          </a:stretch>
        </p:blipFill>
        <p:spPr>
          <a:xfrm>
            <a:off x="6286500" y="5048250"/>
            <a:ext cx="476250" cy="476250"/>
          </a:xfrm>
          <a:prstGeom prst="rect">
            <a:avLst/>
          </a:prstGeom>
        </p:spPr>
      </p:pic>
      <p:pic>
        <p:nvPicPr>
          <p:cNvPr id="34" name="Image" descr="Image">
            <a:hlinkClick r:id="rId3" tooltip="Go to trend"/>
          </p:cNvPr>
          <p:cNvPicPr>
            <a:picLocks noChangeAspect="1"/>
          </p:cNvPicPr>
          <p:nvPr/>
        </p:nvPicPr>
        <p:blipFill>
          <a:blip r:embed="rId22"/>
          <a:stretch>
            <a:fillRect/>
          </a:stretch>
        </p:blipFill>
        <p:spPr>
          <a:xfrm>
            <a:off x="6822281" y="5048250"/>
            <a:ext cx="476250" cy="476250"/>
          </a:xfrm>
          <a:prstGeom prst="rect">
            <a:avLst/>
          </a:prstGeom>
        </p:spPr>
      </p:pic>
      <p:pic>
        <p:nvPicPr>
          <p:cNvPr id="35" name="Image" descr="Image">
            <a:hlinkClick r:id="rId3" tooltip="Go to trend"/>
          </p:cNvPr>
          <p:cNvPicPr>
            <a:picLocks noChangeAspect="1"/>
          </p:cNvPicPr>
          <p:nvPr/>
        </p:nvPicPr>
        <p:blipFill>
          <a:blip r:embed="rId23"/>
          <a:stretch>
            <a:fillRect/>
          </a:stretch>
        </p:blipFill>
        <p:spPr>
          <a:xfrm>
            <a:off x="7358063" y="5048250"/>
            <a:ext cx="476250" cy="47625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Lifestyle</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8D13"/>
                </a:solidFill>
                <a:latin typeface="Arial"/>
              </a:rPr>
              <a:t>Hand-Capped Condiment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Brooklyn Salsa Company Branding Exudes a Love for the City</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Brooklyn Salsa Company started out as an underground taco delivery service in the heart of the bustling city. Since then the DIY enterprise has released a line of specialty salsas that are sure to heat up any fiesta. Staying true to its do-it-yourself roots, these fiery pots of salsa sport sharp homemade labels. For an added personal touch, every jar is hand-sealed by a member of The Brooklyn Salsa Company family. 
Using only locally sourced produce from urban farms in the area, this premium condiment company makes salsa with a conscious. None of the sauces contain preservatives or artificial sweeteners. To exemplify this direct approach to food, the jars sport a simple but vibrant label, color-coated to help consumers differentiate the variety of salsa at a glance. Adorned with a silhouetted rendering of the landmass that is Brooklyn, these labels exude a love for the city and good food.
Simple, clean and intimate, The Brooklyn Salsa Company packaging is minimal and beautiful. 
By: Susan Keefe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http://www.trendhunter.com/id/154511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5.4</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571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3333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76225"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pic>
        <p:nvPicPr>
          <p:cNvPr id="31" name="Image" descr="Image">
            <a:hlinkClick r:id="rId3" tooltip="Go to trend"/>
          </p:cNvPr>
          <p:cNvPicPr>
            <a:picLocks noChangeAspect="1"/>
          </p:cNvPicPr>
          <p:nvPr/>
        </p:nvPicPr>
        <p:blipFill>
          <a:blip r:embed="rId19"/>
          <a:stretch>
            <a:fillRect/>
          </a:stretch>
        </p:blipFill>
        <p:spPr>
          <a:xfrm>
            <a:off x="5214938" y="5048250"/>
            <a:ext cx="476250" cy="47625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Marketing</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2800" b="1" i="0" u="none" strike="noStrike">
                <a:solidFill>
                  <a:srgbClr val="FF0000"/>
                </a:solidFill>
                <a:latin typeface="Arial"/>
              </a:rPr>
              <a:t>Weather Forecast Food Packaging</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Kiyu Taro Labels Their Flavors Based on Atmospheric Conditions</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Kiyu Taro has taken a unique approach to branding and has labeled their various packages based on weather conditions. Whether you are a “Spicy Thunder Storm” kind of guy or a “Curry Moon Night” gal, you’re sure to enjoy a flavor of Kiyu Taro that also matches your personality type. Other quirky flavor names include “Wasabi Rainy Day” and “Caramel Sunny Day.”
Kiyu Taro’s branding initiative was undertaken by Victor Branding Design Corp., who conceptualized this bizarre yet engaging idea for the popular Taiwanese root snack. The packaging features cutely painted graphics representing the various atmospheric conditions with Kiyu Taro snacks also serving as elements in each illustration. The novelty of the marketing alone makes me want to buy all four boxes and try them in accordance to my local weather.
By: Jason Soy</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http://www.trendhunter.com/id/151911</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5.1</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295275"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57175"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sidebar image" descr="sidebar image"/>
          <p:cNvPicPr>
            <a:picLocks noChangeAspect="1"/>
          </p:cNvPicPr>
          <p:nvPr/>
        </p:nvPicPr>
        <p:blipFill>
          <a:blip r:embed="rId2"/>
          <a:stretch>
            <a:fillRect/>
          </a:stretch>
        </p:blipFill>
        <p:spPr>
          <a:xfrm>
            <a:off x="0" y="0"/>
            <a:ext cx="142875" cy="6858000"/>
          </a:xfrm>
          <a:prstGeom prst="rect">
            <a:avLst/>
          </a:prstGeom>
        </p:spPr>
      </p:pic>
      <p:sp>
        <p:nvSpPr>
          <p:cNvPr id="2" name="TextBox 1"/>
          <p:cNvSpPr txBox="1"/>
          <p:nvPr/>
        </p:nvSpPr>
        <p:spPr>
          <a:xfrm rot="16200000">
            <a:off x="-1133475" y="5524500"/>
            <a:ext cx="2381250" cy="238125"/>
          </a:xfrm>
          <a:prstGeom prst="rect">
            <a:avLst/>
          </a:prstGeom>
        </p:spPr>
        <p:txBody>
          <a:bodyPr vertOverflow="overflow" horzOverflow="overflow" wrap="square" lIns="91440" tIns="45720" rIns="91440" bIns="45720" numCol="1" rtlCol="0">
            <a:spAutoFit/>
          </a:bodyPr>
          <a:lstStyle/>
          <a:p>
            <a:pPr marL="0" marR="0" lvl="0" indent="0" algn="l" fontAlgn="base"/>
            <a:r>
              <a:rPr sz="1100" b="0" i="0" u="none" strike="noStrike">
                <a:solidFill>
                  <a:srgbClr val="FFFFFF"/>
                </a:solidFill>
                <a:latin typeface="Arial"/>
              </a:rPr>
              <a:t>Art &amp; Design</a:t>
            </a:r>
          </a:p>
        </p:txBody>
      </p:sp>
      <p:sp>
        <p:nvSpPr>
          <p:cNvPr id="3" name="TextBox 2"/>
          <p:cNvSpPr txBox="1"/>
          <p:nvPr/>
        </p:nvSpPr>
        <p:spPr>
          <a:xfrm>
            <a:off x="171450" y="47625"/>
            <a:ext cx="6667500" cy="571500"/>
          </a:xfrm>
          <a:prstGeom prst="rect">
            <a:avLst/>
          </a:prstGeom>
        </p:spPr>
        <p:txBody>
          <a:bodyPr vertOverflow="overflow" horzOverflow="overflow" wrap="square" lIns="91440" tIns="45720" rIns="91440" bIns="45720" numCol="1" rtlCol="0">
            <a:spAutoFit/>
          </a:bodyPr>
          <a:lstStyle/>
          <a:p>
            <a:pPr marL="0" marR="0" lvl="0" indent="0" algn="l" fontAlgn="base"/>
            <a:r>
              <a:rPr sz="3600" b="1" i="0" u="none" strike="noStrike">
                <a:solidFill>
                  <a:srgbClr val="FF0000"/>
                </a:solidFill>
                <a:latin typeface="Arial"/>
              </a:rPr>
              <a:t>Google-Eyed Branding </a:t>
            </a:r>
          </a:p>
        </p:txBody>
      </p:sp>
      <p:sp>
        <p:nvSpPr>
          <p:cNvPr id="4" name="TextBox 3"/>
          <p:cNvSpPr txBox="1"/>
          <p:nvPr/>
        </p:nvSpPr>
        <p:spPr>
          <a:xfrm>
            <a:off x="190500" y="571500"/>
            <a:ext cx="8953500" cy="571500"/>
          </a:xfrm>
          <a:prstGeom prst="rect">
            <a:avLst/>
          </a:prstGeom>
        </p:spPr>
        <p:txBody>
          <a:bodyPr vertOverflow="overflow" horzOverflow="overflow" wrap="square" lIns="91440" tIns="45720" rIns="91440" bIns="45720" numCol="1" rtlCol="0">
            <a:spAutoFit/>
          </a:bodyPr>
          <a:lstStyle/>
          <a:p>
            <a:pPr marL="0" marR="0" lvl="0" indent="0" algn="l" fontAlgn="base"/>
            <a:r>
              <a:rPr sz="1800" b="1" i="0" u="none" strike="noStrike">
                <a:solidFill>
                  <a:srgbClr val="808080"/>
                </a:solidFill>
                <a:latin typeface="Arial"/>
              </a:rPr>
              <a:t>The Z Energy Drink Packaging is Too Cute for Words</a:t>
            </a:r>
          </a:p>
        </p:txBody>
      </p:sp>
      <p:sp>
        <p:nvSpPr>
          <p:cNvPr id="5" name="TextBox 4"/>
          <p:cNvSpPr txBox="1"/>
          <p:nvPr/>
        </p:nvSpPr>
        <p:spPr>
          <a:xfrm>
            <a:off x="190500" y="1000125"/>
            <a:ext cx="3810000" cy="1143000"/>
          </a:xfrm>
          <a:prstGeom prst="rect">
            <a:avLst/>
          </a:prstGeom>
        </p:spPr>
        <p:txBody>
          <a:bodyPr vertOverflow="overflow" horzOverflow="overflow" wrap="square" lIns="91440" tIns="45720" rIns="91440" bIns="45720" numCol="1" rtlCol="0">
            <a:spAutoFit/>
          </a:bodyPr>
          <a:lstStyle/>
          <a:p>
            <a:pPr marL="0" marR="0" lvl="0" indent="0" algn="l" fontAlgn="base"/>
            <a:r>
              <a:rPr sz="1000" b="0" i="0" u="none" strike="noStrike">
                <a:solidFill>
                  <a:srgbClr val="000000"/>
                </a:solidFill>
                <a:latin typeface="Arial"/>
              </a:rPr>
              <a:t>The Z Energy drink design will have you smiling before you even take a sip of the stimulating beverage. The cuddly personified packaging was conceptualized by Face Creative for a proposed line of energy drinks in Juarez, Mexico. Although the products never reach the consumer market, the googly eyed characters are charming to say the least. 
The smiling cans appear to be outfitted with energy-themed personalities. The snowy character is adorned with a flashy lightning bolt emblem on its side, while the green-eyed creature is dressed up with a workout appropriate sweatband. The childlike design stands out amongst the more aggressive branded energy drinks in today's market. The Z Energy cans are as fun to look at as they are to guzzle down. 
By: Shiori Mine</a:t>
            </a:r>
          </a:p>
        </p:txBody>
      </p:sp>
      <p:sp>
        <p:nvSpPr>
          <p:cNvPr id="6" name="TextBox 5">
            <a:hlinkClick r:id="rId3"/>
          </p:cNvPr>
          <p:cNvSpPr txBox="1"/>
          <p:nvPr/>
        </p:nvSpPr>
        <p:spPr>
          <a:xfrm>
            <a:off x="4762500" y="6191250"/>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1600" b="1" i="0" u="none" strike="noStrike">
                <a:solidFill>
                  <a:srgbClr val="808080"/>
                </a:solidFill>
                <a:latin typeface="Arial"/>
              </a:rPr>
              <a:t>9 Related Examples</a:t>
            </a:r>
          </a:p>
        </p:txBody>
      </p:sp>
      <p:pic>
        <p:nvPicPr>
          <p:cNvPr id="7" name="Image" descr="Image"/>
          <p:cNvPicPr>
            <a:picLocks noChangeAspect="1"/>
          </p:cNvPicPr>
          <p:nvPr/>
        </p:nvPicPr>
        <p:blipFill>
          <a:blip r:embed="rId4"/>
          <a:stretch>
            <a:fillRect/>
          </a:stretch>
        </p:blipFill>
        <p:spPr>
          <a:xfrm>
            <a:off x="8572500" y="6286500"/>
            <a:ext cx="133350" cy="190500"/>
          </a:xfrm>
          <a:prstGeom prst="rect">
            <a:avLst/>
          </a:prstGeom>
        </p:spPr>
      </p:pic>
      <p:sp>
        <p:nvSpPr>
          <p:cNvPr id="8" name="TextBox 7">
            <a:hlinkClick r:id="rId3"/>
          </p:cNvPr>
          <p:cNvSpPr txBox="1"/>
          <p:nvPr/>
        </p:nvSpPr>
        <p:spPr>
          <a:xfrm>
            <a:off x="4981575" y="64484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900" b="1" i="0" u="none" strike="noStrike">
                <a:solidFill>
                  <a:srgbClr val="808080"/>
                </a:solidFill>
                <a:latin typeface="Arial"/>
              </a:rPr>
              <a:t>http://www.trendhunter.com/id/151313</a:t>
            </a:r>
          </a:p>
        </p:txBody>
      </p:sp>
      <p:sp>
        <p:nvSpPr>
          <p:cNvPr id="9" name="TextBox 8">
            <a:hlinkClick r:id="rId3"/>
          </p:cNvPr>
          <p:cNvSpPr txBox="1"/>
          <p:nvPr/>
        </p:nvSpPr>
        <p:spPr>
          <a:xfrm>
            <a:off x="4981575" y="6600825"/>
            <a:ext cx="3810000" cy="238125"/>
          </a:xfrm>
          <a:prstGeom prst="rect">
            <a:avLst/>
          </a:prstGeom>
        </p:spPr>
        <p:txBody>
          <a:bodyPr vertOverflow="overflow" horzOverflow="overflow" wrap="square" lIns="91440" tIns="45720" rIns="91440" bIns="45720" numCol="1" rtlCol="0">
            <a:spAutoFit/>
          </a:bodyPr>
          <a:lstStyle/>
          <a:p>
            <a:pPr marL="0" marR="0" lvl="0" indent="0" algn="r" fontAlgn="base"/>
            <a:r>
              <a:rPr sz="700" b="0" i="0" u="none" strike="noStrike">
                <a:solidFill>
                  <a:srgbClr val="808080"/>
                </a:solidFill>
                <a:latin typeface="Arial"/>
              </a:rPr>
              <a:t>Copyright © TrendHunter.com. All Rights Reserved</a:t>
            </a:r>
          </a:p>
        </p:txBody>
      </p:sp>
      <p:pic>
        <p:nvPicPr>
          <p:cNvPr id="10" name="TH Pro logo" descr="TH Pro logo"/>
          <p:cNvPicPr>
            <a:picLocks noChangeAspect="1"/>
          </p:cNvPicPr>
          <p:nvPr/>
        </p:nvPicPr>
        <p:blipFill>
          <a:blip r:embed="rId5"/>
          <a:stretch>
            <a:fillRect/>
          </a:stretch>
        </p:blipFill>
        <p:spPr>
          <a:xfrm>
            <a:off x="7143750" y="47625"/>
            <a:ext cx="1724025" cy="476250"/>
          </a:xfrm>
          <a:prstGeom prst="rect">
            <a:avLst/>
          </a:prstGeom>
        </p:spPr>
      </p:pic>
      <p:pic>
        <p:nvPicPr>
          <p:cNvPr id="11" name="sidebar image" descr="sidebar image"/>
          <p:cNvPicPr>
            <a:picLocks noChangeAspect="1"/>
          </p:cNvPicPr>
          <p:nvPr/>
        </p:nvPicPr>
        <p:blipFill>
          <a:blip r:embed="rId6"/>
          <a:stretch>
            <a:fillRect/>
          </a:stretch>
        </p:blipFill>
        <p:spPr>
          <a:xfrm>
            <a:off x="285750" y="6286500"/>
            <a:ext cx="428625" cy="428625"/>
          </a:xfrm>
          <a:prstGeom prst="rect">
            <a:avLst/>
          </a:prstGeom>
        </p:spPr>
      </p:pic>
      <p:sp>
        <p:nvSpPr>
          <p:cNvPr id="12" name="TextBox 11"/>
          <p:cNvSpPr txBox="1"/>
          <p:nvPr/>
        </p:nvSpPr>
        <p:spPr>
          <a:xfrm>
            <a:off x="304800" y="6410325"/>
            <a:ext cx="428625" cy="428625"/>
          </a:xfrm>
          <a:prstGeom prst="rect">
            <a:avLst/>
          </a:prstGeom>
        </p:spPr>
        <p:txBody>
          <a:bodyPr vertOverflow="overflow" horzOverflow="overflow" wrap="square" lIns="91440" tIns="45720" rIns="91440" bIns="45720" numCol="1" rtlCol="0">
            <a:spAutoFit/>
          </a:bodyPr>
          <a:lstStyle/>
          <a:p>
            <a:pPr marL="0" marR="0" lvl="0" indent="0" algn="l" fontAlgn="base"/>
            <a:r>
              <a:rPr sz="1100" b="1" i="0" u="none" strike="noStrike">
                <a:solidFill>
                  <a:srgbClr val="FFFFFF"/>
                </a:solidFill>
                <a:latin typeface="Arial"/>
              </a:rPr>
              <a:t>5.5</a:t>
            </a:r>
          </a:p>
        </p:txBody>
      </p:sp>
      <p:sp>
        <p:nvSpPr>
          <p:cNvPr id="13" name="TextBox 12"/>
          <p:cNvSpPr txBox="1"/>
          <p:nvPr/>
        </p:nvSpPr>
        <p:spPr>
          <a:xfrm>
            <a:off x="266700" y="6286500"/>
            <a:ext cx="57150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Score:</a:t>
            </a:r>
          </a:p>
        </p:txBody>
      </p:sp>
      <p:pic>
        <p:nvPicPr>
          <p:cNvPr id="14" name="demo header" descr="demo header"/>
          <p:cNvPicPr>
            <a:picLocks noChangeAspect="1"/>
          </p:cNvPicPr>
          <p:nvPr/>
        </p:nvPicPr>
        <p:blipFill>
          <a:blip r:embed="rId7"/>
          <a:stretch>
            <a:fillRect/>
          </a:stretch>
        </p:blipFill>
        <p:spPr>
          <a:xfrm>
            <a:off x="2476500" y="6248400"/>
            <a:ext cx="952500" cy="142875"/>
          </a:xfrm>
          <a:prstGeom prst="rect">
            <a:avLst/>
          </a:prstGeom>
        </p:spPr>
      </p:pic>
      <p:sp>
        <p:nvSpPr>
          <p:cNvPr id="15" name="TextBox 14"/>
          <p:cNvSpPr txBox="1"/>
          <p:nvPr/>
        </p:nvSpPr>
        <p:spPr>
          <a:xfrm>
            <a:off x="2438400" y="6219825"/>
            <a:ext cx="1047750" cy="95250"/>
          </a:xfrm>
          <a:prstGeom prst="rect">
            <a:avLst/>
          </a:prstGeom>
        </p:spPr>
        <p:txBody>
          <a:bodyPr vertOverflow="overflow" horzOverflow="overflow" wrap="square" lIns="91440" tIns="45720" rIns="91440" bIns="45720" numCol="1" rtlCol="0">
            <a:spAutoFit/>
          </a:bodyPr>
          <a:lstStyle/>
          <a:p>
            <a:pPr marL="0" marR="0" lvl="0" indent="0" algn="l" fontAlgn="base"/>
            <a:r>
              <a:rPr sz="800" b="0" i="0" u="none" strike="noStrike">
                <a:solidFill>
                  <a:srgbClr val="FFFFFF"/>
                </a:solidFill>
                <a:latin typeface="Arial"/>
              </a:rPr>
              <a:t>DEMOGRAPHICS</a:t>
            </a:r>
          </a:p>
        </p:txBody>
      </p:sp>
      <p:sp>
        <p:nvSpPr>
          <p:cNvPr id="16" name="TextBox 15"/>
          <p:cNvSpPr txBox="1"/>
          <p:nvPr/>
        </p:nvSpPr>
        <p:spPr>
          <a:xfrm>
            <a:off x="695325" y="6238875"/>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Popularity</a:t>
            </a:r>
          </a:p>
        </p:txBody>
      </p:sp>
      <p:pic>
        <p:nvPicPr>
          <p:cNvPr id="17" name="bar1" descr="bar1"/>
          <p:cNvPicPr>
            <a:picLocks noChangeAspect="1"/>
          </p:cNvPicPr>
          <p:nvPr/>
        </p:nvPicPr>
        <p:blipFill>
          <a:blip r:embed="rId8"/>
          <a:stretch>
            <a:fillRect/>
          </a:stretch>
        </p:blipFill>
        <p:spPr>
          <a:xfrm>
            <a:off x="1190625" y="6305550"/>
            <a:ext cx="523875" cy="66675"/>
          </a:xfrm>
          <a:prstGeom prst="rect">
            <a:avLst/>
          </a:prstGeom>
        </p:spPr>
      </p:pic>
      <p:pic>
        <p:nvPicPr>
          <p:cNvPr id="18" name="bar1" descr="bar1"/>
          <p:cNvPicPr>
            <a:picLocks noChangeAspect="1"/>
          </p:cNvPicPr>
          <p:nvPr/>
        </p:nvPicPr>
        <p:blipFill>
          <a:blip r:embed="rId9"/>
          <a:stretch>
            <a:fillRect/>
          </a:stretch>
        </p:blipFill>
        <p:spPr>
          <a:xfrm>
            <a:off x="1190625" y="6305550"/>
            <a:ext cx="342900" cy="66675"/>
          </a:xfrm>
          <a:prstGeom prst="rect">
            <a:avLst/>
          </a:prstGeom>
        </p:spPr>
      </p:pic>
      <p:sp>
        <p:nvSpPr>
          <p:cNvPr id="19" name="TextBox 18"/>
          <p:cNvSpPr txBox="1"/>
          <p:nvPr/>
        </p:nvSpPr>
        <p:spPr>
          <a:xfrm>
            <a:off x="695325" y="64008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Activity</a:t>
            </a:r>
          </a:p>
        </p:txBody>
      </p:sp>
      <p:pic>
        <p:nvPicPr>
          <p:cNvPr id="20" name="bar1" descr="bar1"/>
          <p:cNvPicPr>
            <a:picLocks noChangeAspect="1"/>
          </p:cNvPicPr>
          <p:nvPr/>
        </p:nvPicPr>
        <p:blipFill>
          <a:blip r:embed="rId8"/>
          <a:stretch>
            <a:fillRect/>
          </a:stretch>
        </p:blipFill>
        <p:spPr>
          <a:xfrm>
            <a:off x="1190625" y="6457950"/>
            <a:ext cx="523875" cy="66675"/>
          </a:xfrm>
          <a:prstGeom prst="rect">
            <a:avLst/>
          </a:prstGeom>
        </p:spPr>
      </p:pic>
      <p:pic>
        <p:nvPicPr>
          <p:cNvPr id="21" name="bar1" descr="bar1"/>
          <p:cNvPicPr>
            <a:picLocks noChangeAspect="1"/>
          </p:cNvPicPr>
          <p:nvPr/>
        </p:nvPicPr>
        <p:blipFill>
          <a:blip r:embed="rId10"/>
          <a:stretch>
            <a:fillRect/>
          </a:stretch>
        </p:blipFill>
        <p:spPr>
          <a:xfrm>
            <a:off x="1190625" y="6457950"/>
            <a:ext cx="285750" cy="66675"/>
          </a:xfrm>
          <a:prstGeom prst="rect">
            <a:avLst/>
          </a:prstGeom>
        </p:spPr>
      </p:pic>
      <p:sp>
        <p:nvSpPr>
          <p:cNvPr id="22" name="TextBox 21"/>
          <p:cNvSpPr txBox="1"/>
          <p:nvPr/>
        </p:nvSpPr>
        <p:spPr>
          <a:xfrm>
            <a:off x="695325" y="6553200"/>
            <a:ext cx="666750" cy="95250"/>
          </a:xfrm>
          <a:prstGeom prst="rect">
            <a:avLst/>
          </a:prstGeom>
        </p:spPr>
        <p:txBody>
          <a:bodyPr vertOverflow="overflow" horzOverflow="overflow" wrap="square" lIns="91440" tIns="45720" rIns="91440" bIns="45720" numCol="1" rtlCol="0">
            <a:spAutoFit/>
          </a:bodyPr>
          <a:lstStyle/>
          <a:p>
            <a:pPr marL="0" marR="0" lvl="0" indent="0" algn="l" fontAlgn="base"/>
            <a:r>
              <a:rPr sz="600" b="0" i="0" u="none" strike="noStrike">
                <a:solidFill>
                  <a:srgbClr val="999999"/>
                </a:solidFill>
                <a:latin typeface="Arial"/>
              </a:rPr>
              <a:t>Freshness</a:t>
            </a:r>
          </a:p>
        </p:txBody>
      </p:sp>
      <p:pic>
        <p:nvPicPr>
          <p:cNvPr id="23" name="bar1" descr="bar1"/>
          <p:cNvPicPr>
            <a:picLocks noChangeAspect="1"/>
          </p:cNvPicPr>
          <p:nvPr/>
        </p:nvPicPr>
        <p:blipFill>
          <a:blip r:embed="rId8"/>
          <a:stretch>
            <a:fillRect/>
          </a:stretch>
        </p:blipFill>
        <p:spPr>
          <a:xfrm>
            <a:off x="1190625" y="6610350"/>
            <a:ext cx="523875" cy="66675"/>
          </a:xfrm>
          <a:prstGeom prst="rect">
            <a:avLst/>
          </a:prstGeom>
        </p:spPr>
      </p:pic>
      <p:pic>
        <p:nvPicPr>
          <p:cNvPr id="24" name="bar1" descr="bar1"/>
          <p:cNvPicPr>
            <a:picLocks noChangeAspect="1"/>
          </p:cNvPicPr>
          <p:nvPr/>
        </p:nvPicPr>
        <p:blipFill>
          <a:blip r:embed="rId11"/>
          <a:stretch>
            <a:fillRect/>
          </a:stretch>
        </p:blipFill>
        <p:spPr>
          <a:xfrm>
            <a:off x="1190625" y="6610350"/>
            <a:ext cx="266700" cy="66675"/>
          </a:xfrm>
          <a:prstGeom prst="rect">
            <a:avLst/>
          </a:prstGeom>
        </p:spPr>
      </p:pic>
      <p:pic>
        <p:nvPicPr>
          <p:cNvPr id="25" name="Gender Image" descr="Gender Image">
            <a:hlinkClick r:id="rId12" tooltip="Trendreports"/>
          </p:cNvPr>
          <p:cNvPicPr>
            <a:picLocks noChangeAspect="1"/>
          </p:cNvPicPr>
          <p:nvPr/>
        </p:nvPicPr>
        <p:blipFill>
          <a:blip r:embed="rId13"/>
          <a:stretch>
            <a:fillRect/>
          </a:stretch>
        </p:blipFill>
        <p:spPr>
          <a:xfrm>
            <a:off x="1762125" y="6286500"/>
            <a:ext cx="676275" cy="400050"/>
          </a:xfrm>
          <a:prstGeom prst="rect">
            <a:avLst/>
          </a:prstGeom>
        </p:spPr>
      </p:pic>
      <p:pic>
        <p:nvPicPr>
          <p:cNvPr id="26" name="Region Image" descr="Region Image">
            <a:hlinkClick r:id="rId12" tooltip="Trendreports"/>
          </p:cNvPr>
          <p:cNvPicPr>
            <a:picLocks noChangeAspect="1"/>
          </p:cNvPicPr>
          <p:nvPr/>
        </p:nvPicPr>
        <p:blipFill>
          <a:blip r:embed="rId14"/>
          <a:stretch>
            <a:fillRect/>
          </a:stretch>
        </p:blipFill>
        <p:spPr>
          <a:xfrm>
            <a:off x="3429000" y="6248400"/>
            <a:ext cx="1085850" cy="561975"/>
          </a:xfrm>
          <a:prstGeom prst="rect">
            <a:avLst/>
          </a:prstGeom>
        </p:spPr>
      </p:pic>
      <p:pic>
        <p:nvPicPr>
          <p:cNvPr id="27" name="Age Image" descr="Age Image">
            <a:hlinkClick r:id="rId12" tooltip="Trendreports"/>
          </p:cNvPr>
          <p:cNvPicPr>
            <a:picLocks noChangeAspect="1"/>
          </p:cNvPicPr>
          <p:nvPr/>
        </p:nvPicPr>
        <p:blipFill>
          <a:blip r:embed="rId15"/>
          <a:stretch>
            <a:fillRect/>
          </a:stretch>
        </p:blipFill>
        <p:spPr>
          <a:xfrm>
            <a:off x="2476500" y="6438900"/>
            <a:ext cx="895350" cy="285750"/>
          </a:xfrm>
          <a:prstGeom prst="rect">
            <a:avLst/>
          </a:prstGeom>
        </p:spPr>
      </p:pic>
      <p:pic>
        <p:nvPicPr>
          <p:cNvPr id="28" name="Image" descr="Image">
            <a:hlinkClick r:id="rId3" tooltip="Go to trend"/>
          </p:cNvPr>
          <p:cNvPicPr>
            <a:picLocks noChangeAspect="1"/>
          </p:cNvPicPr>
          <p:nvPr/>
        </p:nvPicPr>
        <p:blipFill>
          <a:blip r:embed="rId16"/>
          <a:stretch>
            <a:fillRect/>
          </a:stretch>
        </p:blipFill>
        <p:spPr>
          <a:xfrm>
            <a:off x="4143375" y="1095375"/>
            <a:ext cx="4762500" cy="3867150"/>
          </a:xfrm>
          <a:prstGeom prst="rect">
            <a:avLst/>
          </a:prstGeom>
        </p:spPr>
      </p:pic>
      <p:pic>
        <p:nvPicPr>
          <p:cNvPr id="29" name="Image" descr="Image">
            <a:hlinkClick r:id="rId3" tooltip="Go to trend"/>
          </p:cNvPr>
          <p:cNvPicPr>
            <a:picLocks noChangeAspect="1"/>
          </p:cNvPicPr>
          <p:nvPr/>
        </p:nvPicPr>
        <p:blipFill>
          <a:blip r:embed="rId17"/>
          <a:stretch>
            <a:fillRect/>
          </a:stretch>
        </p:blipFill>
        <p:spPr>
          <a:xfrm>
            <a:off x="4143375" y="5048250"/>
            <a:ext cx="476250" cy="476250"/>
          </a:xfrm>
          <a:prstGeom prst="rect">
            <a:avLst/>
          </a:prstGeom>
        </p:spPr>
      </p:pic>
      <p:pic>
        <p:nvPicPr>
          <p:cNvPr id="30" name="Image" descr="Image">
            <a:hlinkClick r:id="rId3" tooltip="Go to trend"/>
          </p:cNvPr>
          <p:cNvPicPr>
            <a:picLocks noChangeAspect="1"/>
          </p:cNvPicPr>
          <p:nvPr/>
        </p:nvPicPr>
        <p:blipFill>
          <a:blip r:embed="rId18"/>
          <a:stretch>
            <a:fillRect/>
          </a:stretch>
        </p:blipFill>
        <p:spPr>
          <a:xfrm>
            <a:off x="4679156" y="5048250"/>
            <a:ext cx="476250" cy="47625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8704" y="27210"/>
            <a:ext cx="6589295" cy="646331"/>
          </a:xfrm>
          <a:prstGeom prst="rect">
            <a:avLst/>
          </a:prstGeom>
        </p:spPr>
        <p:txBody>
          <a:bodyPr vertOverflow="overflow" horzOverflow="overflow" wrap="square" lIns="91440" tIns="45720" rIns="91440" bIns="45720" numCol="1" rtlCol="0">
            <a:spAutoFit/>
          </a:bodyPr>
          <a:lstStyle/>
          <a:p>
            <a:pPr lvl="0" fontAlgn="base"/>
            <a:r>
              <a:rPr lang="en-US" sz="3600" b="1" dirty="0" smtClean="0">
                <a:solidFill>
                  <a:srgbClr val="FF0000"/>
                </a:solidFill>
                <a:latin typeface="Arial" pitchFamily="34" charset="0"/>
                <a:cs typeface="Arial" pitchFamily="34" charset="0"/>
              </a:rPr>
              <a:t>Dashboard Overview</a:t>
            </a:r>
            <a:endParaRPr lang="en-US" sz="3600" b="1" dirty="0">
              <a:solidFill>
                <a:srgbClr val="FF0000"/>
              </a:solidFill>
              <a:latin typeface="Arial" pitchFamily="34" charset="0"/>
              <a:cs typeface="Arial" pitchFamily="34" charset="0"/>
            </a:endParaRPr>
          </a:p>
        </p:txBody>
      </p:sp>
      <p:pic>
        <p:nvPicPr>
          <p:cNvPr id="20" name="sidebar image" descr="sidebar imag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0"/>
            <a:ext cx="162755" cy="6858001"/>
          </a:xfrm>
          <a:prstGeom prst="rect">
            <a:avLst/>
          </a:prstGeom>
        </p:spPr>
      </p:pic>
      <p:sp>
        <p:nvSpPr>
          <p:cNvPr id="12" name="TextBox 11"/>
          <p:cNvSpPr txBox="1"/>
          <p:nvPr/>
        </p:nvSpPr>
        <p:spPr>
          <a:xfrm>
            <a:off x="285750" y="611817"/>
            <a:ext cx="8629650" cy="646331"/>
          </a:xfrm>
          <a:prstGeom prst="rect">
            <a:avLst/>
          </a:prstGeom>
        </p:spPr>
        <p:txBody>
          <a:bodyPr vertOverflow="overflow" horzOverflow="overflow" wrap="square" lIns="91440" tIns="45720" rIns="91440" bIns="45720" numCol="1" rtlCol="0">
            <a:spAutoFit/>
          </a:bodyPr>
          <a:lstStyle/>
          <a:p>
            <a:pPr lvl="0" fontAlgn="base"/>
            <a:r>
              <a:rPr lang="en-US" dirty="0" smtClean="0">
                <a:solidFill>
                  <a:schemeClr val="tx1">
                    <a:lumMod val="50000"/>
                    <a:lumOff val="50000"/>
                  </a:schemeClr>
                </a:solidFill>
                <a:latin typeface="Arial"/>
              </a:rPr>
              <a:t>Contact </a:t>
            </a:r>
            <a:r>
              <a:rPr lang="en-US" dirty="0" smtClean="0">
                <a:solidFill>
                  <a:schemeClr val="tx1">
                    <a:lumMod val="50000"/>
                    <a:lumOff val="50000"/>
                  </a:schemeClr>
                </a:solidFill>
                <a:latin typeface="Arial"/>
                <a:hlinkClick r:id="rId3"/>
              </a:rPr>
              <a:t>advisory@trendhunter.com</a:t>
            </a:r>
            <a:r>
              <a:rPr lang="en-US" dirty="0" smtClean="0">
                <a:solidFill>
                  <a:schemeClr val="tx1">
                    <a:lumMod val="50000"/>
                    <a:lumOff val="50000"/>
                  </a:schemeClr>
                </a:solidFill>
                <a:latin typeface="Arial"/>
              </a:rPr>
              <a:t> to learn more about our reports, workshops and advisory service, or watch a video at:  </a:t>
            </a:r>
            <a:r>
              <a:rPr lang="en-US" dirty="0" smtClean="0">
                <a:solidFill>
                  <a:schemeClr val="tx1">
                    <a:lumMod val="50000"/>
                    <a:lumOff val="50000"/>
                  </a:schemeClr>
                </a:solidFill>
                <a:latin typeface="Arial"/>
                <a:hlinkClick r:id="rId4"/>
              </a:rPr>
              <a:t>http://TrendHunter.com/advisory</a:t>
            </a:r>
            <a:r>
              <a:rPr lang="en-US" dirty="0" smtClean="0">
                <a:solidFill>
                  <a:schemeClr val="tx1">
                    <a:lumMod val="50000"/>
                    <a:lumOff val="50000"/>
                  </a:schemeClr>
                </a:solidFill>
                <a:latin typeface="Arial"/>
              </a:rPr>
              <a:t> </a:t>
            </a:r>
            <a:endParaRPr lang="en-US" dirty="0">
              <a:solidFill>
                <a:schemeClr val="tx1">
                  <a:lumMod val="50000"/>
                  <a:lumOff val="50000"/>
                </a:schemeClr>
              </a:solidFill>
              <a:latin typeface="Arial"/>
            </a:endParaRPr>
          </a:p>
        </p:txBody>
      </p:sp>
      <p:pic>
        <p:nvPicPr>
          <p:cNvPr id="2053" name="Picture 5" descr="C:\Users\Jeremy\Desktop\Trend Hunter\JeremyGutscheKeynote-Platform.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41952" y="3071812"/>
            <a:ext cx="1123950" cy="7143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33400" y="1510500"/>
            <a:ext cx="8085327" cy="4559395"/>
            <a:chOff x="533400" y="1510500"/>
            <a:chExt cx="8085327" cy="4559395"/>
          </a:xfrm>
        </p:grpSpPr>
        <p:pic>
          <p:nvPicPr>
            <p:cNvPr id="2054" name="Picture 6" descr="C:\Users\Jeremy\Desktop\Trend Hunter\Trend-Hunter-Custom-Platform-Overview-2.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1510500"/>
              <a:ext cx="8085327" cy="4559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C:\Users\Jeremy\Desktop\Trend Hunter\Trend-Hunter-Custom-Platform-Overview.jpg">
              <a:hlinkClick r:id="rId6"/>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90057" y="2419627"/>
              <a:ext cx="4666248" cy="26313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Jeremy\Desktop\Trend Hunter\Play-Button.png">
              <a:hlinkClick r:id="rId6"/>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44686" y="3169604"/>
              <a:ext cx="1518813" cy="10758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599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13136</Words>
  <Application>Microsoft Office PowerPoint</Application>
  <PresentationFormat>On-screen Show (4:3)</PresentationFormat>
  <Paragraphs>2327</Paragraphs>
  <Slides>102</Slides>
  <Notes>3</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Report, TrendHunter.com</dc:title>
  <dc:subject>Trend Report Trendhunter.com</dc:subject>
  <dc:creator>TrendHunter</dc:creator>
  <dc:description>Trend Hunter Trend Report. See TrendHunter.com/trendreports for more information</dc:description>
  <cp:lastModifiedBy>Jeremy</cp:lastModifiedBy>
  <cp:revision>14</cp:revision>
  <dcterms:created xsi:type="dcterms:W3CDTF">2013-06-10T14:37:56Z</dcterms:created>
  <dcterms:modified xsi:type="dcterms:W3CDTF">2013-09-12T17:49:29Z</dcterms:modified>
</cp:coreProperties>
</file>